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6" r:id="rId2"/>
    <p:sldId id="283" r:id="rId3"/>
    <p:sldId id="304" r:id="rId4"/>
    <p:sldId id="318" r:id="rId5"/>
    <p:sldId id="319" r:id="rId6"/>
    <p:sldId id="320" r:id="rId7"/>
    <p:sldId id="321" r:id="rId8"/>
    <p:sldId id="303" r:id="rId9"/>
    <p:sldId id="312" r:id="rId10"/>
    <p:sldId id="309" r:id="rId11"/>
    <p:sldId id="301" r:id="rId12"/>
    <p:sldId id="308" r:id="rId13"/>
    <p:sldId id="305" r:id="rId14"/>
    <p:sldId id="310" r:id="rId15"/>
    <p:sldId id="315" r:id="rId16"/>
    <p:sldId id="311" r:id="rId17"/>
    <p:sldId id="313" r:id="rId18"/>
    <p:sldId id="306" r:id="rId19"/>
    <p:sldId id="314" r:id="rId20"/>
    <p:sldId id="316" r:id="rId21"/>
    <p:sldId id="300" r:id="rId22"/>
    <p:sldId id="317" r:id="rId23"/>
    <p:sldId id="307" r:id="rId24"/>
    <p:sldId id="298" r:id="rId25"/>
    <p:sldId id="299" r:id="rId26"/>
    <p:sldId id="275" r:id="rId27"/>
  </p:sldIdLst>
  <p:sldSz cx="9144000" cy="6858000" type="screen4x3"/>
  <p:notesSz cx="6888163" cy="10020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0F0"/>
    <a:srgbClr val="29B562"/>
    <a:srgbClr val="F6D71C"/>
    <a:srgbClr val="002570"/>
    <a:srgbClr val="000099"/>
    <a:srgbClr val="DDDDD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876" autoAdjust="0"/>
    <p:restoredTop sz="94660"/>
  </p:normalViewPr>
  <p:slideViewPr>
    <p:cSldViewPr>
      <p:cViewPr>
        <p:scale>
          <a:sx n="70" d="100"/>
          <a:sy n="70" d="100"/>
        </p:scale>
        <p:origin x="-13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075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993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085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759325"/>
            <a:ext cx="5510213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075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289C0E3-60B4-4C3C-9258-684083DC014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44800" y="4648200"/>
            <a:ext cx="6156325" cy="914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33800" y="1600200"/>
            <a:ext cx="5211763" cy="2057400"/>
          </a:xfrm>
        </p:spPr>
        <p:txBody>
          <a:bodyPr/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634755-46DD-4F4F-B03A-7ADE5A0027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3C30D8-03A8-48ED-AC2F-3721E6C5BF9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611313"/>
            <a:ext cx="4267200" cy="4941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11313"/>
            <a:ext cx="4267200" cy="4941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B3B50B7-C799-4C9A-B25E-A08999FFB3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45FED0-18DC-4F1A-AAB5-11ED7207F12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5B6F8EA-6C3A-498F-9488-02B00A70D6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6DA7B86-EBA4-4CBF-A7AF-B0F8922EEE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870D92-52CC-44F4-B680-C0B16F1557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F91C8FF-B990-43E9-B738-CB76EB62F26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213071-8AA7-460E-97E6-533B0C37FB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152400"/>
            <a:ext cx="2171700" cy="6400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362700" cy="6400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FCF6654-BB4F-4F86-ADF8-A70C9B8D1C0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162800" cy="8683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611313"/>
            <a:ext cx="8686800" cy="23939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600" y="4157663"/>
            <a:ext cx="8686800" cy="23955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>
          <a:xfrm>
            <a:off x="8153400" y="6511925"/>
            <a:ext cx="914400" cy="323850"/>
          </a:xfrm>
        </p:spPr>
        <p:txBody>
          <a:bodyPr/>
          <a:lstStyle>
            <a:lvl1pPr>
              <a:defRPr/>
            </a:lvl1pPr>
          </a:lstStyle>
          <a:p>
            <a:fld id="{0181037E-2C0A-42AC-A951-02B40E310F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2" name="Picture 88" descr="фон презент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17653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228600" y="1611313"/>
            <a:ext cx="8686800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28600" y="152400"/>
            <a:ext cx="71628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108" name="Picture 84" descr="p1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72400" y="76200"/>
            <a:ext cx="1346200" cy="1943100"/>
          </a:xfrm>
          <a:prstGeom prst="rect">
            <a:avLst/>
          </a:prstGeom>
          <a:noFill/>
        </p:spPr>
      </p:pic>
      <p:sp>
        <p:nvSpPr>
          <p:cNvPr id="1113" name="Rectangle 8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511925"/>
            <a:ext cx="9144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rgbClr val="000099"/>
                </a:solidFill>
              </a:defRPr>
            </a:lvl1pPr>
          </a:lstStyle>
          <a:p>
            <a:fld id="{336916DB-DFDA-4FCC-A94F-E1C64F14DF3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0099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33800" y="2286000"/>
            <a:ext cx="5181600" cy="2286000"/>
          </a:xfrm>
          <a:noFill/>
        </p:spPr>
        <p:txBody>
          <a:bodyPr lIns="18000" rIns="18000"/>
          <a:lstStyle/>
          <a:p>
            <a:pPr>
              <a:lnSpc>
                <a:spcPct val="130000"/>
              </a:lnSpc>
            </a:pPr>
            <a:r>
              <a:rPr lang="ru-RU" sz="25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ОБРАБОТКА ОЦИФРОВАННЫХ ИЗОБРАЖЕНИЙ И СОЗДАНИЕ ЭЛЕКТРОННЫХ ДОКУМЕНТОВ</a:t>
            </a:r>
            <a:endParaRPr lang="ru-RU" sz="25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19800" y="5867400"/>
            <a:ext cx="3048000" cy="381000"/>
          </a:xfrm>
        </p:spPr>
        <p:txBody>
          <a:bodyPr/>
          <a:lstStyle/>
          <a:p>
            <a:pPr algn="r"/>
            <a:r>
              <a:rPr lang="uk-UA" dirty="0" err="1"/>
              <a:t>Добродомова</a:t>
            </a:r>
            <a:r>
              <a:rPr lang="uk-UA" dirty="0"/>
              <a:t> А. </a:t>
            </a:r>
            <a:r>
              <a:rPr lang="uk-UA" dirty="0" smtClean="0"/>
              <a:t>А.</a:t>
            </a:r>
            <a:endParaRPr lang="en-US" dirty="0"/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6400800" y="5727700"/>
            <a:ext cx="27432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7A09F-30A0-4CDD-A1E3-01FB6AA2D13A}" type="slidenum">
              <a:rPr lang="ru-RU"/>
              <a:pPr/>
              <a:t>2</a:t>
            </a:fld>
            <a:endParaRPr lang="ru-RU" dirty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86800" cy="510540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ru-RU" sz="2400" b="1" i="1" dirty="0" smtClean="0">
                <a:solidFill>
                  <a:srgbClr val="000099"/>
                </a:solidFill>
              </a:rPr>
              <a:t>Оцифровка документов</a:t>
            </a:r>
            <a:r>
              <a:rPr lang="ru-RU" sz="2400" dirty="0" smtClean="0"/>
              <a:t> — это процесс перевода бумажных материалов в электронный (цифровой) вид </a:t>
            </a:r>
          </a:p>
          <a:p>
            <a:pPr>
              <a:spcBef>
                <a:spcPct val="0"/>
              </a:spcBef>
            </a:pPr>
            <a:endParaRPr lang="ru-RU" sz="2200" dirty="0"/>
          </a:p>
          <a:p>
            <a:pPr indent="17463">
              <a:lnSpc>
                <a:spcPct val="120000"/>
              </a:lnSpc>
              <a:spcBef>
                <a:spcPct val="0"/>
              </a:spcBef>
              <a:buNone/>
            </a:pPr>
            <a:r>
              <a:rPr lang="ru-RU" sz="2200" dirty="0" smtClean="0"/>
              <a:t>Этапы работ по оцифровке фондов и создания электронного документа:</a:t>
            </a:r>
            <a:endParaRPr lang="ru-RU" sz="2200" dirty="0"/>
          </a:p>
          <a:p>
            <a:pPr lvl="1" indent="-119063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000" dirty="0" smtClean="0">
                <a:solidFill>
                  <a:srgbClr val="000099"/>
                </a:solidFill>
              </a:rPr>
              <a:t>1 этап</a:t>
            </a:r>
            <a:r>
              <a:rPr lang="ru-RU" sz="2000" dirty="0" smtClean="0"/>
              <a:t> – отбор документов</a:t>
            </a:r>
          </a:p>
          <a:p>
            <a:pPr lvl="1" indent="-119063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000" dirty="0" smtClean="0">
                <a:solidFill>
                  <a:srgbClr val="000099"/>
                </a:solidFill>
              </a:rPr>
              <a:t>2 этап</a:t>
            </a:r>
            <a:r>
              <a:rPr lang="ru-RU" sz="2000" dirty="0" smtClean="0"/>
              <a:t> – определение способа оцифровки, подготовка документов</a:t>
            </a:r>
          </a:p>
          <a:p>
            <a:pPr lvl="1" indent="-119063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000" dirty="0" smtClean="0">
                <a:solidFill>
                  <a:srgbClr val="000099"/>
                </a:solidFill>
              </a:rPr>
              <a:t>3 этап</a:t>
            </a:r>
            <a:r>
              <a:rPr lang="ru-RU" sz="2000" dirty="0" smtClean="0"/>
              <a:t> – создание электронной копии (оцифровка)</a:t>
            </a:r>
          </a:p>
          <a:p>
            <a:pPr marL="1620838" lvl="1" indent="-996950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000" dirty="0" smtClean="0">
                <a:solidFill>
                  <a:srgbClr val="000099"/>
                </a:solidFill>
              </a:rPr>
              <a:t>4 этап</a:t>
            </a:r>
            <a:r>
              <a:rPr lang="ru-RU" sz="2000" dirty="0" smtClean="0"/>
              <a:t> – подготовка электронной копии к публикации </a:t>
            </a:r>
            <a:br>
              <a:rPr lang="ru-RU" sz="2000" dirty="0" smtClean="0"/>
            </a:br>
            <a:r>
              <a:rPr lang="ru-RU" sz="2000" dirty="0" smtClean="0"/>
              <a:t>(обработка изображений)</a:t>
            </a:r>
          </a:p>
          <a:p>
            <a:pPr lvl="1" indent="-119063"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000" dirty="0" smtClean="0">
                <a:solidFill>
                  <a:srgbClr val="000099"/>
                </a:solidFill>
              </a:rPr>
              <a:t>5 этап</a:t>
            </a:r>
            <a:r>
              <a:rPr lang="ru-RU" sz="2000" dirty="0" smtClean="0"/>
              <a:t> – публикация электронных копий</a:t>
            </a:r>
            <a:endParaRPr lang="uk-UA" sz="20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312" y="3886200"/>
            <a:ext cx="8193088" cy="1882775"/>
          </a:xfrm>
        </p:spPr>
        <p:txBody>
          <a:bodyPr/>
          <a:lstStyle/>
          <a:p>
            <a:r>
              <a:rPr lang="ru-RU" dirty="0" smtClean="0"/>
              <a:t>Отбор документов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903287"/>
          </a:xfrm>
        </p:spPr>
        <p:txBody>
          <a:bodyPr/>
          <a:lstStyle/>
          <a:p>
            <a:r>
              <a:rPr lang="ru-RU" sz="2800" dirty="0" smtClean="0"/>
              <a:t>1 этап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2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ГРАЖДАНСКИЙ </a:t>
            </a:r>
            <a:r>
              <a:rPr lang="ru-RU" sz="32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КОДЕКС </a:t>
            </a:r>
            <a:br>
              <a:rPr lang="ru-RU" sz="32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32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ДОНЕЦКОЙ </a:t>
            </a:r>
            <a:r>
              <a:rPr lang="ru-RU" sz="32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НАРОДНОЙ </a:t>
            </a:r>
            <a:r>
              <a:rPr lang="ru-RU" sz="32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РЕСПУБЛИКИ</a:t>
            </a:r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Статья 1367. </a:t>
            </a:r>
            <a:r>
              <a:rPr lang="ru-RU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Свободное использование произведения библиотеками, архивами и образовательными организациями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C30D8-03A8-48ED-AC2F-3721E6C5BF9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п. 1. …..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этом экземпляры произведений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электронной форме могут предоставляться во временное безвозмездное пользование только в помещении библиотеки или архива при условии исключения возможности дальнейшего создания копий произведений в электронной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форме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553201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п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2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 Общедоступные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библиотеки…,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 условии отсутствия цели извлечения прибыли вправе без согласия автора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… и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без выплаты вознаграждения,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… создавать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единичные копии, в том числе в электронной форме, экземпляров произведений, принадлежащих им и правомерно введенных в гражданский оборот:</a:t>
            </a:r>
          </a:p>
          <a:p>
            <a:pPr marL="531813" indent="-531813">
              <a:buNone/>
            </a:pP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1) </a:t>
            </a:r>
            <a:r>
              <a:rPr lang="ru-RU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целях обеспечения сохранности и доступности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пользователей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pPr marL="531813" indent="-260350">
              <a:buNone/>
            </a:pP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а)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ветхих, изношенных, испорченных, дефектных экземпляров произведений;</a:t>
            </a:r>
          </a:p>
          <a:p>
            <a:pPr marL="531813" indent="-260350">
              <a:buNone/>
            </a:pP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б) единичных и (или) редких экземпляров произведений, рукописей, выдача которых пользователям может привести к их утрате, порче или уничтожению;</a:t>
            </a:r>
          </a:p>
          <a:p>
            <a:pPr marL="531813" indent="-260350">
              <a:buNone/>
            </a:pP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в) экземпляров произведений, записанных на машиночитаемых носителях, для пользования которыми отсутствуют необходимые средства;</a:t>
            </a:r>
          </a:p>
          <a:p>
            <a:pPr marL="531813" indent="-260350">
              <a:buNone/>
            </a:pPr>
            <a:r>
              <a:rPr lang="ru-RU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г) экземпляров произведений, имеющих исключительно научное и образовательное значение, при условии, что они не переиздавались свыше десяти лет с даты выхода в свет их последнего издания на территории Донецкой Народной Республики;</a:t>
            </a:r>
          </a:p>
          <a:p>
            <a:pPr marL="273050" indent="-273050">
              <a:buNone/>
            </a:pPr>
            <a:r>
              <a:rPr lang="ru-RU" sz="2000" dirty="0"/>
              <a:t>2) </a:t>
            </a:r>
            <a:r>
              <a:rPr lang="ru-RU" sz="2000" b="1" dirty="0"/>
              <a:t>в целях восстановления, замены утраченных или испорченных экземпляров произведений</a:t>
            </a:r>
            <a:r>
              <a:rPr lang="ru-RU" sz="2000" dirty="0"/>
              <a:t>, а также для предоставления экземпляров произведений другим утратившим их по каким-либо причинам общедоступным библиотекам или архивам, доступ к архивным документам которых не ограничен.</a:t>
            </a:r>
          </a:p>
          <a:p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п. 5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 Общедоступные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библиотеки…,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 условии отсутствия цели извлечения прибыли вправе без согласия автора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… и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без выплаты вознаграждения, но с обязательным указанием имени автора, произведение которого используется, и источника заимствования </a:t>
            </a:r>
            <a:r>
              <a:rPr lang="ru-RU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создавать в единственном экземпляре и предоставлять копии, в том числе в электронной форме, отдельных статей и малообъемных произведений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правомерно опубликованных в сборниках, газетах и других периодических печатных изданиях, </a:t>
            </a:r>
            <a:r>
              <a:rPr lang="ru-RU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коротких отрывков из иных правомерно опубликованных письменных произведений (с иллюстрациями или без иллюстраций) по запросам физических лиц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научных и образовательных целей.</a:t>
            </a:r>
          </a:p>
          <a:p>
            <a:pPr>
              <a:buNone/>
            </a:pP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312" y="3886200"/>
            <a:ext cx="8193088" cy="1882775"/>
          </a:xfrm>
        </p:spPr>
        <p:txBody>
          <a:bodyPr/>
          <a:lstStyle/>
          <a:p>
            <a:r>
              <a:rPr lang="ru-RU" sz="3800" dirty="0" smtClean="0"/>
              <a:t>Выбор способа оцифровки, </a:t>
            </a:r>
            <a:br>
              <a:rPr lang="ru-RU" sz="3800" dirty="0" smtClean="0"/>
            </a:br>
            <a:r>
              <a:rPr lang="ru-RU" sz="3800" dirty="0" smtClean="0"/>
              <a:t>подготовка документов</a:t>
            </a:r>
            <a:endParaRPr lang="ru-RU" sz="38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903287"/>
          </a:xfrm>
        </p:spPr>
        <p:txBody>
          <a:bodyPr/>
          <a:lstStyle/>
          <a:p>
            <a:r>
              <a:rPr lang="ru-RU" sz="2800" dirty="0" smtClean="0"/>
              <a:t>2 этап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1219201"/>
            <a:ext cx="8686800" cy="533400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Копирование негативное сказывается на физическом состоянии оригиналов. Существует ряд требований, предъявляемых к комплексам для создания цифровых библиотечных фондов: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недопустимости использования сильных источников светового и теплового воздействия на оригиналы.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недопустимости механических воздействий на оригиналы при сканировании;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возможность оцифровки не только плоских оригиналов, но и объемных;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высокая точность передачи цвета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высокая информационная емкость и физическое разрешение при сканировании.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C30D8-03A8-48ED-AC2F-3721E6C5BF9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Оборудование для оцифровки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C30D8-03A8-48ED-AC2F-3721E6C5BF93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121858" name="Picture 2" descr="http://www.master-rm.ru/files/nodus_items/0143/71622/image-71622-152939592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0"/>
            <a:ext cx="6210300" cy="3423946"/>
          </a:xfrm>
          <a:prstGeom prst="rect">
            <a:avLst/>
          </a:prstGeom>
          <a:noFill/>
        </p:spPr>
      </p:pic>
      <p:pic>
        <p:nvPicPr>
          <p:cNvPr id="121869" name="Picture 1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0480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467600" cy="868363"/>
          </a:xfrm>
        </p:spPr>
        <p:txBody>
          <a:bodyPr/>
          <a:lstStyle/>
          <a:p>
            <a:r>
              <a:rPr lang="ru-RU" sz="3000" dirty="0" smtClean="0"/>
              <a:t>Сравнение сканирующих устройств</a:t>
            </a: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11</a:t>
            </a:fld>
            <a:endParaRPr lang="ru-RU"/>
          </a:p>
        </p:txBody>
      </p:sp>
      <p:graphicFrame>
        <p:nvGraphicFramePr>
          <p:cNvPr id="8" name="Group 24"/>
          <p:cNvGraphicFramePr>
            <a:graphicFrameLocks noGrp="1"/>
          </p:cNvGraphicFramePr>
          <p:nvPr>
            <p:ph idx="1"/>
          </p:nvPr>
        </p:nvGraphicFramePr>
        <p:xfrm>
          <a:off x="228600" y="1295400"/>
          <a:ext cx="8686802" cy="5157600"/>
        </p:xfrm>
        <a:graphic>
          <a:graphicData uri="http://schemas.openxmlformats.org/drawingml/2006/table">
            <a:tbl>
              <a:tblPr/>
              <a:tblGrid>
                <a:gridCol w="1600200"/>
                <a:gridCol w="3543301"/>
                <a:gridCol w="3543301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Тип сканирующего оборудования</a:t>
                      </a:r>
                    </a:p>
                  </a:txBody>
                  <a:tcPr marL="54000" marR="54000" marT="46800" marB="46800" anchor="ctr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Преимущества</a:t>
                      </a:r>
                    </a:p>
                  </a:txBody>
                  <a:tcPr marL="54000" marR="54000" marT="46800" marB="46800" anchor="ctr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Недостатки</a:t>
                      </a:r>
                    </a:p>
                  </a:txBody>
                  <a:tcPr marL="54000" marR="54000" marT="46800" marB="46800" anchor="ctr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5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Фотоаппарат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Скорость сканирования (мгновенное).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Возможность снимать где угодно, хоть прямо в хранилище.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Позволяет фотографировать </a:t>
                      </a:r>
                      <a:b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не только изображения на бумаге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Низкое разрешение.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Может быть широкоугольное искажение изображения </a:t>
                      </a: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(выпуклость, деформация)</a:t>
                      </a: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Сложность настройки для достижения высокого качества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09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Сканер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Высокое качество цветопередачи.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Высокое разрешение.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Полное отсутствие искажений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Относительно низкая скорость.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Размер и громоздкость сканеров.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Большие различия моделей, приводящих к невозможности описания простого алгоритма настройки.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Часто - требование плотного прилегания разворота книги </a:t>
                      </a:r>
                      <a:b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 сканеру (что может привести </a:t>
                      </a:r>
                      <a:b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ru-RU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 повреждению книги).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101378" name="Picture 2" descr="https://ds05.infourok.ru/uploads/ex/0f9b/0006030a-1d832d88/img18.jpg"/>
          <p:cNvPicPr>
            <a:picLocks noChangeAspect="1" noChangeArrowheads="1"/>
          </p:cNvPicPr>
          <p:nvPr/>
        </p:nvPicPr>
        <p:blipFill>
          <a:blip r:embed="rId2"/>
          <a:srcRect l="1667" t="7407" r="3333"/>
          <a:stretch>
            <a:fillRect/>
          </a:stretch>
        </p:blipFill>
        <p:spPr bwMode="auto">
          <a:xfrm>
            <a:off x="0" y="1905000"/>
            <a:ext cx="9144000" cy="50131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312" y="3886200"/>
            <a:ext cx="8193088" cy="1882775"/>
          </a:xfrm>
        </p:spPr>
        <p:txBody>
          <a:bodyPr/>
          <a:lstStyle/>
          <a:p>
            <a:r>
              <a:rPr lang="ru-RU" sz="3600" dirty="0" smtClean="0"/>
              <a:t>создание электронной копии (оцифровка)</a:t>
            </a:r>
            <a:endParaRPr lang="ru-RU" sz="38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903287"/>
          </a:xfrm>
        </p:spPr>
        <p:txBody>
          <a:bodyPr/>
          <a:lstStyle/>
          <a:p>
            <a:r>
              <a:rPr lang="ru-RU" sz="2800" dirty="0" smtClean="0"/>
              <a:t>3 этап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Настройка сканирования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990600"/>
            <a:ext cx="8915400" cy="5562601"/>
          </a:xfrm>
        </p:spPr>
        <p:txBody>
          <a:bodyPr/>
          <a:lstStyle/>
          <a:p>
            <a:r>
              <a:rPr lang="ru-RU" dirty="0" smtClean="0"/>
              <a:t>Разрешение. </a:t>
            </a:r>
            <a:br>
              <a:rPr lang="ru-RU" dirty="0" smtClean="0"/>
            </a:br>
            <a:r>
              <a:rPr lang="ru-RU" sz="2600" dirty="0" smtClean="0"/>
              <a:t>Сканер рассматривает любой объект как набор отдельных точек (пикселей). Плотность пикселей (количество на единицу площади) называется разрешением сканера и измеряется в </a:t>
            </a:r>
            <a:r>
              <a:rPr lang="ru-RU" sz="2600" dirty="0" err="1" smtClean="0"/>
              <a:t>dpi</a:t>
            </a:r>
            <a:r>
              <a:rPr lang="ru-RU" sz="2600" dirty="0" smtClean="0"/>
              <a:t> (</a:t>
            </a:r>
            <a:r>
              <a:rPr lang="ru-RU" sz="2600" dirty="0" err="1" smtClean="0"/>
              <a:t>dots</a:t>
            </a:r>
            <a:r>
              <a:rPr lang="ru-RU" sz="2600" dirty="0" smtClean="0"/>
              <a:t> </a:t>
            </a:r>
            <a:r>
              <a:rPr lang="ru-RU" sz="2600" dirty="0" err="1" smtClean="0"/>
              <a:t>per</a:t>
            </a:r>
            <a:r>
              <a:rPr lang="ru-RU" sz="2600" dirty="0" smtClean="0"/>
              <a:t> </a:t>
            </a:r>
            <a:r>
              <a:rPr lang="ru-RU" sz="2600" dirty="0" err="1" smtClean="0"/>
              <a:t>inch</a:t>
            </a:r>
            <a:r>
              <a:rPr lang="ru-RU" sz="2600" dirty="0" smtClean="0"/>
              <a:t> - точек на дюйм).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200" dirty="0" smtClean="0"/>
              <a:t>Выбор разрешения зависит от дальнейшего применения результатов сканирования: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для художественных изображений, которые нужно печатать на фотонаборных машинах - 1000-1200 </a:t>
            </a:r>
            <a:r>
              <a:rPr lang="ru-RU" sz="2200" dirty="0" err="1" smtClean="0"/>
              <a:t>dpi</a:t>
            </a:r>
            <a:r>
              <a:rPr lang="ru-RU" sz="2200" dirty="0" smtClean="0"/>
              <a:t>, 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для печати изображения на принтере - 300-600 </a:t>
            </a:r>
            <a:r>
              <a:rPr lang="ru-RU" sz="2200" dirty="0" err="1" smtClean="0"/>
              <a:t>dpi</a:t>
            </a:r>
            <a:r>
              <a:rPr lang="ru-RU" sz="2200" dirty="0" smtClean="0"/>
              <a:t>, 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для просмотра изображения на экране монитора - 100-200 </a:t>
            </a:r>
            <a:r>
              <a:rPr lang="ru-RU" sz="2200" dirty="0" err="1" smtClean="0"/>
              <a:t>dpi</a:t>
            </a:r>
            <a:r>
              <a:rPr lang="ru-RU" sz="2200" dirty="0" smtClean="0"/>
              <a:t>, 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для распознавания текста - 300-400 </a:t>
            </a:r>
            <a:r>
              <a:rPr lang="ru-RU" sz="2200" dirty="0" err="1" smtClean="0"/>
              <a:t>dpi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C30D8-03A8-48ED-AC2F-3721E6C5BF9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Пример изображений отсканированных </a:t>
            </a:r>
            <a:br>
              <a:rPr lang="ru-RU" dirty="0" smtClean="0"/>
            </a:br>
            <a:r>
              <a:rPr lang="ru-RU" dirty="0" smtClean="0"/>
              <a:t>с различным разрешением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2971800"/>
            <a:ext cx="2286000" cy="3156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Настройка сканирования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8915400" cy="5486401"/>
          </a:xfrm>
        </p:spPr>
        <p:txBody>
          <a:bodyPr/>
          <a:lstStyle/>
          <a:p>
            <a:r>
              <a:rPr lang="ru-RU" dirty="0" smtClean="0"/>
              <a:t>Режим сканирования</a:t>
            </a:r>
            <a:r>
              <a:rPr lang="ru-RU" sz="2600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ru-RU" sz="2600" dirty="0" err="1" smtClean="0"/>
              <a:t>Bitmap</a:t>
            </a:r>
            <a:r>
              <a:rPr lang="ru-RU" sz="2600" dirty="0" smtClean="0"/>
              <a:t> - режим сканирования черно-белых штриховых иллюстраций (гравюра или контурный рисунок). Bitmap-изображение строится только из черных и белых точек.</a:t>
            </a:r>
          </a:p>
          <a:p>
            <a:pPr>
              <a:buFont typeface="Arial" pitchFamily="34" charset="0"/>
              <a:buChar char="•"/>
            </a:pPr>
            <a:r>
              <a:rPr lang="ru-RU" sz="2600" dirty="0" err="1" smtClean="0"/>
              <a:t>Grayscale</a:t>
            </a:r>
            <a:r>
              <a:rPr lang="ru-RU" sz="2600" dirty="0" smtClean="0"/>
              <a:t> - черно-белый полутоновый 8-битовый режим, дающий 256 градаций серого цвета. В этом режиме сканируют полутоновые иллюстрации и фотографии для черно-белой печати.</a:t>
            </a:r>
          </a:p>
          <a:p>
            <a:pPr>
              <a:buFont typeface="Arial" pitchFamily="34" charset="0"/>
              <a:buChar char="•"/>
            </a:pPr>
            <a:r>
              <a:rPr lang="ru-RU" sz="2600" dirty="0" err="1" smtClean="0"/>
              <a:t>Color</a:t>
            </a:r>
            <a:r>
              <a:rPr lang="ru-RU" sz="2600" dirty="0" smtClean="0"/>
              <a:t> - режим сканирования цветных изображений. </a:t>
            </a:r>
            <a:br>
              <a:rPr lang="ru-RU" sz="2600" dirty="0" smtClean="0"/>
            </a:br>
            <a:r>
              <a:rPr lang="ru-RU" sz="2600" dirty="0" smtClean="0"/>
              <a:t>24 битный режим, воспроизводит до 16000000 цветов в трех 8-битных каналам (256 цветов на канал).</a:t>
            </a:r>
            <a:endParaRPr lang="ru-RU" sz="2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spcAft>
                <a:spcPts val="1800"/>
              </a:spcAft>
              <a:buNone/>
            </a:pPr>
            <a:r>
              <a:rPr lang="ru-RU" dirty="0" smtClean="0"/>
              <a:t>Для получения качественного изображения производится постраничная оцифровка. </a:t>
            </a:r>
          </a:p>
          <a:p>
            <a:pPr algn="ctr">
              <a:spcAft>
                <a:spcPts val="1800"/>
              </a:spcAft>
              <a:buNone/>
            </a:pPr>
            <a:r>
              <a:rPr lang="ru-RU" dirty="0" smtClean="0"/>
              <a:t>Графические файлы позволяют представить скопирован документ практически в первоначальном виде, что обеспечивает соблюдение основных требований сохранности и доступности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312" y="3886200"/>
            <a:ext cx="8193088" cy="1882775"/>
          </a:xfrm>
        </p:spPr>
        <p:txBody>
          <a:bodyPr/>
          <a:lstStyle/>
          <a:p>
            <a:r>
              <a:rPr lang="ru-RU" sz="3600" dirty="0" smtClean="0"/>
              <a:t>подготовка электронной копии к публикации </a:t>
            </a:r>
            <a:br>
              <a:rPr lang="ru-RU" sz="3600" dirty="0" smtClean="0"/>
            </a:br>
            <a:r>
              <a:rPr lang="ru-RU" sz="3600" dirty="0" smtClean="0"/>
              <a:t>(обработка изображений)</a:t>
            </a:r>
            <a:endParaRPr lang="ru-RU" sz="38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903287"/>
          </a:xfrm>
        </p:spPr>
        <p:txBody>
          <a:bodyPr/>
          <a:lstStyle/>
          <a:p>
            <a:r>
              <a:rPr lang="ru-RU" sz="2800" dirty="0" smtClean="0"/>
              <a:t>4 этап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spcAft>
                <a:spcPts val="1800"/>
              </a:spcAft>
              <a:buNone/>
            </a:pPr>
            <a:r>
              <a:rPr lang="ru-RU" dirty="0" smtClean="0"/>
              <a:t>После сканирования электронные копии документов обрабатываются для достижения требуемого качества в специализированных программных средствах. </a:t>
            </a:r>
          </a:p>
          <a:p>
            <a:pPr algn="ctr">
              <a:spcAft>
                <a:spcPts val="1800"/>
              </a:spcAft>
              <a:buNone/>
            </a:pPr>
            <a:r>
              <a:rPr lang="ru-RU" dirty="0" smtClean="0"/>
              <a:t>Специализированное программное обеспечение позволяет сделать выравнивание изображений по размеру, при необходимости корректировать яркость и контрастность изображения, составлять отдельные части изображений </a:t>
            </a:r>
            <a:br>
              <a:rPr lang="ru-RU" dirty="0" smtClean="0"/>
            </a:br>
            <a:r>
              <a:rPr lang="ru-RU" dirty="0" smtClean="0"/>
              <a:t>в единый документ.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Графическая обработка отсканированных изображений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19201"/>
            <a:ext cx="8686800" cy="533400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Графическая обработка отсканированных изображений состоит из следующих основных шагов:</a:t>
            </a:r>
          </a:p>
          <a:p>
            <a:pPr marL="628650">
              <a:buFont typeface="Arial" pitchFamily="34" charset="0"/>
              <a:buChar char="•"/>
            </a:pPr>
            <a:r>
              <a:rPr lang="ru-RU" sz="2400" dirty="0" smtClean="0"/>
              <a:t>разделение разворотов книги на два </a:t>
            </a:r>
            <a:r>
              <a:rPr lang="ru-RU" sz="2400" dirty="0" smtClean="0"/>
              <a:t>отдельных </a:t>
            </a:r>
            <a:r>
              <a:rPr lang="ru-RU" sz="2400" dirty="0" smtClean="0"/>
              <a:t>изображения (если сканировали разворот книги)</a:t>
            </a:r>
          </a:p>
          <a:p>
            <a:pPr marL="628650">
              <a:buFont typeface="Arial" pitchFamily="34" charset="0"/>
              <a:buChar char="•"/>
            </a:pPr>
            <a:r>
              <a:rPr lang="ru-RU" sz="2400" dirty="0" smtClean="0"/>
              <a:t>поворот изображения каждой страницы, чтобы текст стал по возможности горизонтальным;</a:t>
            </a:r>
          </a:p>
          <a:p>
            <a:pPr marL="628650">
              <a:buFont typeface="Arial" pitchFamily="34" charset="0"/>
              <a:buChar char="•"/>
            </a:pPr>
            <a:r>
              <a:rPr lang="ru-RU" sz="2400" dirty="0" smtClean="0"/>
              <a:t>отрезка ненужных темных полос по краям, создание равных и одинаковых для всех страниц белых полей;</a:t>
            </a:r>
          </a:p>
          <a:p>
            <a:pPr marL="628650">
              <a:buFont typeface="Arial" pitchFamily="34" charset="0"/>
              <a:buChar char="•"/>
            </a:pPr>
            <a:r>
              <a:rPr lang="ru-RU" sz="2400" dirty="0" smtClean="0"/>
              <a:t>вычищение «грязи» на страницах (включая помарки от руки, штампы и т.д.).</a:t>
            </a:r>
          </a:p>
          <a:p>
            <a:pPr algn="ctr">
              <a:spcBef>
                <a:spcPts val="1800"/>
              </a:spcBef>
              <a:buNone/>
            </a:pPr>
            <a:r>
              <a:rPr lang="ru-RU" sz="2400" dirty="0" smtClean="0"/>
              <a:t>Эти шаги частично автоматизированы в программе </a:t>
            </a:r>
            <a:r>
              <a:rPr lang="ru-RU" sz="2400" dirty="0" err="1" smtClean="0"/>
              <a:t>ScanKromsator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543800" cy="868363"/>
          </a:xfrm>
        </p:spPr>
        <p:txBody>
          <a:bodyPr/>
          <a:lstStyle/>
          <a:p>
            <a:r>
              <a:rPr lang="ru-RU" sz="2800" dirty="0" smtClean="0"/>
              <a:t>Процесс </a:t>
            </a:r>
            <a:r>
              <a:rPr lang="ru-RU" sz="2800" dirty="0" err="1" smtClean="0"/>
              <a:t>обработкивключает</a:t>
            </a:r>
            <a:r>
              <a:rPr lang="ru-RU" sz="2800" dirty="0" smtClean="0"/>
              <a:t> два подхода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95401"/>
            <a:ext cx="8686800" cy="5257800"/>
          </a:xfrm>
        </p:spPr>
        <p:txBody>
          <a:bodyPr/>
          <a:lstStyle/>
          <a:p>
            <a:pPr marL="360363" indent="-360363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ru-RU" sz="2000" dirty="0" smtClean="0"/>
              <a:t>Обязательный: получение копий страниц в виде графических изображений с последующей обработкой и сохранением в одном из форматов графических файлов. В этом случае полностью сохраняется оригинальная верстка книги, и исключаются какие-либо ошибки, однако невозможен поиск или извлечение фрагментов текста.</a:t>
            </a:r>
          </a:p>
          <a:p>
            <a:pPr marL="360363" indent="-360363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ru-RU" sz="2000" dirty="0" smtClean="0"/>
              <a:t>Опциональный: распознавание текста с последующим сохранением </a:t>
            </a:r>
            <a:r>
              <a:rPr lang="ru-RU" sz="2000" dirty="0"/>
              <a:t>распознанного</a:t>
            </a:r>
            <a:r>
              <a:rPr lang="ru-RU" sz="2000" dirty="0" smtClean="0"/>
              <a:t> текста в одном из форматов электронных книг. Становится возможен полнотекстовый поиск по книге, однако осложняется воспроизведение оригинальной верстки, изображений, схем и формул, практически неизбежны ошибки распознавания.</a:t>
            </a:r>
          </a:p>
          <a:p>
            <a:pPr algn="ctr">
              <a:spcBef>
                <a:spcPts val="0"/>
              </a:spcBef>
              <a:spcAft>
                <a:spcPts val="1800"/>
              </a:spcAft>
              <a:buNone/>
            </a:pPr>
            <a:r>
              <a:rPr lang="ru-RU" sz="2000" dirty="0" smtClean="0"/>
              <a:t>В последнее время часто применяется смешанный подход: текст книги распознается в автоматическом режиме и подкладывается под оригинальные растровые изображения страниц, что позволяет объединить преимущества обоих подходов.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2362200"/>
            <a:ext cx="8686800" cy="4191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После создания чистовой версии всех страниц книги, приступают к объединению всех страниц </a:t>
            </a:r>
            <a:br>
              <a:rPr lang="ru-RU" dirty="0" smtClean="0"/>
            </a:br>
            <a:r>
              <a:rPr lang="ru-RU" dirty="0" smtClean="0"/>
              <a:t>в единый файл формата </a:t>
            </a:r>
            <a:r>
              <a:rPr lang="ru-RU" dirty="0" err="1" smtClean="0"/>
              <a:t>DJVU</a:t>
            </a:r>
            <a:r>
              <a:rPr lang="ru-RU" dirty="0" smtClean="0"/>
              <a:t> или </a:t>
            </a:r>
            <a:r>
              <a:rPr lang="ru-RU" dirty="0" err="1" smtClean="0"/>
              <a:t>PDF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312" y="3886200"/>
            <a:ext cx="8193088" cy="1882775"/>
          </a:xfrm>
        </p:spPr>
        <p:txBody>
          <a:bodyPr/>
          <a:lstStyle/>
          <a:p>
            <a:r>
              <a:rPr lang="ru-RU" sz="3600" dirty="0" smtClean="0"/>
              <a:t>публикация электронных копий</a:t>
            </a:r>
            <a:endParaRPr lang="ru-RU" sz="38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903287"/>
          </a:xfrm>
        </p:spPr>
        <p:txBody>
          <a:bodyPr/>
          <a:lstStyle/>
          <a:p>
            <a:r>
              <a:rPr lang="ru-RU" sz="2800" dirty="0" smtClean="0"/>
              <a:t>5 этап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34755-46DD-4F4F-B03A-7ADE5A002707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B8283-6651-4BBB-BBD6-2B68F1B5560C}" type="slidenum">
              <a:rPr lang="ru-RU"/>
              <a:pPr/>
              <a:t>24</a:t>
            </a:fld>
            <a:endParaRPr lang="ru-RU"/>
          </a:p>
        </p:txBody>
      </p:sp>
      <p:graphicFrame>
        <p:nvGraphicFramePr>
          <p:cNvPr id="97321" name="Group 41"/>
          <p:cNvGraphicFramePr>
            <a:graphicFrameLocks noGrp="1"/>
          </p:cNvGraphicFramePr>
          <p:nvPr>
            <p:ph idx="1"/>
          </p:nvPr>
        </p:nvGraphicFramePr>
        <p:xfrm>
          <a:off x="228600" y="1419225"/>
          <a:ext cx="8686800" cy="4728720"/>
        </p:xfrm>
        <a:graphic>
          <a:graphicData uri="http://schemas.openxmlformats.org/drawingml/2006/table">
            <a:tbl>
              <a:tblPr/>
              <a:tblGrid>
                <a:gridCol w="1600200"/>
                <a:gridCol w="7086600"/>
              </a:tblGrid>
              <a:tr h="2209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Поисковый аспект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каталогизация электронных изданий (создание библиографического описания в электронном каталоге библиотеки);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поиск с помощью возможностей автоматизированной информационно-библиотечной системы, которая используется в библиотеке;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возможность перехода от библиографической записи непосредственно к просмотру электронной копии документа.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2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Проблемы сохранности данных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создание резервных копии электронных документов для повышения уровня защиты информации от потери;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закрытие PDF-документов уникальными паролями с целью обеспечения их неизменности и ограничения возможности копирования и распечатки.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2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Проблемы правового </a:t>
                      </a:r>
                      <a:r>
                        <a:rPr kumimoji="0" lang="ru-RU" sz="17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регулиро-вания</a:t>
                      </a:r>
                      <a:endParaRPr kumimoji="0" lang="ru-RU" sz="17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</a:endParaRP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анализ отобранных в оцифровки документов на соответствие требованиям законодательства;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заключение договоров с авторами на размещение их произведений в электронной библиотеке.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7322" name="Rectangle 4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7391400" cy="868363"/>
          </a:xfrm>
          <a:noFill/>
          <a:ln/>
          <a:effectLst>
            <a:outerShdw dist="35921" dir="2700000" algn="ctr" rotWithShape="0">
              <a:srgbClr val="F0F0F0"/>
            </a:outerShdw>
          </a:effectLst>
        </p:spPr>
        <p:txBody>
          <a:bodyPr/>
          <a:lstStyle/>
          <a:p>
            <a:r>
              <a:rPr lang="ru-RU" sz="27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Оптимизация процесса создания электронных копий</a:t>
            </a:r>
            <a:endParaRPr lang="ru-RU" sz="27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47643-D475-4EF2-9A15-3E5B675EF7C5}" type="slidenum">
              <a:rPr lang="ru-RU"/>
              <a:pPr/>
              <a:t>25</a:t>
            </a:fld>
            <a:endParaRPr lang="ru-RU"/>
          </a:p>
        </p:txBody>
      </p:sp>
      <p:graphicFrame>
        <p:nvGraphicFramePr>
          <p:cNvPr id="98328" name="Group 24"/>
          <p:cNvGraphicFramePr>
            <a:graphicFrameLocks noGrp="1"/>
          </p:cNvGraphicFramePr>
          <p:nvPr>
            <p:ph idx="1"/>
          </p:nvPr>
        </p:nvGraphicFramePr>
        <p:xfrm>
          <a:off x="228600" y="1646238"/>
          <a:ext cx="8686800" cy="2943480"/>
        </p:xfrm>
        <a:graphic>
          <a:graphicData uri="http://schemas.openxmlformats.org/drawingml/2006/table">
            <a:tbl>
              <a:tblPr/>
              <a:tblGrid>
                <a:gridCol w="1752600"/>
                <a:gridCol w="6934200"/>
              </a:tblGrid>
              <a:tr h="2209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</a:rPr>
                        <a:t>Проблемы управления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координация работы по оцифровке фондов между библиотеками региона;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формирования единого фонда электронных копий документов библиотек региона для:</a:t>
                      </a:r>
                    </a:p>
                    <a:p>
                      <a:pPr marL="538163" marR="0" lvl="1" indent="-1762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исключения дублирования при оцифровке, осуществление разового сканирования документа;</a:t>
                      </a:r>
                    </a:p>
                    <a:p>
                      <a:pPr marL="538163" marR="0" lvl="1" indent="-1762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налаживание механизма обмена электронными копиями;</a:t>
                      </a:r>
                    </a:p>
                    <a:p>
                      <a:pPr marL="538163" marR="0" lvl="1" indent="-1762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исключения дублирования при каталогизации и индексации электронных документов.</a:t>
                      </a: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ru-RU" sz="17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создание единого информационного ресурса.</a:t>
                      </a:r>
                    </a:p>
                  </a:txBody>
                  <a:tcPr marL="54000" marR="54000" marT="46800" marB="46800" horzOverflow="overflow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8329" name="Rectangle 25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7391400" cy="868363"/>
          </a:xfrm>
          <a:noFill/>
          <a:ln/>
          <a:effectLst>
            <a:outerShdw dist="35921" dir="2700000" algn="ctr" rotWithShape="0">
              <a:srgbClr val="F0F0F0"/>
            </a:outerShdw>
          </a:effectLst>
        </p:spPr>
        <p:txBody>
          <a:bodyPr/>
          <a:lstStyle/>
          <a:p>
            <a:r>
              <a:rPr lang="ru-RU" sz="27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Оптимизация процесса создания электронных копий</a:t>
            </a:r>
            <a:endParaRPr lang="ru-RU" sz="27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0" name="Rectangle 8"/>
          <p:cNvSpPr>
            <a:spLocks noGrp="1" noChangeArrowheads="1"/>
          </p:cNvSpPr>
          <p:nvPr>
            <p:ph type="ctrTitle"/>
          </p:nvPr>
        </p:nvSpPr>
        <p:spPr>
          <a:xfrm>
            <a:off x="4267200" y="2057400"/>
            <a:ext cx="4572000" cy="2057400"/>
          </a:xfrm>
        </p:spPr>
        <p:txBody>
          <a:bodyPr/>
          <a:lstStyle/>
          <a:p>
            <a:r>
              <a:rPr lang="ru-RU" sz="55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Спасибо за внимание!</a:t>
            </a:r>
            <a:endParaRPr lang="ru-RU" sz="55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3">
      <a:dk1>
        <a:srgbClr val="000000"/>
      </a:dk1>
      <a:lt1>
        <a:srgbClr val="FFFFFF"/>
      </a:lt1>
      <a:dk2>
        <a:srgbClr val="003366"/>
      </a:dk2>
      <a:lt2>
        <a:srgbClr val="C0C0C0"/>
      </a:lt2>
      <a:accent1>
        <a:srgbClr val="229450"/>
      </a:accent1>
      <a:accent2>
        <a:srgbClr val="E3892F"/>
      </a:accent2>
      <a:accent3>
        <a:srgbClr val="FFFFFF"/>
      </a:accent3>
      <a:accent4>
        <a:srgbClr val="000000"/>
      </a:accent4>
      <a:accent5>
        <a:srgbClr val="ABC8B3"/>
      </a:accent5>
      <a:accent6>
        <a:srgbClr val="CE7C2A"/>
      </a:accent6>
      <a:hlink>
        <a:srgbClr val="0099CC"/>
      </a:hlink>
      <a:folHlink>
        <a:srgbClr val="855ADA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64B4DC"/>
        </a:accent1>
        <a:accent2>
          <a:srgbClr val="EA4A46"/>
        </a:accent2>
        <a:accent3>
          <a:srgbClr val="FFFFFF"/>
        </a:accent3>
        <a:accent4>
          <a:srgbClr val="000000"/>
        </a:accent4>
        <a:accent5>
          <a:srgbClr val="B8D6EB"/>
        </a:accent5>
        <a:accent6>
          <a:srgbClr val="D4423F"/>
        </a:accent6>
        <a:hlink>
          <a:srgbClr val="441FCD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480048"/>
        </a:dk2>
        <a:lt2>
          <a:srgbClr val="C0C0C0"/>
        </a:lt2>
        <a:accent1>
          <a:srgbClr val="DE791E"/>
        </a:accent1>
        <a:accent2>
          <a:srgbClr val="38A0DA"/>
        </a:accent2>
        <a:accent3>
          <a:srgbClr val="FFFFFF"/>
        </a:accent3>
        <a:accent4>
          <a:srgbClr val="000000"/>
        </a:accent4>
        <a:accent5>
          <a:srgbClr val="ECBEAB"/>
        </a:accent5>
        <a:accent6>
          <a:srgbClr val="3291C5"/>
        </a:accent6>
        <a:hlink>
          <a:srgbClr val="009999"/>
        </a:hlink>
        <a:folHlink>
          <a:srgbClr val="66A4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229450"/>
        </a:accent1>
        <a:accent2>
          <a:srgbClr val="E3892F"/>
        </a:accent2>
        <a:accent3>
          <a:srgbClr val="FFFFFF"/>
        </a:accent3>
        <a:accent4>
          <a:srgbClr val="000000"/>
        </a:accent4>
        <a:accent5>
          <a:srgbClr val="ABC8B3"/>
        </a:accent5>
        <a:accent6>
          <a:srgbClr val="CE7C2A"/>
        </a:accent6>
        <a:hlink>
          <a:srgbClr val="0099CC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1558</TotalTime>
  <Words>790</Words>
  <Application>Microsoft PowerPoint</Application>
  <PresentationFormat>Экран (4:3)</PresentationFormat>
  <Paragraphs>130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Arial</vt:lpstr>
      <vt:lpstr>Wingdings</vt:lpstr>
      <vt:lpstr>Оформление по умолчанию</vt:lpstr>
      <vt:lpstr>ОБРАБОТКА ОЦИФРОВАННЫХ ИЗОБРАЖЕНИЙ И СОЗДАНИЕ ЭЛЕКТРОННЫХ ДОКУМЕНТОВ</vt:lpstr>
      <vt:lpstr>Слайд 2</vt:lpstr>
      <vt:lpstr>Отбор документов</vt:lpstr>
      <vt:lpstr>Слайд 4</vt:lpstr>
      <vt:lpstr>Слайд 5</vt:lpstr>
      <vt:lpstr>Слайд 6</vt:lpstr>
      <vt:lpstr>Слайд 7</vt:lpstr>
      <vt:lpstr>Выбор способа оцифровки,  подготовка документов</vt:lpstr>
      <vt:lpstr>Слайд 9</vt:lpstr>
      <vt:lpstr>Оборудование для оцифровки</vt:lpstr>
      <vt:lpstr>Сравнение сканирующих устройств</vt:lpstr>
      <vt:lpstr>Слайд 12</vt:lpstr>
      <vt:lpstr>создание электронной копии (оцифровка)</vt:lpstr>
      <vt:lpstr>Настройка сканирования</vt:lpstr>
      <vt:lpstr>Слайд 15</vt:lpstr>
      <vt:lpstr>Настройка сканирования</vt:lpstr>
      <vt:lpstr>Слайд 17</vt:lpstr>
      <vt:lpstr>подготовка электронной копии к публикации  (обработка изображений)</vt:lpstr>
      <vt:lpstr>Слайд 19</vt:lpstr>
      <vt:lpstr>Графическая обработка отсканированных изображений</vt:lpstr>
      <vt:lpstr>Процесс обработкивключает два подхода</vt:lpstr>
      <vt:lpstr>Слайд 22</vt:lpstr>
      <vt:lpstr>публикация электронных копий</vt:lpstr>
      <vt:lpstr>Оптимизация процесса создания электронных копий</vt:lpstr>
      <vt:lpstr>Оптимизация процесса создания электронных копий</vt:lpstr>
      <vt:lpstr>Спасибо за внимание!</vt:lpstr>
    </vt:vector>
  </TitlesOfParts>
  <Company>Guilddesign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Sung Ha, Park</dc:creator>
  <cp:lastModifiedBy>alina</cp:lastModifiedBy>
  <cp:revision>92</cp:revision>
  <dcterms:created xsi:type="dcterms:W3CDTF">2004-07-21T02:43:03Z</dcterms:created>
  <dcterms:modified xsi:type="dcterms:W3CDTF">2020-12-24T06:53:03Z</dcterms:modified>
</cp:coreProperties>
</file>