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81" r:id="rId4"/>
    <p:sldId id="283" r:id="rId5"/>
    <p:sldId id="285" r:id="rId6"/>
    <p:sldId id="284" r:id="rId7"/>
    <p:sldId id="286" r:id="rId8"/>
    <p:sldId id="287" r:id="rId9"/>
    <p:sldId id="288" r:id="rId10"/>
    <p:sldId id="289" r:id="rId11"/>
    <p:sldId id="291" r:id="rId12"/>
    <p:sldId id="292" r:id="rId13"/>
    <p:sldId id="290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005254"/>
    <a:srgbClr val="00B4B8"/>
    <a:srgbClr val="00C7CC"/>
    <a:srgbClr val="FFFFFF"/>
    <a:srgbClr val="00CC99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60"/>
  </p:normalViewPr>
  <p:slideViewPr>
    <p:cSldViewPr>
      <p:cViewPr>
        <p:scale>
          <a:sx n="60" d="100"/>
          <a:sy n="60" d="100"/>
        </p:scale>
        <p:origin x="-1434" y="-10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728192"/>
          </a:xfrm>
        </p:spPr>
        <p:txBody>
          <a:bodyPr/>
          <a:lstStyle>
            <a:lvl1pPr>
              <a:defRPr b="0">
                <a:solidFill>
                  <a:srgbClr val="0070C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pic>
        <p:nvPicPr>
          <p:cNvPr id="6" name="Рисунок 5" descr="fon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911738"/>
            <a:ext cx="9144000" cy="3946262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140967"/>
            <a:ext cx="6400800" cy="14201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dn.wallpapersafari.com/1/40/xeCAnj.jpg"/>
          <p:cNvPicPr>
            <a:picLocks noChangeAspect="1" noChangeArrowheads="1"/>
          </p:cNvPicPr>
          <p:nvPr userDrawn="1"/>
        </p:nvPicPr>
        <p:blipFill>
          <a:blip r:embed="rId2" cstate="print"/>
          <a:srcRect l="6314" t="42752" r="24849" b="11083"/>
          <a:stretch>
            <a:fillRect/>
          </a:stretch>
        </p:blipFill>
        <p:spPr bwMode="auto">
          <a:xfrm rot="16200000">
            <a:off x="4524619" y="2238618"/>
            <a:ext cx="6858002" cy="238076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776864" cy="706090"/>
          </a:xfrm>
        </p:spPr>
        <p:txBody>
          <a:bodyPr/>
          <a:lstStyle>
            <a:lvl1pPr>
              <a:defRPr spc="-150" baseline="0">
                <a:solidFill>
                  <a:srgbClr val="0070C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7776864" cy="5328592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1ECF7C-AA6D-4CF7-B33F-555CFD384193}" type="datetimeFigureOut">
              <a:rPr lang="ru-RU" smtClean="0"/>
              <a:pPr/>
              <a:t>28.10.2020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6D8E52-646E-4237-BCCE-B863A1AC08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776864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052736"/>
            <a:ext cx="7776864" cy="54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lang="ru-RU" sz="4400" kern="1200" spc="-150" baseline="0" dirty="0" smtClean="0">
          <a:solidFill>
            <a:srgbClr val="0070C0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─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2376264"/>
          </a:xfrm>
        </p:spPr>
        <p:txBody>
          <a:bodyPr>
            <a:normAutofit fontScale="90000"/>
          </a:bodyPr>
          <a:lstStyle/>
          <a:p>
            <a:r>
              <a:rPr lang="ru-RU" sz="9800" b="1" dirty="0" smtClean="0"/>
              <a:t>Верстка текста: </a:t>
            </a:r>
            <a:r>
              <a:rPr lang="ru-RU" sz="6600" b="1" dirty="0" smtClean="0"/>
              <a:t/>
            </a:r>
            <a:br>
              <a:rPr lang="ru-RU" sz="6600" b="1" dirty="0" smtClean="0"/>
            </a:br>
            <a:r>
              <a:rPr lang="ru-RU" sz="6600" b="1" dirty="0" smtClean="0"/>
              <a:t>основные требования</a:t>
            </a:r>
            <a:endParaRPr lang="ru-RU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2580"/>
            <a:ext cx="7776864" cy="70609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Основные понятия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981868"/>
            <a:ext cx="7606628" cy="5304652"/>
          </a:xfrm>
        </p:spPr>
        <p:txBody>
          <a:bodyPr>
            <a:normAutofit lnSpcReduction="10000"/>
          </a:bodyPr>
          <a:lstStyle/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Полоса набора – площадь на странице издания, где размещается набор текста и/или иллюстрации. </a:t>
            </a:r>
            <a:br>
              <a:rPr lang="ru-RU" dirty="0" smtClean="0"/>
            </a:br>
            <a:r>
              <a:rPr lang="ru-RU" dirty="0" smtClean="0"/>
              <a:t>На странице издания полосу набора ограничивают поля.</a:t>
            </a:r>
          </a:p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Поля – расстояние от границы страницы (от обрезного формата) до границ полосы набора.</a:t>
            </a:r>
          </a:p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Колонтитулы – строка со справочный информацией, расположенная </a:t>
            </a:r>
            <a:br>
              <a:rPr lang="ru-RU" dirty="0" smtClean="0"/>
            </a:br>
            <a:r>
              <a:rPr lang="ru-RU" dirty="0" smtClean="0"/>
              <a:t>на краю полосы набора.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имени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58041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2580"/>
            <a:ext cx="7776864" cy="70609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Основные понятия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981868"/>
            <a:ext cx="7678066" cy="5661842"/>
          </a:xfrm>
        </p:spPr>
        <p:txBody>
          <a:bodyPr>
            <a:normAutofit/>
          </a:bodyPr>
          <a:lstStyle/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Кегль – размер буквы или знака по вертикали, включающий её нижние и верхние выносные элементы. Измеряется в пунктах (сокр. «пт»)</a:t>
            </a:r>
            <a:br>
              <a:rPr lang="ru-RU" dirty="0" smtClean="0"/>
            </a:br>
            <a:r>
              <a:rPr lang="ru-RU" dirty="0" smtClean="0"/>
              <a:t>Это и есть размер шрифта.</a:t>
            </a:r>
          </a:p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Интерлиньяж – межстрочный интервал. Расстояние между базовыми линиями соседних строк.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имени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298" y="1214422"/>
            <a:ext cx="7263844" cy="42217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2580"/>
            <a:ext cx="7776864" cy="70609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Основные понятия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2844" y="981868"/>
            <a:ext cx="7749504" cy="5661842"/>
          </a:xfrm>
        </p:spPr>
        <p:txBody>
          <a:bodyPr>
            <a:normAutofit/>
          </a:bodyPr>
          <a:lstStyle/>
          <a:p>
            <a:pPr marL="1260475" indent="-1260475">
              <a:spcBef>
                <a:spcPts val="0"/>
              </a:spcBef>
              <a:tabLst>
                <a:tab pos="268288" algn="l"/>
              </a:tabLst>
            </a:pPr>
            <a:r>
              <a:rPr lang="ru-RU" dirty="0" smtClean="0"/>
              <a:t>Выключка текста – (выравнивание) – способ расположения неполной набранной строки относительно вертикальных границ полосы вёрстки. Существует несколько видов выключки:</a:t>
            </a:r>
          </a:p>
          <a:p>
            <a:pPr marL="1797050" indent="-268288"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/>
              <a:t>влево;</a:t>
            </a:r>
          </a:p>
          <a:p>
            <a:pPr marL="1797050" indent="-268288">
              <a:spcBef>
                <a:spcPts val="0"/>
              </a:spcBef>
              <a:buFont typeface="Arial" pitchFamily="34" charset="0"/>
              <a:buChar char="•"/>
              <a:tabLst>
                <a:tab pos="268288" algn="l"/>
              </a:tabLst>
            </a:pPr>
            <a:r>
              <a:rPr lang="ru-RU" dirty="0" smtClean="0"/>
              <a:t>по центру;</a:t>
            </a:r>
          </a:p>
          <a:p>
            <a:pPr marL="1797050" indent="-268288">
              <a:spcBef>
                <a:spcPts val="0"/>
              </a:spcBef>
              <a:buFont typeface="Arial" pitchFamily="34" charset="0"/>
              <a:buChar char="•"/>
              <a:tabLst>
                <a:tab pos="268288" algn="l"/>
              </a:tabLst>
            </a:pPr>
            <a:r>
              <a:rPr lang="ru-RU" dirty="0" smtClean="0"/>
              <a:t>вправо;</a:t>
            </a:r>
          </a:p>
          <a:p>
            <a:pPr marL="1797050" indent="-268288">
              <a:spcBef>
                <a:spcPts val="0"/>
              </a:spcBef>
              <a:buFont typeface="Arial" pitchFamily="34" charset="0"/>
              <a:buChar char="•"/>
              <a:tabLst>
                <a:tab pos="268288" algn="l"/>
              </a:tabLst>
            </a:pPr>
            <a:r>
              <a:rPr lang="ru-RU" dirty="0" smtClean="0"/>
              <a:t>по ширине.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 имени-31.jpg"/>
          <p:cNvPicPr>
            <a:picLocks noChangeAspect="1"/>
          </p:cNvPicPr>
          <p:nvPr/>
        </p:nvPicPr>
        <p:blipFill>
          <a:blip r:embed="rId2"/>
          <a:srcRect t="2379" b="2439"/>
          <a:stretch>
            <a:fillRect/>
          </a:stretch>
        </p:blipFill>
        <p:spPr>
          <a:xfrm>
            <a:off x="1428728" y="214290"/>
            <a:ext cx="6215106" cy="635798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206" y="214290"/>
            <a:ext cx="7678066" cy="6239046"/>
          </a:xfrm>
        </p:spPr>
        <p:txBody>
          <a:bodyPr>
            <a:normAutofit fontScale="85000" lnSpcReduction="10000"/>
          </a:bodyPr>
          <a:lstStyle/>
          <a:p>
            <a:pPr algn="ctr">
              <a:spcAft>
                <a:spcPts val="1800"/>
              </a:spcAft>
            </a:pPr>
            <a:r>
              <a:rPr lang="ru-RU" sz="10300" spc="-15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Единообразие</a:t>
            </a:r>
            <a:r>
              <a:rPr lang="ru-RU" sz="8600" dirty="0" smtClean="0"/>
              <a:t> </a:t>
            </a:r>
            <a:r>
              <a:rPr lang="ru-RU" sz="7700" dirty="0" smtClean="0"/>
              <a:t>–</a:t>
            </a:r>
            <a:r>
              <a:rPr lang="ru-RU" sz="5400" dirty="0" smtClean="0"/>
              <a:t> </a:t>
            </a:r>
            <a:br>
              <a:rPr lang="ru-RU" sz="5400" dirty="0" smtClean="0"/>
            </a:br>
            <a:r>
              <a:rPr lang="ru-RU" sz="6900" dirty="0" smtClean="0"/>
              <a:t>главный критерий </a:t>
            </a:r>
            <a:br>
              <a:rPr lang="ru-RU" sz="6900" dirty="0" smtClean="0"/>
            </a:br>
            <a:r>
              <a:rPr lang="ru-RU" sz="6900" dirty="0" smtClean="0"/>
              <a:t>хорошей верстки.</a:t>
            </a:r>
            <a:endParaRPr lang="ru-RU" sz="4800" dirty="0" smtClean="0"/>
          </a:p>
          <a:p>
            <a:pPr algn="ctr"/>
            <a:r>
              <a:rPr lang="ru-RU" sz="4700" dirty="0" smtClean="0"/>
              <a:t>Однотипные элементы полосы </a:t>
            </a:r>
            <a:r>
              <a:rPr lang="ru-RU" sz="4200" dirty="0" smtClean="0"/>
              <a:t>(заголовки, текст, сноски, таблицы,</a:t>
            </a:r>
            <a:br>
              <a:rPr lang="ru-RU" sz="4200" dirty="0" smtClean="0"/>
            </a:br>
            <a:r>
              <a:rPr lang="ru-RU" sz="4200" dirty="0" smtClean="0"/>
              <a:t>иллюстрации и все прочие элементы)</a:t>
            </a:r>
            <a:r>
              <a:rPr lang="ru-RU" sz="5100" dirty="0" smtClean="0"/>
              <a:t> </a:t>
            </a:r>
            <a:r>
              <a:rPr lang="ru-RU" sz="4700" dirty="0" smtClean="0"/>
              <a:t>должны быть одинаково заверстаны по всему изданию</a:t>
            </a:r>
            <a:endParaRPr lang="ru-RU" sz="4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392314" cy="1511288"/>
          </a:xfrm>
        </p:spPr>
        <p:txBody>
          <a:bodyPr>
            <a:noAutofit/>
          </a:bodyPr>
          <a:lstStyle/>
          <a:p>
            <a:r>
              <a:rPr sz="4800" smtClean="0"/>
              <a:t>Оформление текста </a:t>
            </a:r>
            <a:br>
              <a:rPr sz="4800" smtClean="0"/>
            </a:br>
            <a:r>
              <a:rPr sz="4800" smtClean="0"/>
              <a:t>зависят от: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285992"/>
            <a:ext cx="7776864" cy="4167344"/>
          </a:xfrm>
        </p:spPr>
        <p:txBody>
          <a:bodyPr/>
          <a:lstStyle/>
          <a:p>
            <a:pPr marL="1528763" indent="-457200">
              <a:buFont typeface="Arial" pitchFamily="34" charset="0"/>
              <a:buChar char="•"/>
            </a:pPr>
            <a:r>
              <a:rPr lang="ru-RU" dirty="0" smtClean="0"/>
              <a:t>типа и тематики издания;</a:t>
            </a:r>
          </a:p>
          <a:p>
            <a:pPr marL="1528763" indent="-457200">
              <a:buFont typeface="Arial" pitchFamily="34" charset="0"/>
              <a:buChar char="•"/>
            </a:pPr>
            <a:r>
              <a:rPr lang="ru-RU" dirty="0" smtClean="0"/>
              <a:t>формата полосы набора;</a:t>
            </a:r>
          </a:p>
          <a:p>
            <a:pPr marL="1528763" indent="-457200">
              <a:buFont typeface="Arial" pitchFamily="34" charset="0"/>
              <a:buChar char="•"/>
            </a:pPr>
            <a:r>
              <a:rPr lang="ru-RU" dirty="0" smtClean="0"/>
              <a:t> аудитории.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776864" cy="1082660"/>
          </a:xfrm>
        </p:spPr>
        <p:txBody>
          <a:bodyPr>
            <a:noAutofit/>
          </a:bodyPr>
          <a:lstStyle/>
          <a:p>
            <a:r>
              <a:rPr sz="5400" smtClean="0"/>
              <a:t>Заголовок 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43050"/>
            <a:ext cx="7535190" cy="481028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Это наиболее яркий элемент полосы. </a:t>
            </a:r>
            <a:br>
              <a:rPr lang="ru-RU" dirty="0" smtClean="0"/>
            </a:br>
            <a:r>
              <a:rPr lang="ru-RU" dirty="0" smtClean="0"/>
              <a:t>Обычно он привлекает к себе</a:t>
            </a:r>
            <a:br>
              <a:rPr lang="ru-RU" dirty="0" smtClean="0"/>
            </a:br>
            <a:r>
              <a:rPr lang="ru-RU" dirty="0" smtClean="0"/>
              <a:t>больше внимания, чем другие</a:t>
            </a:r>
            <a:br>
              <a:rPr lang="ru-RU" dirty="0" smtClean="0"/>
            </a:br>
            <a:r>
              <a:rPr lang="ru-RU" dirty="0" smtClean="0"/>
              <a:t>элементы страницы, иногда даже</a:t>
            </a:r>
            <a:br>
              <a:rPr lang="ru-RU" dirty="0" smtClean="0"/>
            </a:br>
            <a:r>
              <a:rPr lang="ru-RU" dirty="0" smtClean="0"/>
              <a:t>больше, чем иллюстрации.</a:t>
            </a:r>
          </a:p>
          <a:p>
            <a:pPr marL="1797050" indent="-1797050"/>
            <a:endParaRPr lang="ru-RU" sz="28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sz="4800" smtClean="0"/>
              <a:t>Требования к заголовкам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7535190" cy="5328592"/>
          </a:xfrm>
        </p:spPr>
        <p:txBody>
          <a:bodyPr>
            <a:normAutofit/>
          </a:bodyPr>
          <a:lstStyle/>
          <a:p>
            <a:pPr marL="803275" indent="-346075">
              <a:buFont typeface="Arial" pitchFamily="34" charset="0"/>
              <a:buChar char="•"/>
            </a:pPr>
            <a:r>
              <a:rPr lang="ru-RU" sz="2800" dirty="0" smtClean="0"/>
              <a:t>Многострочный заголовок делят на строки</a:t>
            </a:r>
            <a:br>
              <a:rPr lang="ru-RU" sz="2800" dirty="0" smtClean="0"/>
            </a:br>
            <a:r>
              <a:rPr lang="ru-RU" sz="2800" dirty="0" smtClean="0"/>
              <a:t>по смысловому признаку</a:t>
            </a:r>
          </a:p>
          <a:p>
            <a:pPr marL="803275" indent="-346075">
              <a:buFont typeface="Arial" pitchFamily="34" charset="0"/>
              <a:buChar char="•"/>
            </a:pPr>
            <a:r>
              <a:rPr lang="ru-RU" sz="2800" dirty="0" smtClean="0"/>
              <a:t>Заголовки набирают без переносов</a:t>
            </a:r>
          </a:p>
          <a:p>
            <a:pPr marL="803275" indent="-346075">
              <a:buFont typeface="Arial" pitchFamily="34" charset="0"/>
              <a:buChar char="•"/>
            </a:pPr>
            <a:r>
              <a:rPr lang="ru-RU" sz="2800" dirty="0" smtClean="0"/>
              <a:t>Точку препинания к конце заголовка </a:t>
            </a:r>
            <a:br>
              <a:rPr lang="ru-RU" sz="2800" dirty="0" smtClean="0"/>
            </a:br>
            <a:r>
              <a:rPr lang="ru-RU" sz="2800" dirty="0" smtClean="0"/>
              <a:t>не ставят</a:t>
            </a:r>
          </a:p>
          <a:p>
            <a:pPr marL="803275" indent="-346075">
              <a:buFont typeface="Arial" pitchFamily="34" charset="0"/>
              <a:buChar char="•"/>
            </a:pPr>
            <a:r>
              <a:rPr lang="ru-RU" sz="2800" dirty="0" smtClean="0"/>
              <a:t>Заголовок не должен отрываться </a:t>
            </a:r>
            <a:br>
              <a:rPr lang="ru-RU" sz="2800" dirty="0" smtClean="0"/>
            </a:br>
            <a:r>
              <a:rPr lang="ru-RU" sz="2800" dirty="0" smtClean="0"/>
              <a:t>от следующего за ним текста</a:t>
            </a:r>
          </a:p>
          <a:p>
            <a:pPr marL="803275" indent="-346075">
              <a:buFont typeface="Arial" pitchFamily="34" charset="0"/>
              <a:buChar char="•"/>
            </a:pPr>
            <a:r>
              <a:rPr lang="ru-RU" sz="2800" dirty="0" smtClean="0"/>
              <a:t>Не рекомендуется в заголовках использовать выключку по ширине</a:t>
            </a:r>
          </a:p>
          <a:p>
            <a:pPr marL="803275" indent="-346075">
              <a:buFont typeface="Arial" pitchFamily="34" charset="0"/>
              <a:buChar char="•"/>
            </a:pPr>
            <a:r>
              <a:rPr lang="ru-RU" sz="2800" dirty="0" smtClean="0"/>
              <a:t>Каждому заголовку присваивается </a:t>
            </a:r>
            <a:br>
              <a:rPr lang="ru-RU" sz="2800" dirty="0" smtClean="0"/>
            </a:br>
            <a:r>
              <a:rPr lang="ru-RU" sz="2800" dirty="0" smtClean="0"/>
              <a:t>свой стиль</a:t>
            </a:r>
            <a:endParaRPr lang="ru-RU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776864" cy="1082660"/>
          </a:xfrm>
        </p:spPr>
        <p:txBody>
          <a:bodyPr>
            <a:noAutofit/>
          </a:bodyPr>
          <a:lstStyle/>
          <a:p>
            <a:r>
              <a:rPr sz="5400" smtClean="0"/>
              <a:t>Абзац текста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43050"/>
            <a:ext cx="7535190" cy="4810286"/>
          </a:xfrm>
        </p:spPr>
        <p:txBody>
          <a:bodyPr>
            <a:normAutofit/>
          </a:bodyPr>
          <a:lstStyle/>
          <a:p>
            <a:pPr algn="ctr">
              <a:spcAft>
                <a:spcPts val="1800"/>
              </a:spcAft>
            </a:pPr>
            <a:r>
              <a:rPr lang="ru-RU" dirty="0" smtClean="0"/>
              <a:t>Это участок текста, логически</a:t>
            </a:r>
            <a:br>
              <a:rPr lang="ru-RU" dirty="0" smtClean="0"/>
            </a:br>
            <a:r>
              <a:rPr lang="ru-RU" dirty="0" smtClean="0"/>
              <a:t>заканчивающий определенный </a:t>
            </a:r>
            <a:br>
              <a:rPr lang="ru-RU" dirty="0" smtClean="0"/>
            </a:br>
            <a:r>
              <a:rPr lang="ru-RU" dirty="0" smtClean="0"/>
              <a:t>смысл высказывания.</a:t>
            </a:r>
          </a:p>
          <a:p>
            <a:pPr algn="ctr"/>
            <a:r>
              <a:rPr lang="ru-RU" dirty="0" smtClean="0"/>
              <a:t>Текст, набранный </a:t>
            </a:r>
            <a:br>
              <a:rPr lang="ru-RU" dirty="0" smtClean="0"/>
            </a:br>
            <a:r>
              <a:rPr lang="ru-RU" dirty="0" smtClean="0"/>
              <a:t>без выделения абзацев,</a:t>
            </a:r>
            <a:br>
              <a:rPr lang="ru-RU" dirty="0" smtClean="0"/>
            </a:br>
            <a:r>
              <a:rPr lang="ru-RU" dirty="0" smtClean="0"/>
              <a:t>резко снижает его удобочитаемость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mtClean="0"/>
              <a:t>Варианты обозначения абзаца: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6820810" cy="5328592"/>
          </a:xfrm>
        </p:spPr>
        <p:txBody>
          <a:bodyPr>
            <a:normAutofit/>
          </a:bodyPr>
          <a:lstStyle/>
          <a:p>
            <a:pPr marL="268288" indent="-268288">
              <a:spcAft>
                <a:spcPts val="1800"/>
              </a:spcAft>
              <a:buFont typeface="Arial" pitchFamily="34" charset="0"/>
              <a:buChar char="•"/>
              <a:tabLst>
                <a:tab pos="268288" algn="l"/>
              </a:tabLst>
            </a:pPr>
            <a:r>
              <a:rPr lang="ru-RU" dirty="0" smtClean="0"/>
              <a:t>абзацный отступ;</a:t>
            </a:r>
          </a:p>
          <a:p>
            <a:pPr marL="361950" algn="just">
              <a:spcBef>
                <a:spcPts val="0"/>
              </a:spcBef>
              <a:spcAft>
                <a:spcPts val="1800"/>
              </a:spcAft>
            </a:pPr>
            <a:r>
              <a:rPr lang="ru-RU" sz="2600" i="1" dirty="0" smtClean="0"/>
              <a:t>Пример текста с абзацным отступом:</a:t>
            </a:r>
          </a:p>
          <a:p>
            <a:pPr marL="630238" indent="363538" algn="just">
              <a:spcBef>
                <a:spcPts val="0"/>
              </a:spcBef>
            </a:pPr>
            <a:r>
              <a:rPr lang="ru-RU" sz="2000" dirty="0" smtClean="0"/>
              <a:t>Верстка иллюстраций в издании должна быть единообразной по размещению. </a:t>
            </a:r>
          </a:p>
          <a:p>
            <a:pPr marL="630238" indent="363538" algn="just">
              <a:spcBef>
                <a:spcPts val="0"/>
              </a:spcBef>
            </a:pPr>
            <a:r>
              <a:rPr lang="ru-RU" sz="2000" dirty="0" smtClean="0"/>
              <a:t>При открытой верстке все иллюстрации должны стоять в верхней или нижней части полос, примыкая к тексту одной стороной (иллюстрации в оборку — двумя сторонами). </a:t>
            </a:r>
          </a:p>
          <a:p>
            <a:pPr marL="630238" indent="363538" algn="just">
              <a:spcBef>
                <a:spcPts val="0"/>
              </a:spcBef>
            </a:pPr>
            <a:r>
              <a:rPr lang="ru-RU" sz="2000" dirty="0" smtClean="0"/>
              <a:t>При закрытой верстке все иллюстрации должны быть сверху и снизу закрыты не менее чем тремя строками текста (иллюстрации в оборку должны примыкать к тексту с трех сторон).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mtClean="0"/>
              <a:t>Варианты обозначения абзаца: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6820810" cy="5328592"/>
          </a:xfrm>
        </p:spPr>
        <p:txBody>
          <a:bodyPr>
            <a:normAutofit/>
          </a:bodyPr>
          <a:lstStyle/>
          <a:p>
            <a:pPr marL="268288" indent="-268288">
              <a:spcAft>
                <a:spcPts val="1800"/>
              </a:spcAft>
              <a:buFont typeface="Arial" pitchFamily="34" charset="0"/>
              <a:buChar char="•"/>
              <a:tabLst>
                <a:tab pos="268288" algn="l"/>
              </a:tabLst>
            </a:pPr>
            <a:r>
              <a:rPr lang="ru-RU" dirty="0" smtClean="0"/>
              <a:t>абзацы, отделенные отбивками;</a:t>
            </a:r>
          </a:p>
          <a:p>
            <a:pPr marL="361950">
              <a:spcBef>
                <a:spcPts val="0"/>
              </a:spcBef>
              <a:spcAft>
                <a:spcPts val="1800"/>
              </a:spcAft>
            </a:pPr>
            <a:r>
              <a:rPr lang="ru-RU" sz="2600" i="1" dirty="0" smtClean="0"/>
              <a:t>Пример текста с абзацами, </a:t>
            </a:r>
            <a:br>
              <a:rPr lang="ru-RU" sz="2600" i="1" dirty="0" smtClean="0"/>
            </a:br>
            <a:r>
              <a:rPr lang="ru-RU" sz="2600" i="1" dirty="0" smtClean="0"/>
              <a:t>отделенными отбивкой:</a:t>
            </a:r>
          </a:p>
          <a:p>
            <a:pPr marL="630238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/>
              <a:t>Верстка иллюстраций в издании должна быть единообразной по размещению. </a:t>
            </a:r>
          </a:p>
          <a:p>
            <a:pPr marL="630238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/>
              <a:t>При открытой верстке все иллюстрации должны стоять в верхней или нижней части полос, примыкая к тексту одной стороной (иллюстрации в оборку — двумя сторонами). </a:t>
            </a:r>
          </a:p>
          <a:p>
            <a:pPr marL="630238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/>
              <a:t>При закрытой верстке все иллюстрации должны быть сверху и снизу закрыты не менее чем тремя строками текста (иллюстрации в оборку должны примыкать </a:t>
            </a:r>
            <a:br>
              <a:rPr lang="ru-RU" sz="2000" dirty="0" smtClean="0"/>
            </a:br>
            <a:r>
              <a:rPr lang="ru-RU" sz="2000" dirty="0" smtClean="0"/>
              <a:t>к тексту с трех сторон).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mtClean="0"/>
              <a:t>Варианты обозначения абзаца: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6820810" cy="5328592"/>
          </a:xfrm>
        </p:spPr>
        <p:txBody>
          <a:bodyPr>
            <a:normAutofit/>
          </a:bodyPr>
          <a:lstStyle/>
          <a:p>
            <a:pPr marL="268288" indent="-268288">
              <a:spcAft>
                <a:spcPts val="1800"/>
              </a:spcAft>
              <a:buFont typeface="Arial" pitchFamily="34" charset="0"/>
              <a:buChar char="•"/>
              <a:tabLst>
                <a:tab pos="268288" algn="l"/>
              </a:tabLst>
            </a:pPr>
            <a:r>
              <a:rPr lang="ru-RU" dirty="0" smtClean="0"/>
              <a:t>висячий абзацный отступ;</a:t>
            </a:r>
          </a:p>
          <a:p>
            <a:pPr marL="361950">
              <a:spcBef>
                <a:spcPts val="0"/>
              </a:spcBef>
              <a:spcAft>
                <a:spcPts val="1800"/>
              </a:spcAft>
            </a:pPr>
            <a:r>
              <a:rPr lang="ru-RU" sz="2600" i="1" dirty="0" smtClean="0"/>
              <a:t>Пример текста с висячим абзацным отступом :</a:t>
            </a:r>
          </a:p>
          <a:p>
            <a:pPr marL="1260475" indent="-630238" algn="just">
              <a:spcBef>
                <a:spcPts val="0"/>
              </a:spcBef>
            </a:pPr>
            <a:r>
              <a:rPr lang="ru-RU" sz="2000" dirty="0" smtClean="0"/>
              <a:t>Верстка иллюстраций в издании должна быть единообразной по размещению. </a:t>
            </a:r>
          </a:p>
          <a:p>
            <a:pPr marL="1260475" indent="-630238" algn="just">
              <a:spcBef>
                <a:spcPts val="0"/>
              </a:spcBef>
            </a:pPr>
            <a:r>
              <a:rPr lang="ru-RU" sz="2000" dirty="0" smtClean="0"/>
              <a:t>При открытой верстке все иллюстрации должны стоять в верхней или нижней части полос, примыкая к тексту одной стороной (иллюстрации в оборку — двумя сторонами). </a:t>
            </a:r>
          </a:p>
          <a:p>
            <a:pPr marL="1260475" indent="-630238">
              <a:spcBef>
                <a:spcPts val="0"/>
              </a:spcBef>
            </a:pPr>
            <a:r>
              <a:rPr lang="ru-RU" sz="2000" dirty="0" smtClean="0"/>
              <a:t>При закрытой верстке все иллюстрации должны быть сверху и снизу закрыты не менее чем тремя строками текста (иллюстрации в оборку должны примыкать к тексту с трех сторон).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2580"/>
            <a:ext cx="7776864" cy="70609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Основные понятия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981868"/>
            <a:ext cx="7678066" cy="5661842"/>
          </a:xfrm>
        </p:spPr>
        <p:txBody>
          <a:bodyPr>
            <a:normAutofit/>
          </a:bodyPr>
          <a:lstStyle/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Кегль – размер буквы или знака по вертикали, включающий её нижние и верхние выносные элементы. Измеряется в пунктах (сокр. «пт»)</a:t>
            </a:r>
            <a:br>
              <a:rPr lang="ru-RU" dirty="0" smtClean="0"/>
            </a:br>
            <a:r>
              <a:rPr lang="ru-RU" dirty="0" smtClean="0"/>
              <a:t>Это и есть размер шрифта.</a:t>
            </a:r>
          </a:p>
          <a:p>
            <a:pPr marL="1260475" indent="-1260475">
              <a:spcBef>
                <a:spcPts val="0"/>
              </a:spcBef>
              <a:spcAft>
                <a:spcPts val="1200"/>
              </a:spcAft>
              <a:tabLst>
                <a:tab pos="268288" algn="l"/>
              </a:tabLst>
            </a:pPr>
            <a:r>
              <a:rPr lang="ru-RU" dirty="0" smtClean="0"/>
              <a:t>Интерлиньяж – межстрочный интервал. Расстояние между базовыми линиями соседних строк.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249438" cy="706090"/>
          </a:xfrm>
        </p:spPr>
        <p:txBody>
          <a:bodyPr>
            <a:noAutofit/>
          </a:bodyPr>
          <a:lstStyle/>
          <a:p>
            <a:r>
              <a:rPr sz="4800" smtClean="0"/>
              <a:t>Требования к абзацам текста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7535190" cy="5328592"/>
          </a:xfrm>
        </p:spPr>
        <p:txBody>
          <a:bodyPr>
            <a:normAutofit/>
          </a:bodyPr>
          <a:lstStyle/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Выключка по формату — наиболее удобная и привычная для глаза.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Короткая концевая строка абзаца должна</a:t>
            </a:r>
            <a:br>
              <a:rPr lang="ru-RU" sz="2800" dirty="0" smtClean="0"/>
            </a:br>
            <a:r>
              <a:rPr lang="ru-RU" sz="2800" dirty="0" smtClean="0"/>
              <a:t>превышать размер абзацного отступа</a:t>
            </a:r>
            <a:br>
              <a:rPr lang="ru-RU" sz="2800" dirty="0" smtClean="0"/>
            </a:br>
            <a:r>
              <a:rPr lang="ru-RU" sz="2800" dirty="0" smtClean="0"/>
              <a:t>не менее, чем в 1,5 раза.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Не допускается в тексте использование висячих строк.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Знак сноски должен стоять после слова, </a:t>
            </a:r>
            <a:br>
              <a:rPr lang="ru-RU" sz="2800" dirty="0" smtClean="0"/>
            </a:br>
            <a:r>
              <a:rPr lang="ru-RU" sz="2800" dirty="0" smtClean="0"/>
              <a:t>к которому относится сноска.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Тире не должно переносится в начало строки (кроме случаев прямой речи).</a:t>
            </a:r>
          </a:p>
          <a:p>
            <a:pPr marL="803275" indent="-346075">
              <a:buFont typeface="Arial" pitchFamily="34" charset="0"/>
              <a:buChar char="•"/>
            </a:pPr>
            <a:endParaRPr lang="ru-RU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249438" cy="706090"/>
          </a:xfrm>
        </p:spPr>
        <p:txBody>
          <a:bodyPr>
            <a:noAutofit/>
          </a:bodyPr>
          <a:lstStyle/>
          <a:p>
            <a:r>
              <a:rPr sz="4800" smtClean="0"/>
              <a:t>Требования к абзацам текста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71546"/>
            <a:ext cx="7535190" cy="5381790"/>
          </a:xfrm>
        </p:spPr>
        <p:txBody>
          <a:bodyPr>
            <a:normAutofit/>
          </a:bodyPr>
          <a:lstStyle/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Правильное разнесение слов</a:t>
            </a:r>
            <a:br>
              <a:rPr lang="ru-RU" sz="2800" dirty="0" smtClean="0"/>
            </a:br>
            <a:r>
              <a:rPr lang="ru-RU" sz="2800" dirty="0" smtClean="0"/>
              <a:t>заголовка на разные строки. Смысловые образования не должны разрываться.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Количество переносов в соседних строках</a:t>
            </a:r>
            <a:br>
              <a:rPr lang="ru-RU" sz="2800" dirty="0" smtClean="0"/>
            </a:br>
            <a:r>
              <a:rPr lang="ru-RU" sz="2800" dirty="0" smtClean="0"/>
              <a:t>(подряд может быть не более 3 строк</a:t>
            </a:r>
            <a:br>
              <a:rPr lang="ru-RU" sz="2800" dirty="0" smtClean="0"/>
            </a:br>
            <a:r>
              <a:rPr lang="ru-RU" sz="2800" dirty="0" smtClean="0"/>
              <a:t>с переносами).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Отсутствие разрыва слов при переносе на разные страницы (нежелательно,</a:t>
            </a:r>
            <a:br>
              <a:rPr lang="ru-RU" sz="2800" dirty="0" smtClean="0"/>
            </a:br>
            <a:r>
              <a:rPr lang="ru-RU" sz="2800" dirty="0" smtClean="0"/>
              <a:t>чтобы слово начиналось на одной странице, а заканчивалось на другой).</a:t>
            </a:r>
          </a:p>
          <a:p>
            <a:pPr marL="536575" indent="-346075">
              <a:buFont typeface="Arial" pitchFamily="34" charset="0"/>
              <a:buChar char="•"/>
            </a:pPr>
            <a:r>
              <a:rPr lang="ru-RU" sz="2800" dirty="0" smtClean="0"/>
              <a:t>Колонтитулы не крупнее основного текста.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Без имени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16" y="0"/>
            <a:ext cx="835316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имени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75237"/>
            <a:ext cx="7847314" cy="638248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28802"/>
            <a:ext cx="7772400" cy="1714512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354</Words>
  <Application>Microsoft Office PowerPoint</Application>
  <PresentationFormat>Экран (4:3)</PresentationFormat>
  <Paragraphs>65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Верстка текста:  основные требования</vt:lpstr>
      <vt:lpstr>Основные понятия</vt:lpstr>
      <vt:lpstr>Слайд 3</vt:lpstr>
      <vt:lpstr>Основные понятия</vt:lpstr>
      <vt:lpstr>Слайд 5</vt:lpstr>
      <vt:lpstr>Основные понятия</vt:lpstr>
      <vt:lpstr>Слайд 7</vt:lpstr>
      <vt:lpstr>Слайд 8</vt:lpstr>
      <vt:lpstr>Оформление текста  зависят от:</vt:lpstr>
      <vt:lpstr>Заголовок </vt:lpstr>
      <vt:lpstr>Требования к заголовкам</vt:lpstr>
      <vt:lpstr>Абзац текста</vt:lpstr>
      <vt:lpstr>Варианты обозначения абзаца:</vt:lpstr>
      <vt:lpstr>Варианты обозначения абзаца:</vt:lpstr>
      <vt:lpstr>Варианты обозначения абзаца:</vt:lpstr>
      <vt:lpstr>Основные понятия</vt:lpstr>
      <vt:lpstr>Требования к абзацам текста</vt:lpstr>
      <vt:lpstr>Требования к абзацам текста</vt:lpstr>
      <vt:lpstr>Слайд 19</vt:lpstr>
      <vt:lpstr>Слайд 20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ОНМР 3</cp:lastModifiedBy>
  <cp:revision>74</cp:revision>
  <dcterms:created xsi:type="dcterms:W3CDTF">2020-06-18T16:16:07Z</dcterms:created>
  <dcterms:modified xsi:type="dcterms:W3CDTF">2020-10-28T14:08:58Z</dcterms:modified>
</cp:coreProperties>
</file>