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300" r:id="rId3"/>
    <p:sldId id="289" r:id="rId4"/>
    <p:sldId id="257" r:id="rId5"/>
    <p:sldId id="305" r:id="rId6"/>
    <p:sldId id="280" r:id="rId7"/>
    <p:sldId id="306" r:id="rId8"/>
    <p:sldId id="285" r:id="rId9"/>
    <p:sldId id="281" r:id="rId10"/>
    <p:sldId id="282" r:id="rId11"/>
    <p:sldId id="283" r:id="rId12"/>
    <p:sldId id="287" r:id="rId13"/>
    <p:sldId id="288" r:id="rId14"/>
    <p:sldId id="304" r:id="rId15"/>
    <p:sldId id="307" r:id="rId16"/>
    <p:sldId id="308" r:id="rId17"/>
    <p:sldId id="284" r:id="rId18"/>
    <p:sldId id="296" r:id="rId19"/>
    <p:sldId id="297" r:id="rId20"/>
    <p:sldId id="302" r:id="rId21"/>
    <p:sldId id="290" r:id="rId22"/>
    <p:sldId id="309" r:id="rId23"/>
    <p:sldId id="291" r:id="rId24"/>
    <p:sldId id="292" r:id="rId25"/>
    <p:sldId id="293" r:id="rId26"/>
    <p:sldId id="294" r:id="rId27"/>
    <p:sldId id="298" r:id="rId28"/>
    <p:sldId id="299" r:id="rId29"/>
    <p:sldId id="295" r:id="rId30"/>
    <p:sldId id="303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E08"/>
    <a:srgbClr val="B92D14"/>
    <a:srgbClr val="35759D"/>
    <a:srgbClr val="35B19D"/>
    <a:srgbClr val="000000"/>
    <a:srgbClr val="FFFF00"/>
    <a:srgbClr val="491403"/>
    <a:srgbClr val="3A100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97" autoAdjust="0"/>
    <p:restoredTop sz="95596" autoAdjust="0"/>
  </p:normalViewPr>
  <p:slideViewPr>
    <p:cSldViewPr>
      <p:cViewPr>
        <p:scale>
          <a:sx n="100" d="100"/>
          <a:sy n="100" d="100"/>
        </p:scale>
        <p:origin x="-25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23628DE-8DD8-4760-86A5-B332AE29BC1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E9E30B-DC07-4254-820F-2276C70D9BB8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EC0846-ACBA-4FC6-99AD-F42D34B2D446}" type="slidenum">
              <a:rPr lang="en-US"/>
              <a:pPr/>
              <a:t>4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628DE-8DD8-4760-86A5-B332AE29BC1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628DE-8DD8-4760-86A5-B332AE29BC10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5334000"/>
            <a:ext cx="7772400" cy="70485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6019800"/>
            <a:ext cx="7772400" cy="6858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2009775"/>
            <a:ext cx="40005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09775"/>
            <a:ext cx="40005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10350" y="1065213"/>
            <a:ext cx="2038350" cy="5211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1065213"/>
            <a:ext cx="5962650" cy="5211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1065213"/>
            <a:ext cx="81534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2009775"/>
            <a:ext cx="8153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fap.ru/ofdocs/ifla/ifla03.pd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4429132"/>
            <a:ext cx="7772400" cy="1928826"/>
          </a:xfrm>
        </p:spPr>
        <p:txBody>
          <a:bodyPr/>
          <a:lstStyle/>
          <a:p>
            <a:r>
              <a:rPr lang="ru-RU" dirty="0" smtClean="0"/>
              <a:t>Оценка </a:t>
            </a:r>
            <a:br>
              <a:rPr lang="ru-RU" dirty="0" smtClean="0"/>
            </a:br>
            <a:r>
              <a:rPr lang="ru-RU" dirty="0" smtClean="0"/>
              <a:t>эффективности </a:t>
            </a:r>
            <a:br>
              <a:rPr lang="ru-RU" dirty="0" smtClean="0"/>
            </a:br>
            <a:r>
              <a:rPr lang="ru-RU" dirty="0" smtClean="0"/>
              <a:t>и качества работы библиотеки</a:t>
            </a:r>
            <a:endParaRPr lang="ru-RU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6562732" y="6367482"/>
            <a:ext cx="2581268" cy="490518"/>
          </a:xfrm>
        </p:spPr>
        <p:txBody>
          <a:bodyPr/>
          <a:lstStyle/>
          <a:p>
            <a:r>
              <a:rPr lang="ru-RU" dirty="0" smtClean="0"/>
              <a:t>ОНМР ДРУНБ</a:t>
            </a:r>
            <a:endParaRPr lang="en-US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500042"/>
            <a:ext cx="6791344" cy="113825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Подходы к оценке эффективности деятельности библиотек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643050"/>
            <a:ext cx="6791344" cy="4857784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Как показать роль и ценность библиотеки, её полезность и нужность для общества?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Оценка деятельности библиотек опирается преимущественно на статистические данные и экономические подходы. Сегодня библиотека рассматривается как организация, задачей которой является предоставление пользователям качественных услуг, поэтому количественные показатели необходимо дополнить результатами оценки удовлетворенности пользователей.</a:t>
            </a: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Оптимальным считается сочетание количественных и качественных показателей. </a:t>
            </a:r>
          </a:p>
          <a:p>
            <a:pPr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	</a:t>
            </a:r>
          </a:p>
          <a:p>
            <a:pPr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	</a:t>
            </a:r>
            <a:r>
              <a:rPr lang="ru-RU" sz="1400" b="1" dirty="0" smtClean="0">
                <a:solidFill>
                  <a:schemeClr val="accent2"/>
                </a:solidFill>
              </a:rPr>
              <a:t>Руководство ИФЛА/ЮНЕСКО по развитию службы публичных библиотек </a:t>
            </a:r>
            <a:r>
              <a:rPr lang="ru-RU" sz="1400" dirty="0" smtClean="0">
                <a:solidFill>
                  <a:schemeClr val="tx1"/>
                </a:solidFill>
              </a:rPr>
              <a:t>- </a:t>
            </a:r>
            <a:r>
              <a:rPr lang="en-US" sz="1400" dirty="0" smtClean="0">
                <a:solidFill>
                  <a:schemeClr val="tx1"/>
                </a:solidFill>
                <a:hlinkClick r:id="rId3"/>
              </a:rPr>
              <a:t>https://ifap.ru/ofdocs/ifla/ifla03.pdf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642918"/>
            <a:ext cx="6791344" cy="7159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Библиотечные услуги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785926"/>
            <a:ext cx="6929486" cy="4491049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Наиболее существенным конечным продуктом библиотечного труда, основным назначением которого является удовлетворение потребностей пользователей, принято считать библиотечные услуги.</a:t>
            </a:r>
          </a:p>
          <a:p>
            <a:pPr marL="0" indent="0">
              <a:buNone/>
            </a:pPr>
            <a:endParaRPr lang="ru-RU" sz="1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Все библиотечные услуги можно объединить в следующие основные группы: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документные услуги;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информационные услуги;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коммуникативные услуги;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сервисные услуги.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95300" y="2000240"/>
            <a:ext cx="8153400" cy="4429156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1800" b="1" dirty="0" smtClean="0">
                <a:ea typeface="굴림" pitchFamily="34" charset="-127"/>
              </a:rPr>
              <a:t>стандарт качества услуг</a:t>
            </a:r>
            <a:r>
              <a:rPr lang="ru-RU" altLang="ko-KR" sz="1800" dirty="0" smtClean="0">
                <a:ea typeface="굴림" pitchFamily="34" charset="-127"/>
              </a:rPr>
              <a:t> – система требований к услугам в интересах её получателей, включающая характеристики процессов, форм, содержания и результатов оказания данных услуг, принятая нормативным правовым актом</a:t>
            </a:r>
            <a:endParaRPr lang="en-US" altLang="ko-KR" sz="1800" dirty="0">
              <a:ea typeface="굴림" pitchFamily="34" charset="-127"/>
            </a:endParaRP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1800" b="1" dirty="0" smtClean="0">
                <a:ea typeface="굴림" pitchFamily="34" charset="-127"/>
              </a:rPr>
              <a:t>качество услуги</a:t>
            </a:r>
            <a:r>
              <a:rPr lang="ru-RU" altLang="ko-KR" sz="1800" dirty="0" smtClean="0">
                <a:ea typeface="굴림" pitchFamily="34" charset="-127"/>
              </a:rPr>
              <a:t> – совокупность характеристик услуги, определяющих её способность удовлетворять потребности получателя в отношении результата услуги</a:t>
            </a:r>
            <a:endParaRPr lang="en-US" altLang="ko-KR" sz="1800" dirty="0">
              <a:ea typeface="굴림" pitchFamily="34" charset="-127"/>
            </a:endParaRP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1800" b="1" dirty="0" smtClean="0">
                <a:ea typeface="굴림" pitchFamily="34" charset="-127"/>
              </a:rPr>
              <a:t>оценка качества услуги</a:t>
            </a:r>
            <a:r>
              <a:rPr lang="ru-RU" altLang="ko-KR" sz="1800" dirty="0" smtClean="0">
                <a:ea typeface="굴림" pitchFamily="34" charset="-127"/>
              </a:rPr>
              <a:t> – количественное или качественное определение степени соответствия показателя качества услуги установленным требованиям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sz="1800" b="1" dirty="0" smtClean="0">
                <a:ea typeface="굴림" pitchFamily="34" charset="-127"/>
              </a:rPr>
              <a:t>показатель качества услуги</a:t>
            </a:r>
            <a:r>
              <a:rPr lang="ru-RU" sz="1800" dirty="0" smtClean="0">
                <a:ea typeface="굴림" pitchFamily="34" charset="-127"/>
              </a:rPr>
              <a:t> – количественная характеристика одного или нескольких свойств услуги, составляющих её качество</a:t>
            </a:r>
            <a:endParaRPr lang="en-US" sz="1800" dirty="0"/>
          </a:p>
          <a:p>
            <a:pPr>
              <a:lnSpc>
                <a:spcPct val="114000"/>
              </a:lnSpc>
            </a:pPr>
            <a:endParaRPr lang="ru-RU" sz="1800" dirty="0"/>
          </a:p>
          <a:p>
            <a:pPr>
              <a:lnSpc>
                <a:spcPct val="80000"/>
              </a:lnSpc>
            </a:pPr>
            <a:endParaRPr lang="ru-RU" sz="18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500034" y="928670"/>
            <a:ext cx="8153400" cy="863590"/>
          </a:xfrm>
        </p:spPr>
        <p:txBody>
          <a:bodyPr/>
          <a:lstStyle/>
          <a:p>
            <a:pPr algn="ctr"/>
            <a:r>
              <a:rPr lang="ru-RU" sz="3600" dirty="0" smtClean="0"/>
              <a:t>Основные термины и определения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153400" cy="571504"/>
          </a:xfrm>
        </p:spPr>
        <p:txBody>
          <a:bodyPr/>
          <a:lstStyle/>
          <a:p>
            <a:pPr algn="ctr"/>
            <a:r>
              <a:rPr lang="ru-RU" sz="2400" dirty="0" smtClean="0"/>
              <a:t>Нормативная база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00174"/>
            <a:ext cx="8291542" cy="4929221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Международный стандарт ИСО 2789 «Международная библиотечная статистика» (2003 г.)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Международный стандарт ИСО 11620 «Информация и документация. Показатели эффективности работы библиотек» (2006 г.)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Руководство ИФЛА/ЮНЕСКО по развитию службы публичных библиотек (2001)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Руководство ИФЛА по работе публичных библиотек (2011)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Закон Донецкой Народной Республики «О библиотеках и библиотечном деле» № 135-ІНС от 23.06.2016 г.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Приказ Министерства культуры ДНР «Об утверждении учета документов, входящих в состав библиотечного фонда» № 228-ОД от 28.06.2017 г.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Приказ Министерства культуры ДНР «Об утверждении правил взаимодействия библиотек ДНР по организации системы межбиблиотечного абонемента и доставке документов в ДНР» №274-ОД от 28.07.2017 г.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1600" dirty="0" smtClean="0"/>
              <a:t>Приказ </a:t>
            </a:r>
            <a:r>
              <a:rPr lang="ru-RU" sz="1600" dirty="0" smtClean="0"/>
              <a:t>Министерства культуры </a:t>
            </a:r>
            <a:r>
              <a:rPr lang="ru-RU" sz="1600" dirty="0" smtClean="0"/>
              <a:t>ДНР «Об утверждении методических рекомендаций по разработке органами местного самоуправления показателей эффективности деятельности подведомственных учреждений культуры и их руководителей по видам учреждений» № 589-ОД от 28.10.2019 г.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ru-RU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648700" cy="1071569"/>
          </a:xfrm>
        </p:spPr>
        <p:txBody>
          <a:bodyPr/>
          <a:lstStyle/>
          <a:p>
            <a:pPr algn="ctr"/>
            <a:r>
              <a:rPr lang="ru-RU" sz="3600" dirty="0" smtClean="0"/>
              <a:t>Измерение эффективности работы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00305"/>
            <a:ext cx="8220104" cy="3776669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2000" b="1" dirty="0" smtClean="0">
                <a:ea typeface="굴림" pitchFamily="34" charset="-127"/>
              </a:rPr>
              <a:t>Измерение эффективности работы </a:t>
            </a:r>
            <a:r>
              <a:rPr lang="ru-RU" altLang="ko-KR" sz="2000" dirty="0" smtClean="0">
                <a:ea typeface="굴림" pitchFamily="34" charset="-127"/>
              </a:rPr>
              <a:t>– сбор статистических и других данных, описывающих работу библиотеки и анализ этих данных с целью оценки её эффективности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2000" b="1" dirty="0" smtClean="0">
                <a:ea typeface="굴림" pitchFamily="34" charset="-127"/>
              </a:rPr>
              <a:t>Эффективность работы </a:t>
            </a:r>
            <a:r>
              <a:rPr lang="ru-RU" altLang="ko-KR" sz="2000" dirty="0" smtClean="0">
                <a:ea typeface="굴림" pitchFamily="34" charset="-127"/>
              </a:rPr>
              <a:t>– уровень достижения библиотекой поставленных целей с учетом потребностей пользователей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altLang="ko-KR" sz="2000" b="1" dirty="0" smtClean="0">
                <a:ea typeface="굴림" pitchFamily="34" charset="-127"/>
              </a:rPr>
              <a:t>Индикатор эффективности работы </a:t>
            </a:r>
            <a:r>
              <a:rPr lang="ru-RU" altLang="ko-KR" sz="2000" dirty="0" smtClean="0">
                <a:ea typeface="굴림" pitchFamily="34" charset="-127"/>
              </a:rPr>
              <a:t>– количественный показатель, используемый для оценки и сравнения эффективности работы библиотеки</a:t>
            </a:r>
            <a:endParaRPr lang="en-US" altLang="ko-KR" sz="2000" dirty="0" smtClean="0"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357167"/>
            <a:ext cx="6791344" cy="1285884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Относительные статистические показатели </a:t>
            </a:r>
            <a:r>
              <a:rPr lang="ru-RU" sz="3200" dirty="0" smtClean="0">
                <a:solidFill>
                  <a:schemeClr val="tx1"/>
                </a:solidFill>
              </a:rPr>
              <a:t>библиотечной работы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009775"/>
            <a:ext cx="6791344" cy="4267200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dirty="0" err="1" smtClean="0">
                <a:solidFill>
                  <a:schemeClr val="tx1"/>
                </a:solidFill>
              </a:rPr>
              <a:t>Документообеспеченность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</a:rPr>
              <a:t>(на 1 жителя, на 1 пользователя)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dirty="0" smtClean="0">
                <a:solidFill>
                  <a:schemeClr val="tx1"/>
                </a:solidFill>
              </a:rPr>
              <a:t>Обновляемость </a:t>
            </a:r>
            <a:r>
              <a:rPr lang="ru-RU" dirty="0" smtClean="0">
                <a:solidFill>
                  <a:schemeClr val="tx1"/>
                </a:solidFill>
              </a:rPr>
              <a:t>фонда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dirty="0" smtClean="0">
                <a:solidFill>
                  <a:schemeClr val="tx1"/>
                </a:solidFill>
              </a:rPr>
              <a:t>Обращаемость фонда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dirty="0" smtClean="0">
                <a:solidFill>
                  <a:schemeClr val="tx1"/>
                </a:solidFill>
              </a:rPr>
              <a:t>Посещаемость</a:t>
            </a:r>
            <a:endParaRPr lang="ru-RU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ChangeAspect="1"/>
          </p:cNvGraphicFramePr>
          <p:nvPr>
            <p:ph idx="4294967295"/>
          </p:nvPr>
        </p:nvGraphicFramePr>
        <p:xfrm>
          <a:off x="357158" y="504825"/>
          <a:ext cx="9001188" cy="6067447"/>
        </p:xfrm>
        <a:graphic>
          <a:graphicData uri="http://schemas.openxmlformats.org/presentationml/2006/ole">
            <p:oleObj spid="_x0000_s1027" name="Документ" r:id="rId3" imgW="10215464" imgH="6708845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500042"/>
            <a:ext cx="6862782" cy="1281133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Показатели социальной эффективности деятельности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009775"/>
            <a:ext cx="6791344" cy="42672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Количество пользователей библиотеки </a:t>
            </a:r>
            <a:r>
              <a:rPr lang="ru-RU" sz="2000" dirty="0" smtClean="0">
                <a:solidFill>
                  <a:schemeClr val="tx1"/>
                </a:solidFill>
              </a:rPr>
              <a:t>(чел.) и изменение их численности по сравнению с прошлым годом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Количество выдачи документов </a:t>
            </a:r>
            <a:r>
              <a:rPr lang="ru-RU" sz="2000" dirty="0" smtClean="0">
                <a:solidFill>
                  <a:schemeClr val="tx1"/>
                </a:solidFill>
              </a:rPr>
              <a:t>(экз.) и изменение её численности по сравнению с прошлым годом (%)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Количество посещений </a:t>
            </a:r>
            <a:r>
              <a:rPr lang="ru-RU" sz="2000" dirty="0" smtClean="0">
                <a:solidFill>
                  <a:schemeClr val="tx1"/>
                </a:solidFill>
              </a:rPr>
              <a:t>(чел.) и изменение их численности по сравнению с прошлым годом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Охват населения услугами библиотек </a:t>
            </a:r>
            <a:r>
              <a:rPr lang="ru-RU" sz="2000" dirty="0" smtClean="0">
                <a:solidFill>
                  <a:schemeClr val="tx1"/>
                </a:solidFill>
              </a:rPr>
              <a:t>(% посетителей библиотек от общей численности жителей обслуживаемой территории)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Число мероприятий, </a:t>
            </a:r>
            <a:r>
              <a:rPr lang="ru-RU" sz="2000" dirty="0" smtClean="0">
                <a:solidFill>
                  <a:schemeClr val="tx1"/>
                </a:solidFill>
              </a:rPr>
              <a:t>проведенных библиотекой за год (ед.) и их средняя посещаемость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357166"/>
            <a:ext cx="6791344" cy="1424009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Показатели экономической эффективности деятельности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009775"/>
            <a:ext cx="6791344" cy="42672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Доходы от уставной и предпринимательской деятельности </a:t>
            </a:r>
            <a:r>
              <a:rPr lang="ru-RU" sz="2000" dirty="0" smtClean="0">
                <a:solidFill>
                  <a:schemeClr val="tx1"/>
                </a:solidFill>
              </a:rPr>
              <a:t>(тыс. руб.)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Себестоимость одного посещения библиотеки </a:t>
            </a:r>
            <a:r>
              <a:rPr lang="ru-RU" sz="2000" dirty="0" smtClean="0">
                <a:solidFill>
                  <a:schemeClr val="tx1"/>
                </a:solidFill>
              </a:rPr>
              <a:t>(руб.) и его изменений по сравнению с прошлым годом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Себестоимость одной выдачи документов  </a:t>
            </a:r>
            <a:r>
              <a:rPr lang="ru-RU" sz="2000" dirty="0" smtClean="0">
                <a:solidFill>
                  <a:schemeClr val="tx1"/>
                </a:solidFill>
              </a:rPr>
              <a:t>(руб.) и его изменений по сравнению с прошлым годом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Удельный вес расходов на комплектование библиотечных фондов </a:t>
            </a:r>
            <a:r>
              <a:rPr lang="ru-RU" sz="2000" dirty="0" smtClean="0">
                <a:solidFill>
                  <a:schemeClr val="tx1"/>
                </a:solidFill>
              </a:rPr>
              <a:t>от общих расходов (%)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Средняя зарплата работника библиотеки </a:t>
            </a:r>
            <a:r>
              <a:rPr lang="ru-RU" sz="2000" dirty="0" smtClean="0">
                <a:solidFill>
                  <a:schemeClr val="tx1"/>
                </a:solidFill>
              </a:rPr>
              <a:t>(</a:t>
            </a:r>
            <a:r>
              <a:rPr lang="ru-RU" sz="2000" dirty="0" err="1" smtClean="0">
                <a:solidFill>
                  <a:schemeClr val="tx1"/>
                </a:solidFill>
              </a:rPr>
              <a:t>руб</a:t>
            </a:r>
            <a:r>
              <a:rPr lang="ru-RU" sz="2000" dirty="0" smtClean="0">
                <a:solidFill>
                  <a:schemeClr val="tx1"/>
                </a:solidFill>
              </a:rPr>
              <a:t>/мес.) и её уровень по сравнению со среднемесячной заработной платой в регионе (%)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500042"/>
            <a:ext cx="6791344" cy="1281133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Показатели производственной эффективности деятельности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428868"/>
            <a:ext cx="7000924" cy="3848106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sz="2000" b="1" dirty="0" smtClean="0">
                <a:solidFill>
                  <a:schemeClr val="tx1"/>
                </a:solidFill>
              </a:rPr>
              <a:t>Площадь, в расчете на одного пользователя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sz="2000" b="1" dirty="0" smtClean="0">
                <a:solidFill>
                  <a:schemeClr val="tx1"/>
                </a:solidFill>
              </a:rPr>
              <a:t>Количество выдач документов из расчета на одного библиотечного специалиста </a:t>
            </a:r>
            <a:r>
              <a:rPr lang="ru-RU" sz="2000" dirty="0" smtClean="0">
                <a:solidFill>
                  <a:schemeClr val="tx1"/>
                </a:solidFill>
              </a:rPr>
              <a:t>(экз.)*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ru-RU" sz="2000" b="1" dirty="0" smtClean="0">
                <a:solidFill>
                  <a:schemeClr val="tx1"/>
                </a:solidFill>
              </a:rPr>
              <a:t>Количество читателей из расчета на одного библиотечного специалиста </a:t>
            </a:r>
            <a:r>
              <a:rPr lang="ru-RU" sz="2000" dirty="0" smtClean="0">
                <a:solidFill>
                  <a:schemeClr val="tx1"/>
                </a:solidFill>
              </a:rPr>
              <a:t>(чел.)*</a:t>
            </a:r>
          </a:p>
          <a:p>
            <a:pPr>
              <a:spcBef>
                <a:spcPts val="0"/>
              </a:spcBef>
              <a:spcAft>
                <a:spcPts val="1800"/>
              </a:spcAft>
              <a:buNone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ru-RU" sz="1600" b="1" dirty="0" smtClean="0">
                <a:solidFill>
                  <a:schemeClr val="tx1"/>
                </a:solidFill>
              </a:rPr>
              <a:t>*Приказ МК ДНР  «Об утверждении примерных штатных расписаний государственных и муниципальных (коммунальных библиотек) Донецкой Народной Республики»  № 420-ОД от 30.11.2018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14290"/>
            <a:ext cx="6791344" cy="156688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Диагностика эффективности работы библиотеки с помощью анкетирования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2214553"/>
            <a:ext cx="7072362" cy="4062421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Вопросы анкеты должны содержать вопросы, которые помогут пользователям высказать своё мнение о: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режиме работы библиотеки;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комфортности пребывания в библиотеке ;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скорости и полноте документного и информационного обслуживания;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компетентности и доброжелательности персонала;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информативности и доступности электронных ресурсов;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доступности услуг для людей с инвалидностью и т.д.</a:t>
            </a: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752475" y="142875"/>
          <a:ext cx="7848600" cy="6486525"/>
        </p:xfrm>
        <a:graphic>
          <a:graphicData uri="http://schemas.openxmlformats.org/presentationml/2006/ole">
            <p:oleObj spid="_x0000_s2050" name="Документ" r:id="rId3" imgW="7854003" imgH="6495670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357298"/>
            <a:ext cx="8215370" cy="4411677"/>
          </a:xfrm>
        </p:spPr>
        <p:txBody>
          <a:bodyPr/>
          <a:lstStyle/>
          <a:p>
            <a:pPr algn="ctr"/>
            <a:r>
              <a:rPr lang="ru-RU" b="0" cap="none" dirty="0" err="1" smtClean="0"/>
              <a:t>Он-лайн</a:t>
            </a:r>
            <a:r>
              <a:rPr lang="ru-RU" b="0" cap="none" dirty="0" smtClean="0"/>
              <a:t> опрос</a:t>
            </a:r>
            <a:br>
              <a:rPr lang="ru-RU" b="0" cap="none" dirty="0" smtClean="0"/>
            </a:br>
            <a:r>
              <a:rPr lang="ru-RU" b="0" cap="none" dirty="0" smtClean="0"/>
              <a:t>на сайте национальной библиотеки Республики Карелия</a:t>
            </a:r>
            <a:br>
              <a:rPr lang="ru-RU" b="0" cap="none" dirty="0" smtClean="0"/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en-US" b="0" cap="none" dirty="0" smtClean="0"/>
              <a:t>http://library.karelia.ru/n_site11887</a:t>
            </a:r>
            <a:r>
              <a:rPr lang="ru-RU" b="0" cap="none" dirty="0" smtClean="0"/>
              <a:t> </a:t>
            </a: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b="0" dirty="0" smtClean="0"/>
              <a:t>(пример)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862782" cy="1066819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Основные факторы, влияющие на качество обслуживания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857356" y="1571612"/>
            <a:ext cx="6791344" cy="5072098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ru-RU" sz="1500" b="1" dirty="0" smtClean="0">
                <a:solidFill>
                  <a:schemeClr val="tx1"/>
                </a:solidFill>
              </a:rPr>
              <a:t>Среда библиотеки</a:t>
            </a:r>
            <a:r>
              <a:rPr lang="ru-RU" sz="1500" dirty="0" smtClean="0">
                <a:solidFill>
                  <a:schemeClr val="tx1"/>
                </a:solidFill>
              </a:rPr>
              <a:t> или </a:t>
            </a:r>
            <a:r>
              <a:rPr lang="ru-RU" sz="1500" b="1" dirty="0" smtClean="0">
                <a:solidFill>
                  <a:schemeClr val="tx1"/>
                </a:solidFill>
              </a:rPr>
              <a:t>условия</a:t>
            </a:r>
            <a:r>
              <a:rPr lang="ru-RU" sz="1500" dirty="0" smtClean="0">
                <a:solidFill>
                  <a:schemeClr val="tx1"/>
                </a:solidFill>
              </a:rPr>
              <a:t>, в которых функционирует библиотека: ее размещение и физическая доступность должны оцениваться по тому, как достигаются цели по созданию узнаваемости, доступности и привлекательности для реальных и потенциальных пользователей. </a:t>
            </a:r>
          </a:p>
          <a:p>
            <a:pPr>
              <a:spcBef>
                <a:spcPts val="600"/>
              </a:spcBef>
            </a:pPr>
            <a:r>
              <a:rPr lang="ru-RU" sz="1500" b="1" dirty="0" smtClean="0">
                <a:solidFill>
                  <a:schemeClr val="tx1"/>
                </a:solidFill>
              </a:rPr>
              <a:t>Инфраструктура </a:t>
            </a:r>
            <a:r>
              <a:rPr lang="ru-RU" sz="1500" dirty="0" smtClean="0">
                <a:solidFill>
                  <a:schemeClr val="tx1"/>
                </a:solidFill>
              </a:rPr>
              <a:t>библиотеки, включая: здания; рабочее пространство и связанные с ним средства труда; достаточное пространство для пользователей; оборудование, технические и программные средства; службы обеспечения безопасности и защиты, связь.	</a:t>
            </a:r>
          </a:p>
          <a:p>
            <a:pPr>
              <a:spcBef>
                <a:spcPts val="600"/>
              </a:spcBef>
            </a:pPr>
            <a:r>
              <a:rPr lang="ru-RU" sz="1500" b="1" dirty="0" smtClean="0">
                <a:solidFill>
                  <a:schemeClr val="tx1"/>
                </a:solidFill>
              </a:rPr>
              <a:t>Ресурсы. </a:t>
            </a:r>
            <a:r>
              <a:rPr lang="ru-RU" sz="1500" dirty="0" smtClean="0">
                <a:solidFill>
                  <a:schemeClr val="tx1"/>
                </a:solidFill>
              </a:rPr>
              <a:t>Состав ресурсов влияет на любой показатель работы библиотеки. Ресурсы современной библиотеки должны строиться на использовании технологий информационного общества, существенно дополняющих и преобразующих традиционные библиотечные ресурсы. </a:t>
            </a:r>
          </a:p>
          <a:p>
            <a:pPr>
              <a:spcBef>
                <a:spcPts val="600"/>
              </a:spcBef>
            </a:pPr>
            <a:r>
              <a:rPr lang="ru-RU" sz="1500" b="1" dirty="0" smtClean="0">
                <a:solidFill>
                  <a:schemeClr val="tx1"/>
                </a:solidFill>
              </a:rPr>
              <a:t>Технико-технологическая модернизация </a:t>
            </a:r>
            <a:r>
              <a:rPr lang="ru-RU" sz="1500" dirty="0" smtClean="0">
                <a:solidFill>
                  <a:schemeClr val="tx1"/>
                </a:solidFill>
              </a:rPr>
              <a:t>библиотечно-информационных процессов связана, прежде всего, с непрерывно увеличивающимся объемом информации  и документов на различных носителях, а также потребностями пользователей в оперативном, полном и качественном обслуживании. </a:t>
            </a:r>
            <a:endParaRPr lang="ru-RU" sz="15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357166"/>
            <a:ext cx="6791344" cy="857256"/>
          </a:xfrm>
        </p:spPr>
        <p:txBody>
          <a:bodyPr/>
          <a:lstStyle/>
          <a:p>
            <a:pPr algn="ctr"/>
            <a:r>
              <a:rPr lang="ru-RU" sz="2600" b="1" dirty="0" smtClean="0">
                <a:solidFill>
                  <a:schemeClr val="tx1"/>
                </a:solidFill>
              </a:rPr>
              <a:t>Условия достижения качества и эффективности деятельности библиотеки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428736"/>
            <a:ext cx="6791344" cy="4848239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tx1"/>
                </a:solidFill>
              </a:rPr>
              <a:t>Непрерывное обучение персонала. </a:t>
            </a:r>
            <a:r>
              <a:rPr lang="ru-RU" sz="1600" dirty="0" smtClean="0">
                <a:solidFill>
                  <a:schemeClr val="tx1"/>
                </a:solidFill>
              </a:rPr>
              <a:t>Библиотека ориентируется в своей деятельности на высокие стандарты профессионализма, способствует профессиональному росту своих сотрудников, в библиотеке обеспечивается система повышения квалификации.</a:t>
            </a:r>
          </a:p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tx1"/>
                </a:solidFill>
              </a:rPr>
              <a:t>Развитие партнерства</a:t>
            </a:r>
            <a:r>
              <a:rPr lang="ru-RU" sz="1600" dirty="0" smtClean="0">
                <a:solidFill>
                  <a:schemeClr val="tx1"/>
                </a:solidFill>
              </a:rPr>
              <a:t>. Совместно с другими учреждениям и организациям культуры библиотеки могут более плодотворно оказывать поддержку тем программам и разработкам, которые стимулируют внесение в общество позитивных изменений. </a:t>
            </a:r>
          </a:p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tx1"/>
                </a:solidFill>
              </a:rPr>
              <a:t>Постоянный мониторинг потребностей и  качества услуг. </a:t>
            </a:r>
            <a:r>
              <a:rPr lang="ru-RU" sz="1600" dirty="0" smtClean="0">
                <a:solidFill>
                  <a:schemeClr val="tx1"/>
                </a:solidFill>
              </a:rPr>
              <a:t>Механизмы функционирования библиотеки должны включать в себя обратную связь как форму общественного контроля. Для улучшения обслуживания и удержания пользователей необходимо проводить регулярное изучение и  анализ не только реальных потребностей, но  и ожиданий пользователей, а также их оценку соответствия требованиям потребляемых услуг.  Библиотека должна использовать различные источники информации о степени удовлетворенности пользователей предоставляемыми услугами. </a:t>
            </a:r>
          </a:p>
          <a:p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142852"/>
            <a:ext cx="6862782" cy="85725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Примерный список индикаторов эффективности работы библиотеки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5984" y="1214422"/>
            <a:ext cx="6362716" cy="5133991"/>
          </a:xfrm>
        </p:spPr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Общее использование библиотеки и ее средств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Охват пользователей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Соответствие расписания работы библиотеки потребностям пользователей </a:t>
            </a:r>
          </a:p>
          <a:p>
            <a:pPr>
              <a:spcBef>
                <a:spcPts val="6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Качество коллекции</a:t>
            </a:r>
            <a:r>
              <a:rPr lang="ru-RU" sz="1400" dirty="0" smtClean="0">
                <a:solidFill>
                  <a:schemeClr val="tx1"/>
                </a:solidFill>
              </a:rPr>
              <a:t> (фонда)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Использование коллекции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Использование коллекций по предметным областям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Неиспользуемые документы </a:t>
            </a:r>
          </a:p>
          <a:p>
            <a:pPr>
              <a:spcBef>
                <a:spcPts val="6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Качество каталога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Поиск по названию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Поиск по предметной рубрике </a:t>
            </a:r>
          </a:p>
          <a:p>
            <a:pPr>
              <a:spcBef>
                <a:spcPts val="6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Доступность документов в коллекции  </a:t>
            </a:r>
            <a:r>
              <a:rPr lang="ru-RU" sz="1400" dirty="0" smtClean="0">
                <a:solidFill>
                  <a:schemeClr val="tx1"/>
                </a:solidFill>
              </a:rPr>
              <a:t>(фонде)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Оперативность комплектования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Оперативность обработки книг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Доступность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Время доставки документа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Оперативность МБА </a:t>
            </a:r>
          </a:p>
          <a:p>
            <a:pPr>
              <a:spcBef>
                <a:spcPts val="6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Справочная служба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Показатель получения корректного ответа </a:t>
            </a:r>
          </a:p>
          <a:p>
            <a:pPr>
              <a:spcBef>
                <a:spcPts val="60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</a:rPr>
              <a:t>Удаленное использование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Обслуживание удаленных пользователей 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</a:rPr>
              <a:t>Удовлетворенность пользователя сервисами, предоставляемыми удаленно </a:t>
            </a:r>
          </a:p>
          <a:p>
            <a:pPr>
              <a:spcBef>
                <a:spcPts val="0"/>
              </a:spcBef>
            </a:pPr>
            <a:endParaRPr lang="ru-RU" sz="14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endParaRPr lang="ru-RU" sz="18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ПРИМЕР*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5300" y="2009775"/>
            <a:ext cx="8148666" cy="4267200"/>
          </a:xfrm>
        </p:spPr>
        <p:txBody>
          <a:bodyPr/>
          <a:lstStyle/>
          <a:p>
            <a:r>
              <a:rPr lang="ru-RU" b="1" dirty="0" smtClean="0"/>
              <a:t>Качественные показатели государственных услуг (работ),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оказываемых (выполняемых) государственными бюджетными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учреждениями культуры Санкт-Петербурга (библиотеками)</a:t>
            </a:r>
          </a:p>
          <a:p>
            <a:pPr>
              <a:buNone/>
            </a:pPr>
            <a:endParaRPr lang="ru-RU" sz="1600" b="1" dirty="0" smtClean="0"/>
          </a:p>
          <a:p>
            <a:pPr marL="0" indent="0">
              <a:buNone/>
            </a:pPr>
            <a:r>
              <a:rPr lang="ru-RU" sz="1600" b="1" dirty="0" smtClean="0"/>
              <a:t>*Обеспечение качества информационно-библиотечного обслуживания: пособие для руководителей библиотек/РБА; отв.сост. и рук. проекта  Куликова Л.В., сост. Кузнецова Т.В. (и др.). – Санкт-Петербург: издательство РНБ, 2013 г. – 200 с.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1" y="1411927"/>
          <a:ext cx="8786875" cy="5270287"/>
        </p:xfrm>
        <a:graphic>
          <a:graphicData uri="http://schemas.openxmlformats.org/drawingml/2006/table">
            <a:tbl>
              <a:tblPr/>
              <a:tblGrid>
                <a:gridCol w="2786434"/>
                <a:gridCol w="4643119"/>
                <a:gridCol w="1357322"/>
              </a:tblGrid>
              <a:tr h="611110">
                <a:tc>
                  <a:txBody>
                    <a:bodyPr/>
                    <a:lstStyle/>
                    <a:p>
                      <a:pPr marL="165735" marR="130810" indent="310515" algn="ctr">
                        <a:lnSpc>
                          <a:spcPct val="99000"/>
                        </a:lnSpc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 b="1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ван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показателя,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иница из</a:t>
                      </a:r>
                      <a:r>
                        <a:rPr lang="ru-RU" sz="1200" b="1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ения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Мет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b="1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ика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сче</a:t>
                      </a:r>
                      <a:r>
                        <a:rPr lang="ru-RU" sz="1200" b="1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ct val="107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ru-RU" sz="1200" b="1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Ц</a:t>
                      </a:r>
                      <a:r>
                        <a:rPr lang="ru-RU" sz="1200" b="1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b="1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b="1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значен</a:t>
                      </a:r>
                      <a:r>
                        <a:rPr lang="ru-RU" sz="1200" b="1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показателя (%)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Дол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я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ол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чател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й Усл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ги,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довлетворенных качес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ом 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сл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/О *100,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е: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– количество оп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ош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ых пол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чателей У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ги, 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довлетворенных 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ес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ом Усл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ги;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– о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щее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коли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ест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 опрошенных пол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чател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й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Усл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ме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ее 95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48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Дол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я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овых пост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пл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ний в библиотечном</a:t>
                      </a:r>
                      <a:r>
                        <a:rPr lang="ru-RU" sz="1200" spc="-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фон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от общего 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ъе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 библиот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чн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фонда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(п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сло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ии по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 бюджетн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 финансировани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я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)*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/</a:t>
                      </a:r>
                      <a:r>
                        <a:rPr lang="ru-RU" sz="1200" spc="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*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100,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гд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: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 – количество нов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х по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плений библиот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чн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фонд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;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-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– количество 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бщ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 библиот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чн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фонда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ме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ее 10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Вы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олнение п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ана ор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га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ни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з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ации 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spc="-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ж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о-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иллюстрат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ыс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 разных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орм, </a:t>
                      </a:r>
                      <a:b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</a:b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ом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ирт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альных 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не ме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ее 12 на 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ну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Би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лиот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)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*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Вф/Вп *1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0, где: </a:t>
                      </a:r>
                      <a:r>
                        <a:rPr lang="ru-RU" sz="1200" spc="-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–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количество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книжно-иллюстрированных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 разных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орм, в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ом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ирт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альных,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ор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га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ни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з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ов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нных в отче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ном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ерио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е; Вп – количество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книжно-иллюстрированных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 разных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орм, в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ом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ирт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альных,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запланиро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анных в отче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ном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ерио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100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85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Вы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олнение п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ана проведения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льт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рно-дос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говых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и информационно-про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етитель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ких мероприятий (не 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енее 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1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2 на 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ну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Би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лиот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)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*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Мф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/Мп *100, гд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: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spc="-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ф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– количество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льт</a:t>
                      </a:r>
                      <a:r>
                        <a:rPr lang="ru-RU" sz="1200" spc="-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рн</a:t>
                      </a:r>
                      <a:r>
                        <a:rPr lang="ru-RU" sz="1200" spc="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spc="-1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-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дос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spc="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овых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и информационно-про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ветитель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ких м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роп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я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ий, проведенных в от</a:t>
                      </a:r>
                      <a:r>
                        <a:rPr lang="ru-RU" sz="1200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ном</a:t>
                      </a:r>
                      <a:r>
                        <a:rPr lang="ru-RU" sz="1200" spc="2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перио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; 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–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коли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ес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 spc="-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льт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рн</a:t>
                      </a:r>
                      <a:r>
                        <a:rPr lang="ru-RU" sz="1200" spc="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 spc="-5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-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дос</a:t>
                      </a:r>
                      <a:r>
                        <a:rPr lang="ru-RU" sz="1200" spc="-1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говых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и информационно-про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етитель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ких м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роп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я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ий, запланированных в отче</a:t>
                      </a:r>
                      <a:r>
                        <a:rPr lang="ru-RU" sz="1200" spc="-1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ном перио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100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Общий 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ровень 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ком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ктованности Би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б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лиот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ки специалис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ами в соответст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ии со</a:t>
                      </a:r>
                      <a:r>
                        <a:rPr lang="ru-RU" sz="1200" spc="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ш</a:t>
                      </a: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атным расписанием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з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/Сш *100,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гд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: Сз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– количество заня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тых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ста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к;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ш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– количество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ста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ок по 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ержденному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штатно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м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 расписан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ю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 ме</a:t>
                      </a: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н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ее 90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Количес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во обоснованн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х жалоб пол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чателей У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ги, по которым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приня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меры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Жм/Ж *100,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гд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: Жм – ч</a:t>
                      </a:r>
                      <a:r>
                        <a:rPr lang="ru-RU" sz="1200" spc="-1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и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сло обоснованн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х жалоб</a:t>
                      </a:r>
                      <a:r>
                        <a:rPr lang="ru-RU" sz="1200" spc="32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пол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чателей У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л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г, по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с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пи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ших в отчетном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перио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е,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по 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к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оторым приня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т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 мер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; 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Ж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– число обоснованн</a:t>
                      </a:r>
                      <a:r>
                        <a:rPr lang="ru-RU" sz="1200" spc="-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ы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х жалоб, пост</a:t>
                      </a:r>
                      <a:r>
                        <a:rPr lang="ru-RU" sz="1200" spc="-1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у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пивших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в отчетном</a:t>
                      </a:r>
                      <a:r>
                        <a:rPr lang="ru-RU" sz="1200" spc="53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перио</a:t>
                      </a:r>
                      <a:r>
                        <a:rPr lang="ru-RU" sz="1200" spc="5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д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е</a:t>
                      </a:r>
                      <a:endParaRPr lang="ru-RU" sz="120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spc="-5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Calibri"/>
                        </a:rPr>
                        <a:t>100</a:t>
                      </a:r>
                      <a:endParaRPr lang="ru-RU" sz="12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44335" marR="443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285728"/>
            <a:ext cx="8153400" cy="1000132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СТАНДАРТ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КАЧЕСТВА 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ОКАЗАНИЯ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МУНИЦИПАЛЬНОЙ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УСЛУГИ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ГОРОДА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ОМСКА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ПО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БИБЛИОТЕЧНОМУ</a:t>
            </a:r>
            <a:r>
              <a:rPr lang="ru-RU" sz="2000" dirty="0" smtClean="0">
                <a:solidFill>
                  <a:schemeClr val="tx1"/>
                </a:solidFill>
              </a:rPr>
              <a:t>  </a:t>
            </a:r>
            <a:r>
              <a:rPr lang="ru-RU" sz="2000" b="1" dirty="0" smtClean="0">
                <a:solidFill>
                  <a:schemeClr val="tx1"/>
                </a:solidFill>
              </a:rPr>
              <a:t>ОБСЛУЖИВАНИЮ</a:t>
            </a:r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НАСЕЛЕНИЯ*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43050"/>
            <a:ext cx="8434418" cy="463392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	«Диагностическая самооценка (критический самоанализ) совместно с </a:t>
            </a:r>
            <a:r>
              <a:rPr lang="ru-RU" dirty="0" err="1" smtClean="0"/>
              <a:t>бенчмаркингом</a:t>
            </a:r>
            <a:r>
              <a:rPr lang="ru-RU" dirty="0" smtClean="0"/>
              <a:t> (сравнение с другими) – необходимый инструмента улучшения»</a:t>
            </a:r>
          </a:p>
          <a:p>
            <a:pPr algn="ctr">
              <a:buNone/>
            </a:pPr>
            <a:endParaRPr lang="ru-RU" dirty="0" smtClean="0"/>
          </a:p>
          <a:p>
            <a:pPr>
              <a:buNone/>
            </a:pPr>
            <a:r>
              <a:rPr lang="ru-RU" sz="1400" dirty="0" smtClean="0"/>
              <a:t>	</a:t>
            </a:r>
          </a:p>
          <a:p>
            <a:pPr>
              <a:buNone/>
            </a:pPr>
            <a:r>
              <a:rPr lang="ru-RU" sz="1400" dirty="0" smtClean="0"/>
              <a:t>	Дубровина Л.А. Первый шаг. Что дальше? / Менеджмент качества и деятельность библиотек: материалы Международной </a:t>
            </a:r>
            <a:r>
              <a:rPr lang="en-US" sz="1400" dirty="0" smtClean="0"/>
              <a:t>II </a:t>
            </a:r>
            <a:r>
              <a:rPr lang="ru-RU" sz="1400" dirty="0" smtClean="0"/>
              <a:t>научно-практической конференции  (Санкт-Петербург, 28-29 октября 2009 г.) / Центральная городская публичная библиотека  им. В.В. Маяковского; сост. Устинова О.Ю., Кузнецова Т.В., Король Т.В. – СПб. – 2009. – С. 11-19.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500174"/>
            <a:ext cx="7715304" cy="2928958"/>
          </a:xfrm>
        </p:spPr>
        <p:txBody>
          <a:bodyPr/>
          <a:lstStyle/>
          <a:p>
            <a:pPr algn="ctr"/>
            <a:r>
              <a:rPr lang="ru-RU" sz="4400" b="1" cap="all" dirty="0" smtClean="0"/>
              <a:t>Показатель рейтинга 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b="1" cap="all" dirty="0" smtClean="0"/>
              <a:t>общедоступной </a:t>
            </a:r>
            <a:r>
              <a:rPr lang="ru-RU" sz="4400" b="1" cap="all" dirty="0" err="1" smtClean="0"/>
              <a:t>бибЛИОТЕКИ</a:t>
            </a:r>
            <a:endParaRPr lang="ru-RU" sz="44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500166" y="4286256"/>
            <a:ext cx="6057888" cy="714369"/>
          </a:xfrm>
        </p:spPr>
        <p:txBody>
          <a:bodyPr/>
          <a:lstStyle/>
          <a:p>
            <a:pPr algn="ctr"/>
            <a:r>
              <a:rPr lang="ru-RU" sz="3600" dirty="0" smtClean="0"/>
              <a:t>Методика расчета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85918" y="357166"/>
            <a:ext cx="6862782" cy="1424009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Направления оценивания деятельности библиотек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857356" y="2500305"/>
            <a:ext cx="7072362" cy="3776669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Материально-техническая база</a:t>
            </a:r>
          </a:p>
          <a:p>
            <a:pPr>
              <a:spcBef>
                <a:spcPts val="18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Библиотечный фонд</a:t>
            </a:r>
          </a:p>
          <a:p>
            <a:pPr>
              <a:spcBef>
                <a:spcPts val="18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Пользователи</a:t>
            </a:r>
          </a:p>
          <a:p>
            <a:pPr>
              <a:spcBef>
                <a:spcPts val="18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Персонал</a:t>
            </a:r>
          </a:p>
          <a:p>
            <a:pPr>
              <a:spcBef>
                <a:spcPts val="1800"/>
              </a:spcBef>
            </a:pPr>
            <a:r>
              <a:rPr lang="ru-RU" sz="2600" dirty="0" smtClean="0">
                <a:solidFill>
                  <a:schemeClr val="tx1"/>
                </a:solidFill>
              </a:rPr>
              <a:t>Проведение библиотечных мероприятий</a:t>
            </a:r>
            <a:endParaRPr lang="ru-RU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791344" cy="71596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А – </a:t>
            </a:r>
            <a:r>
              <a:rPr lang="ru-RU" sz="3200" b="1" cap="all" dirty="0" smtClean="0">
                <a:solidFill>
                  <a:schemeClr val="tx1"/>
                </a:solidFill>
              </a:rPr>
              <a:t>материально-техническая база </a:t>
            </a:r>
            <a:r>
              <a:rPr lang="ru-RU" sz="3200" dirty="0" smtClean="0">
                <a:solidFill>
                  <a:schemeClr val="tx1"/>
                </a:solidFill>
              </a:rPr>
              <a:t>(К=0,2)*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5918" y="1500174"/>
            <a:ext cx="7143800" cy="5214974"/>
          </a:xfrm>
        </p:spPr>
        <p:txBody>
          <a:bodyPr/>
          <a:lstStyle/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Состояние здания и помещений библиотеки (обеспечение комфортных условий для образования и исследовательской деятельности) - К=0,12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Качество оснащения рабочих мест в библиотеке – К=0,20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Эффективность использования (</a:t>
            </a:r>
            <a:r>
              <a:rPr lang="ru-RU" sz="1800" dirty="0" err="1" smtClean="0">
                <a:solidFill>
                  <a:schemeClr val="tx1"/>
                </a:solidFill>
              </a:rPr>
              <a:t>востребованность</a:t>
            </a:r>
            <a:r>
              <a:rPr lang="ru-RU" sz="1800" dirty="0" smtClean="0">
                <a:solidFill>
                  <a:schemeClr val="tx1"/>
                </a:solidFill>
              </a:rPr>
              <a:t>) рабочих мест в библиотеке – К=0,13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Создание равных условий для людей с ограниченными возможностями здоровья – К=0,12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Техническое обеспечение качества предоставляемых библиотекой услуг – К=0,11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Степень автоматизации технологических процессов – К=0,20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Потенциал развития МТБ библиотеки (получает ли библиотека достаточную помощь со стороны финансирования организации?) – К=0,12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endParaRPr lang="ru-RU" sz="1800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* К – коэффициент важности</a:t>
            </a:r>
          </a:p>
          <a:p>
            <a:pPr marL="0" indent="0"/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791344" cy="715962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Б – </a:t>
            </a:r>
            <a:r>
              <a:rPr lang="ru-RU" sz="2800" b="1" cap="all" dirty="0" smtClean="0">
                <a:solidFill>
                  <a:schemeClr val="tx1"/>
                </a:solidFill>
              </a:rPr>
              <a:t>библиотечный фонд (К=0,2)</a:t>
            </a:r>
            <a:endParaRPr lang="ru-RU" sz="2800" b="1" cap="all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85860"/>
            <a:ext cx="7215206" cy="5357850"/>
          </a:xfrm>
        </p:spPr>
        <p:txBody>
          <a:bodyPr/>
          <a:lstStyle/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изменения объема фонда библиотеки по сравнению с предыдущим годом – К=0,06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изменения объема Электронного каталога (ЭК) по сравнению с предыдущим годом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изменения объема документов из фондов библиотеки, библиографические описания которых отражены в ЭК (по сравнению с предыдущим годом)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Процент успешного поиска изданий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Показатель степени раскрытия фондов библиотеки в Электронном каталоге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Показатель </a:t>
            </a:r>
            <a:r>
              <a:rPr lang="ru-RU" sz="1200" dirty="0" err="1" smtClean="0">
                <a:solidFill>
                  <a:schemeClr val="tx1"/>
                </a:solidFill>
              </a:rPr>
              <a:t>обновляемости</a:t>
            </a:r>
            <a:r>
              <a:rPr lang="ru-RU" sz="1200" dirty="0" smtClean="0">
                <a:solidFill>
                  <a:schemeClr val="tx1"/>
                </a:solidFill>
              </a:rPr>
              <a:t> фонда – К=0,06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Доля расходов на комплектование – К=0,06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Доля расходов на приобретение электронных ресурсов от совокупного бюджета на комплектование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Доступность библиотечных электронных ресурсов для пользователей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обращений в библиотеку удаленных пользователей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Доля удовлетворенных запросов пользователей к ЭБ ресурсам от общего числа запросов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количества документов, прошедших реставрацию, от общего числа документов, нуждающихся в реставрации (обеспечение сохранности фонда библиотеки) – К=0,06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Показатель соответствия книжного фонда интересам пользователей – 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изменения количества самостоятельно оцифрованных полнотекстовых документов по сравнению с предыдущим годом – К=0,06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tx1"/>
                </a:solidFill>
              </a:rPr>
              <a:t>Динамика изменения объема Электронной библиотеки (в названиях) по сравнению с предыдущим годом – К=0,07</a:t>
            </a: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endParaRPr lang="ru-RU" sz="1200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</a:pPr>
            <a:endParaRPr lang="ru-RU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285728"/>
            <a:ext cx="6791344" cy="715962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В – </a:t>
            </a:r>
            <a:r>
              <a:rPr lang="ru-RU" sz="3600" b="1" cap="all" dirty="0" smtClean="0">
                <a:solidFill>
                  <a:schemeClr val="tx1"/>
                </a:solidFill>
              </a:rPr>
              <a:t>пользователи (К=0,2)</a:t>
            </a:r>
            <a:endParaRPr lang="ru-RU" sz="3600" b="1" cap="all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285860"/>
            <a:ext cx="6719906" cy="5286412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Показатель охвата населения библиотечным обслуживанием – К=0,10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Показатель </a:t>
            </a:r>
            <a:r>
              <a:rPr lang="ru-RU" sz="1600" dirty="0" err="1" smtClean="0">
                <a:solidFill>
                  <a:schemeClr val="tx1"/>
                </a:solidFill>
              </a:rPr>
              <a:t>востребованности</a:t>
            </a:r>
            <a:r>
              <a:rPr lang="ru-RU" sz="1600" dirty="0" smtClean="0">
                <a:solidFill>
                  <a:schemeClr val="tx1"/>
                </a:solidFill>
              </a:rPr>
              <a:t> библиотеки в регионе (за пределами целевой группы) – К=0,11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Динамика количества удовлетворенных запросов пользователей на документы от общего числа запросов – К=0,12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Показатель посещаемости библиотеки – К=0,10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Динамика количества удаленных пользователей библиотеки (по отношению к показателям за предыдущий год) – К=0,12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Динамика количества обращений удаленных пользователей к единому электронному библиотечному ресурсу – К=0,12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Динамика количества услуг, предоставляемых библиотекой для особых групп пользователей (по отношению к показателям за предыдущий год) – К=0,11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Динамика количества удовлетворенных информационных запросов по сравнению с показателями за предыдущий год – К=0,12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Показатель наличия возможности получения обратной связи от пользователей о качестве библиотечно-информационного обслуживания  - К=0,10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8794" y="714356"/>
            <a:ext cx="6791344" cy="715962"/>
          </a:xfrm>
        </p:spPr>
        <p:txBody>
          <a:bodyPr/>
          <a:lstStyle/>
          <a:p>
            <a:pPr algn="ctr"/>
            <a:r>
              <a:rPr lang="ru-RU" sz="3600" b="1" cap="all" dirty="0" smtClean="0">
                <a:solidFill>
                  <a:schemeClr val="tx1"/>
                </a:solidFill>
              </a:rPr>
              <a:t>Г – персонал (К=0,20)</a:t>
            </a:r>
            <a:endParaRPr lang="ru-RU" sz="3600" b="1" cap="all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785926"/>
            <a:ext cx="6719906" cy="4491049"/>
          </a:xfrm>
        </p:spPr>
        <p:txBody>
          <a:bodyPr/>
          <a:lstStyle/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Доля профессиональных библиотекарей в кадровом составе библиотеки – К=0,20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Достаточность квалифицированных сотрудников для удовлетворения запросов целевой группы – К=0,20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Доля опытных библиотечных специалистов в кадровом составе библиотеки – К=0,10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Стабильность коллектива. Отсутствие текучести среди профессиональных библиотекарей – К=0,10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Потенциал развития библиотеки – К=0,20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 Апробация и внедрение в практику результатов проведенных исследований – К=0,20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791344" cy="715962"/>
          </a:xfrm>
        </p:spPr>
        <p:txBody>
          <a:bodyPr/>
          <a:lstStyle/>
          <a:p>
            <a:pPr algn="ctr"/>
            <a:r>
              <a:rPr lang="ru-RU" sz="2800" b="1" cap="all" dirty="0" smtClean="0">
                <a:solidFill>
                  <a:schemeClr val="tx1"/>
                </a:solidFill>
              </a:rPr>
              <a:t>Д – проведение библиотечных мероприятий (К=0,20)</a:t>
            </a:r>
            <a:endParaRPr lang="ru-RU" sz="2800" b="1" cap="all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357298"/>
            <a:ext cx="6858048" cy="5143536"/>
          </a:xfrm>
        </p:spPr>
        <p:txBody>
          <a:bodyPr/>
          <a:lstStyle/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Показатель активности участия в мероприятиях библиотеки (устойчивый положительный резонанс) – К=0,20</a:t>
            </a:r>
          </a:p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Доля привлеченных детей и молодежи к участию в культурно-просветительских и творческих мероприятиях – К=0,15</a:t>
            </a:r>
          </a:p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Показатель эффективности сотрудничества библиотеки со сторонними организациями при организации и проведении культурно-просветительских мероприятий К=0,20</a:t>
            </a:r>
          </a:p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Показатель использования специальных технических средств (проекторы, интерактивные доски, звукоусиливающие средства, мониторы и т.д.) при проведении образовательных, </a:t>
            </a:r>
            <a:r>
              <a:rPr lang="ru-RU" sz="1800" dirty="0" err="1" smtClean="0">
                <a:solidFill>
                  <a:schemeClr val="tx1"/>
                </a:solidFill>
              </a:rPr>
              <a:t>социокультурных</a:t>
            </a:r>
            <a:r>
              <a:rPr lang="ru-RU" sz="1800" dirty="0" smtClean="0">
                <a:solidFill>
                  <a:schemeClr val="tx1"/>
                </a:solidFill>
              </a:rPr>
              <a:t> и других мероприятий К=0,15</a:t>
            </a:r>
          </a:p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Показатель эффективности выставочной деятельности библиотеки – К=0,15</a:t>
            </a:r>
          </a:p>
          <a:p>
            <a:pPr marL="0" lvl="1" indent="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 Показатель эффективности мобильных пунктов обслуживания – К=0,15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428604"/>
            <a:ext cx="6791344" cy="715962"/>
          </a:xfrm>
        </p:spPr>
        <p:txBody>
          <a:bodyPr/>
          <a:lstStyle/>
          <a:p>
            <a:pPr algn="ctr"/>
            <a:r>
              <a:rPr lang="ru-RU" sz="3600" b="1" cap="all" dirty="0" smtClean="0">
                <a:solidFill>
                  <a:schemeClr val="tx1"/>
                </a:solidFill>
              </a:rPr>
              <a:t>Значение рейтинга</a:t>
            </a:r>
            <a:endParaRPr lang="ru-RU" sz="3600" b="1" cap="all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71670" y="1500174"/>
            <a:ext cx="6577030" cy="4776801"/>
          </a:xfrm>
        </p:spPr>
        <p:txBody>
          <a:bodyPr/>
          <a:lstStyle/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Р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en-US" baseline="-25000" dirty="0" smtClean="0">
                <a:solidFill>
                  <a:schemeClr val="tx1"/>
                </a:solidFill>
              </a:rPr>
              <a:t>A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en-US" baseline="-25000" dirty="0" smtClean="0">
                <a:solidFill>
                  <a:schemeClr val="tx1"/>
                </a:solidFill>
              </a:rPr>
              <a:t>A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Б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Б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Д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Д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endParaRPr lang="ru-RU" baseline="-25000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baseline="-25000" dirty="0" smtClean="0">
                <a:solidFill>
                  <a:schemeClr val="tx1"/>
                </a:solidFill>
              </a:rPr>
              <a:t>где: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А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ru-RU" baseline="-25000" dirty="0" smtClean="0">
                <a:solidFill>
                  <a:schemeClr val="tx1"/>
                </a:solidFill>
              </a:rPr>
              <a:t>1А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1А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2А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2А</a:t>
            </a:r>
            <a:r>
              <a:rPr lang="en-US" dirty="0" smtClean="0">
                <a:solidFill>
                  <a:schemeClr val="tx1"/>
                </a:solidFill>
              </a:rPr>
              <a:t>+</a:t>
            </a:r>
            <a:r>
              <a:rPr lang="ru-RU" dirty="0" smtClean="0">
                <a:solidFill>
                  <a:schemeClr val="tx1"/>
                </a:solidFill>
              </a:rPr>
              <a:t>…+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7А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7А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endParaRPr lang="ru-RU" baseline="-25000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Б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ru-RU" baseline="-25000" dirty="0" smtClean="0">
                <a:solidFill>
                  <a:schemeClr val="tx1"/>
                </a:solidFill>
              </a:rPr>
              <a:t>1Б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1Б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2Б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2Б</a:t>
            </a:r>
            <a:r>
              <a:rPr lang="en-US" dirty="0" smtClean="0">
                <a:solidFill>
                  <a:schemeClr val="tx1"/>
                </a:solidFill>
              </a:rPr>
              <a:t>+</a:t>
            </a:r>
            <a:r>
              <a:rPr lang="ru-RU" dirty="0" smtClean="0">
                <a:solidFill>
                  <a:schemeClr val="tx1"/>
                </a:solidFill>
              </a:rPr>
              <a:t>…+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15Б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15Б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В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ru-RU" baseline="-25000" dirty="0" smtClean="0">
                <a:solidFill>
                  <a:schemeClr val="tx1"/>
                </a:solidFill>
              </a:rPr>
              <a:t>1В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1В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2В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2В</a:t>
            </a:r>
            <a:r>
              <a:rPr lang="en-US" dirty="0" smtClean="0">
                <a:solidFill>
                  <a:schemeClr val="tx1"/>
                </a:solidFill>
              </a:rPr>
              <a:t>+</a:t>
            </a:r>
            <a:r>
              <a:rPr lang="ru-RU" dirty="0" smtClean="0">
                <a:solidFill>
                  <a:schemeClr val="tx1"/>
                </a:solidFill>
              </a:rPr>
              <a:t>…+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9В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9В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Г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ru-RU" baseline="-25000" dirty="0" smtClean="0">
                <a:solidFill>
                  <a:schemeClr val="tx1"/>
                </a:solidFill>
              </a:rPr>
              <a:t>1Г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1Г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2Г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2Г</a:t>
            </a:r>
            <a:r>
              <a:rPr lang="en-US" dirty="0" smtClean="0">
                <a:solidFill>
                  <a:schemeClr val="tx1"/>
                </a:solidFill>
              </a:rPr>
              <a:t>+</a:t>
            </a:r>
            <a:r>
              <a:rPr lang="ru-RU" dirty="0" smtClean="0">
                <a:solidFill>
                  <a:schemeClr val="tx1"/>
                </a:solidFill>
              </a:rPr>
              <a:t>…+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6Г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6Г</a:t>
            </a:r>
            <a:r>
              <a:rPr lang="en-US" baseline="-25000" dirty="0" smtClean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Д</a:t>
            </a:r>
            <a:r>
              <a:rPr lang="en-US" dirty="0" smtClean="0">
                <a:solidFill>
                  <a:schemeClr val="tx1"/>
                </a:solidFill>
              </a:rPr>
              <a:t>= K</a:t>
            </a:r>
            <a:r>
              <a:rPr lang="ru-RU" baseline="-25000" dirty="0" smtClean="0">
                <a:solidFill>
                  <a:schemeClr val="tx1"/>
                </a:solidFill>
              </a:rPr>
              <a:t>1Д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1Д</a:t>
            </a:r>
            <a:r>
              <a:rPr lang="en-US" dirty="0" smtClean="0">
                <a:solidFill>
                  <a:schemeClr val="tx1"/>
                </a:solidFill>
              </a:rPr>
              <a:t>+K</a:t>
            </a:r>
            <a:r>
              <a:rPr lang="ru-RU" baseline="-25000" dirty="0" smtClean="0">
                <a:solidFill>
                  <a:schemeClr val="tx1"/>
                </a:solidFill>
              </a:rPr>
              <a:t>2Д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2Д</a:t>
            </a:r>
            <a:r>
              <a:rPr lang="en-US" dirty="0" smtClean="0">
                <a:solidFill>
                  <a:schemeClr val="tx1"/>
                </a:solidFill>
              </a:rPr>
              <a:t>+</a:t>
            </a:r>
            <a:r>
              <a:rPr lang="ru-RU" dirty="0" smtClean="0">
                <a:solidFill>
                  <a:schemeClr val="tx1"/>
                </a:solidFill>
              </a:rPr>
              <a:t>…+</a:t>
            </a:r>
            <a:r>
              <a:rPr lang="en-US" dirty="0" smtClean="0">
                <a:solidFill>
                  <a:schemeClr val="tx1"/>
                </a:solidFill>
              </a:rPr>
              <a:t>K</a:t>
            </a:r>
            <a:r>
              <a:rPr lang="ru-RU" baseline="-25000" dirty="0" smtClean="0">
                <a:solidFill>
                  <a:schemeClr val="tx1"/>
                </a:solidFill>
              </a:rPr>
              <a:t>6Д</a:t>
            </a:r>
            <a:r>
              <a:rPr lang="ru-RU" dirty="0" smtClean="0">
                <a:solidFill>
                  <a:schemeClr val="tx1"/>
                </a:solidFill>
              </a:rPr>
              <a:t>*</a:t>
            </a:r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ru-RU" baseline="-25000" dirty="0" smtClean="0">
                <a:solidFill>
                  <a:schemeClr val="tx1"/>
                </a:solidFill>
              </a:rPr>
              <a:t>6Д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К</a:t>
            </a:r>
            <a:r>
              <a:rPr lang="en-US" sz="2000" b="1" baseline="-25000" dirty="0" err="1" smtClean="0">
                <a:solidFill>
                  <a:schemeClr val="tx1"/>
                </a:solidFill>
              </a:rPr>
              <a:t>i</a:t>
            </a:r>
            <a:r>
              <a:rPr lang="en-US" sz="2000" b="1" dirty="0" smtClean="0">
                <a:solidFill>
                  <a:schemeClr val="tx1"/>
                </a:solidFill>
              </a:rPr>
              <a:t> - </a:t>
            </a:r>
            <a:r>
              <a:rPr lang="en-US" sz="2000" baseline="-25000" dirty="0" smtClean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коэффициент важности </a:t>
            </a:r>
            <a:r>
              <a:rPr lang="en-US" sz="2000" dirty="0" err="1" smtClean="0">
                <a:solidFill>
                  <a:schemeClr val="tx1"/>
                </a:solidFill>
              </a:rPr>
              <a:t>i</a:t>
            </a:r>
            <a:r>
              <a:rPr lang="en-US" sz="2000" dirty="0" smtClean="0">
                <a:solidFill>
                  <a:schemeClr val="tx1"/>
                </a:solidFill>
              </a:rPr>
              <a:t>-</a:t>
            </a:r>
            <a:r>
              <a:rPr lang="ru-RU" sz="2000" dirty="0" smtClean="0">
                <a:solidFill>
                  <a:schemeClr val="tx1"/>
                </a:solidFill>
              </a:rPr>
              <a:t>го критерия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S</a:t>
            </a:r>
            <a:r>
              <a:rPr lang="en-US" sz="2000" b="1" baseline="-25000" dirty="0" smtClean="0">
                <a:solidFill>
                  <a:schemeClr val="tx1"/>
                </a:solidFill>
              </a:rPr>
              <a:t>i</a:t>
            </a:r>
            <a:r>
              <a:rPr lang="en-US" sz="2000" dirty="0" smtClean="0">
                <a:solidFill>
                  <a:schemeClr val="tx1"/>
                </a:solidFill>
              </a:rPr>
              <a:t> – </a:t>
            </a:r>
            <a:r>
              <a:rPr lang="ru-RU" sz="2000" dirty="0" smtClean="0">
                <a:solidFill>
                  <a:schemeClr val="tx1"/>
                </a:solidFill>
              </a:rPr>
              <a:t>количество баллов за </a:t>
            </a:r>
            <a:r>
              <a:rPr lang="en-US" sz="2000" dirty="0" err="1" smtClean="0">
                <a:solidFill>
                  <a:schemeClr val="tx1"/>
                </a:solidFill>
              </a:rPr>
              <a:t>i</a:t>
            </a:r>
            <a:r>
              <a:rPr lang="en-US" sz="2000" dirty="0" smtClean="0">
                <a:solidFill>
                  <a:schemeClr val="tx1"/>
                </a:solidFill>
              </a:rPr>
              <a:t>-</a:t>
            </a:r>
            <a:r>
              <a:rPr lang="ru-RU" sz="2000" dirty="0" err="1" smtClean="0">
                <a:solidFill>
                  <a:schemeClr val="tx1"/>
                </a:solidFill>
              </a:rPr>
              <a:t>й</a:t>
            </a:r>
            <a:r>
              <a:rPr lang="ru-RU" sz="2000" dirty="0" smtClean="0">
                <a:solidFill>
                  <a:schemeClr val="tx1"/>
                </a:solidFill>
              </a:rPr>
              <a:t> критерий по совокупности входящий в него показателей</a:t>
            </a:r>
          </a:p>
          <a:p>
            <a:pPr marL="0" lvl="1" indent="0">
              <a:spcBef>
                <a:spcPts val="0"/>
              </a:spcBef>
              <a:spcAft>
                <a:spcPts val="600"/>
              </a:spcAft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65213"/>
            <a:ext cx="8148666" cy="715962"/>
          </a:xfrm>
        </p:spPr>
        <p:txBody>
          <a:bodyPr/>
          <a:lstStyle/>
          <a:p>
            <a:pPr algn="ctr"/>
            <a:r>
              <a:rPr lang="ru-RU" dirty="0" smtClean="0"/>
              <a:t>Рекомендация: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009775"/>
            <a:ext cx="8077228" cy="42672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2800" dirty="0" smtClean="0"/>
              <a:t>Как оценить эффективность и качество библиотечных услуг? : сборник материалов / Псковская библиотечная ассоциация ; [сост. О.В. Акинфиева]. – Псков, Псковская ОУНБ, 2011. – 46 с. </a:t>
            </a:r>
          </a:p>
          <a:p>
            <a:pPr>
              <a:buNone/>
            </a:pPr>
            <a:endParaRPr lang="ru-RU" sz="2800" u="sng" dirty="0" smtClean="0"/>
          </a:p>
          <a:p>
            <a:pPr>
              <a:buNone/>
            </a:pPr>
            <a:r>
              <a:rPr lang="ru-RU" sz="2800" dirty="0" smtClean="0"/>
              <a:t>	</a:t>
            </a:r>
            <a:r>
              <a:rPr lang="ru-RU" sz="2400" u="sng" dirty="0" smtClean="0"/>
              <a:t>https://ru.calameo.com/read/000831987835968af7e92</a:t>
            </a:r>
            <a:r>
              <a:rPr lang="ru-RU" sz="2400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85786" y="928670"/>
            <a:ext cx="3008313" cy="428628"/>
          </a:xfrm>
          <a:ln>
            <a:solidFill>
              <a:schemeClr val="bg1">
                <a:lumMod val="95000"/>
              </a:schemeClr>
            </a:solidFill>
          </a:ln>
        </p:spPr>
        <p:txBody>
          <a:bodyPr/>
          <a:lstStyle/>
          <a:p>
            <a:pPr algn="ctr"/>
            <a:r>
              <a:rPr lang="ru-RU" dirty="0" smtClean="0"/>
              <a:t>Из фонда ДРУНБ:</a:t>
            </a:r>
            <a:endParaRPr lang="ru-RU" dirty="0"/>
          </a:p>
        </p:txBody>
      </p:sp>
      <p:pic>
        <p:nvPicPr>
          <p:cNvPr id="7" name="Содержимое 6" descr="IMG_20201207_09202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12060" y="785794"/>
            <a:ext cx="3960468" cy="5853113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57200" y="1643050"/>
            <a:ext cx="3543296" cy="4483113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ru-RU" sz="1500" dirty="0" smtClean="0"/>
              <a:t>Измерение качества деятельности библиотек / </a:t>
            </a:r>
            <a:r>
              <a:rPr lang="ru-RU" sz="1500" dirty="0" err="1" smtClean="0"/>
              <a:t>Розвита</a:t>
            </a:r>
            <a:r>
              <a:rPr lang="ru-RU" sz="1500" dirty="0" smtClean="0"/>
              <a:t> Пол, Питер те </a:t>
            </a:r>
            <a:r>
              <a:rPr lang="ru-RU" sz="1500" dirty="0" err="1" smtClean="0"/>
              <a:t>Бокхорст</a:t>
            </a:r>
            <a:r>
              <a:rPr lang="ru-RU" sz="1500" dirty="0" smtClean="0"/>
              <a:t> / Российская </a:t>
            </a:r>
            <a:r>
              <a:rPr lang="ru-RU" sz="1500" dirty="0" err="1" smtClean="0"/>
              <a:t>гос</a:t>
            </a:r>
            <a:r>
              <a:rPr lang="ru-RU" sz="1500" dirty="0" smtClean="0"/>
              <a:t>. б-ка ; пер. с англ. </a:t>
            </a:r>
            <a:r>
              <a:rPr lang="en-US" sz="1500" dirty="0" smtClean="0"/>
              <a:t>[ </a:t>
            </a:r>
            <a:r>
              <a:rPr lang="ru-RU" sz="1500" dirty="0" smtClean="0"/>
              <a:t>и </a:t>
            </a:r>
            <a:r>
              <a:rPr lang="ru-RU" sz="1500" dirty="0" err="1" smtClean="0"/>
              <a:t>науч</a:t>
            </a:r>
            <a:r>
              <a:rPr lang="ru-RU" sz="1500" dirty="0" smtClean="0"/>
              <a:t>. Ред. Г.А. </a:t>
            </a:r>
            <a:r>
              <a:rPr lang="ru-RU" sz="1500" dirty="0" err="1" smtClean="0"/>
              <a:t>Кисловской</a:t>
            </a:r>
            <a:r>
              <a:rPr lang="en-US" sz="1500" dirty="0" smtClean="0"/>
              <a:t>]</a:t>
            </a:r>
            <a:r>
              <a:rPr lang="ru-RU" sz="1500" dirty="0" smtClean="0"/>
              <a:t>.- Стер. </a:t>
            </a:r>
            <a:r>
              <a:rPr lang="ru-RU" sz="1500" dirty="0" err="1" smtClean="0"/>
              <a:t>переизд</a:t>
            </a:r>
            <a:r>
              <a:rPr lang="ru-RU" sz="1500" dirty="0" smtClean="0"/>
              <a:t>. – Москва : Пашков дом, 2010. – 316 с. </a:t>
            </a:r>
          </a:p>
          <a:p>
            <a:pPr marL="342900" indent="-342900"/>
            <a:r>
              <a:rPr lang="ru-RU" sz="1500" dirty="0" smtClean="0"/>
              <a:t>(Измерение качества в библиотеках </a:t>
            </a:r>
            <a:r>
              <a:rPr lang="en-US" sz="1200" dirty="0" smtClean="0"/>
              <a:t>http://forum.lib-dpr.ru/viewtopic.php?f=14&amp;t=34&amp;sid=f1c91a2285c39b2b8a2effd658a65d95</a:t>
            </a:r>
            <a:r>
              <a:rPr lang="ru-RU" sz="1200" dirty="0" smtClean="0"/>
              <a:t>)</a:t>
            </a:r>
          </a:p>
          <a:p>
            <a:pPr marL="342900" indent="-342900">
              <a:spcBef>
                <a:spcPts val="1200"/>
              </a:spcBef>
              <a:buFont typeface="+mj-lt"/>
              <a:buAutoNum type="arabicPeriod" startAt="2"/>
            </a:pPr>
            <a:r>
              <a:rPr lang="ru-RU" sz="1500" dirty="0" err="1" smtClean="0"/>
              <a:t>Чудинова</a:t>
            </a:r>
            <a:r>
              <a:rPr lang="ru-RU" sz="1500" dirty="0" smtClean="0"/>
              <a:t> В.П. Измерение ценности и критерии эффективности деятельности библиотек: зарубежный опыт: научно-практическое пособие. /В.П. </a:t>
            </a:r>
            <a:r>
              <a:rPr lang="ru-RU" sz="1500" dirty="0" err="1" smtClean="0"/>
              <a:t>Чудинова</a:t>
            </a:r>
            <a:r>
              <a:rPr lang="ru-RU" sz="1500" dirty="0" smtClean="0"/>
              <a:t>; пер. с англ. К.О. </a:t>
            </a:r>
            <a:r>
              <a:rPr lang="ru-RU" sz="1500" dirty="0" err="1" smtClean="0"/>
              <a:t>Чудиновой</a:t>
            </a:r>
            <a:r>
              <a:rPr lang="ru-RU" sz="1500" dirty="0" smtClean="0"/>
              <a:t>, В.П. </a:t>
            </a:r>
            <a:r>
              <a:rPr lang="ru-RU" sz="1500" dirty="0" err="1" smtClean="0"/>
              <a:t>Чудиновой</a:t>
            </a:r>
            <a:r>
              <a:rPr lang="ru-RU" sz="1500" dirty="0" smtClean="0"/>
              <a:t>. – Москва: Литера, 2011. – 256 с.</a:t>
            </a:r>
          </a:p>
          <a:p>
            <a:pPr marL="342900" indent="-342900"/>
            <a:endParaRPr lang="ru-RU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16">
      <a:dk1>
        <a:srgbClr val="4D4D4D"/>
      </a:dk1>
      <a:lt1>
        <a:srgbClr val="FFFFFF"/>
      </a:lt1>
      <a:dk2>
        <a:srgbClr val="4D4D4D"/>
      </a:dk2>
      <a:lt2>
        <a:srgbClr val="800609"/>
      </a:lt2>
      <a:accent1>
        <a:srgbClr val="96261A"/>
      </a:accent1>
      <a:accent2>
        <a:srgbClr val="B02E1E"/>
      </a:accent2>
      <a:accent3>
        <a:srgbClr val="FFFFFF"/>
      </a:accent3>
      <a:accent4>
        <a:srgbClr val="404040"/>
      </a:accent4>
      <a:accent5>
        <a:srgbClr val="C9ACAB"/>
      </a:accent5>
      <a:accent6>
        <a:srgbClr val="9F291A"/>
      </a:accent6>
      <a:hlink>
        <a:srgbClr val="B52B1A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8C1006"/>
        </a:lt2>
        <a:accent1>
          <a:srgbClr val="FF5000"/>
        </a:accent1>
        <a:accent2>
          <a:srgbClr val="FF725E"/>
        </a:accent2>
        <a:accent3>
          <a:srgbClr val="FFFFFF"/>
        </a:accent3>
        <a:accent4>
          <a:srgbClr val="404040"/>
        </a:accent4>
        <a:accent5>
          <a:srgbClr val="FFB3AA"/>
        </a:accent5>
        <a:accent6>
          <a:srgbClr val="E76754"/>
        </a:accent6>
        <a:hlink>
          <a:srgbClr val="FF4D4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620000"/>
        </a:lt2>
        <a:accent1>
          <a:srgbClr val="9F0000"/>
        </a:accent1>
        <a:accent2>
          <a:srgbClr val="CE0000"/>
        </a:accent2>
        <a:accent3>
          <a:srgbClr val="FFFFFF"/>
        </a:accent3>
        <a:accent4>
          <a:srgbClr val="404040"/>
        </a:accent4>
        <a:accent5>
          <a:srgbClr val="CDAAAA"/>
        </a:accent5>
        <a:accent6>
          <a:srgbClr val="BA0000"/>
        </a:accent6>
        <a:hlink>
          <a:srgbClr val="FFD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9207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8006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800609"/>
        </a:lt2>
        <a:accent1>
          <a:srgbClr val="96261A"/>
        </a:accent1>
        <a:accent2>
          <a:srgbClr val="B02E1E"/>
        </a:accent2>
        <a:accent3>
          <a:srgbClr val="FFFFFF"/>
        </a:accent3>
        <a:accent4>
          <a:srgbClr val="404040"/>
        </a:accent4>
        <a:accent5>
          <a:srgbClr val="C9ACAB"/>
        </a:accent5>
        <a:accent6>
          <a:srgbClr val="9F291A"/>
        </a:accent6>
        <a:hlink>
          <a:srgbClr val="B52B1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2481</TotalTime>
  <Words>1941</Words>
  <Application>Microsoft Office PowerPoint</Application>
  <PresentationFormat>Экран (4:3)</PresentationFormat>
  <Paragraphs>212</Paragraphs>
  <Slides>30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powerpoint-template</vt:lpstr>
      <vt:lpstr>Документ</vt:lpstr>
      <vt:lpstr>Оценка  эффективности  и качества работы библиотеки</vt:lpstr>
      <vt:lpstr>Подходы к оценке эффективности деятельности библиотек</vt:lpstr>
      <vt:lpstr>Библиотечные услуги</vt:lpstr>
      <vt:lpstr>Основные термины и определения</vt:lpstr>
      <vt:lpstr>Нормативная база</vt:lpstr>
      <vt:lpstr>Измерение эффективности работы</vt:lpstr>
      <vt:lpstr>Относительные статистические показатели библиотечной работы</vt:lpstr>
      <vt:lpstr>Слайд 8</vt:lpstr>
      <vt:lpstr>Показатели социальной эффективности деятельности</vt:lpstr>
      <vt:lpstr>Показатели экономической эффективности деятельности</vt:lpstr>
      <vt:lpstr>Показатели производственной эффективности деятельности</vt:lpstr>
      <vt:lpstr>Диагностика эффективности работы библиотеки с помощью анкетирования</vt:lpstr>
      <vt:lpstr>Слайд 13</vt:lpstr>
      <vt:lpstr>Он-лайн опрос на сайте национальной библиотеки Республики Карелия  http://library.karelia.ru/n_site11887   (пример)   </vt:lpstr>
      <vt:lpstr>Основные факторы, влияющие на качество обслуживания</vt:lpstr>
      <vt:lpstr>Условия достижения качества и эффективности деятельности библиотеки</vt:lpstr>
      <vt:lpstr>Примерный список индикаторов эффективности работы библиотеки</vt:lpstr>
      <vt:lpstr>ПРИМЕР*</vt:lpstr>
      <vt:lpstr>СТАНДАРТ КАЧЕСТВА  ОКАЗАНИЯ МУНИЦИПАЛЬНОЙ УСЛУГИ ГОРОДА ОМСКА  ПО БИБЛИОТЕЧНОМУ  ОБСЛУЖИВАНИЮ НАСЕЛЕНИЯ*</vt:lpstr>
      <vt:lpstr>Слайд 20</vt:lpstr>
      <vt:lpstr>Показатель рейтинга  общедоступной бибЛИОТЕКИ</vt:lpstr>
      <vt:lpstr>Направления оценивания деятельности библиотек</vt:lpstr>
      <vt:lpstr>А – материально-техническая база (К=0,2)*</vt:lpstr>
      <vt:lpstr>Б – библиотечный фонд (К=0,2)</vt:lpstr>
      <vt:lpstr>В – пользователи (К=0,2)</vt:lpstr>
      <vt:lpstr>Г – персонал (К=0,20)</vt:lpstr>
      <vt:lpstr>Д – проведение библиотечных мероприятий (К=0,20)</vt:lpstr>
      <vt:lpstr>Значение рейтинга</vt:lpstr>
      <vt:lpstr>Рекомендация:</vt:lpstr>
      <vt:lpstr>Из фонда ДРУНБ: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ОНМР 3</dc:creator>
  <cp:lastModifiedBy>ОНМР 3</cp:lastModifiedBy>
  <cp:revision>174</cp:revision>
  <dcterms:created xsi:type="dcterms:W3CDTF">2020-11-09T07:24:49Z</dcterms:created>
  <dcterms:modified xsi:type="dcterms:W3CDTF">2020-12-09T10:35:55Z</dcterms:modified>
</cp:coreProperties>
</file>