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96" r:id="rId1"/>
  </p:sldMasterIdLst>
  <p:sldIdLst>
    <p:sldId id="256" r:id="rId2"/>
    <p:sldId id="260" r:id="rId3"/>
    <p:sldId id="263" r:id="rId4"/>
    <p:sldId id="267" r:id="rId5"/>
    <p:sldId id="259" r:id="rId6"/>
    <p:sldId id="268" r:id="rId7"/>
    <p:sldId id="258" r:id="rId8"/>
    <p:sldId id="270" r:id="rId9"/>
    <p:sldId id="271" r:id="rId10"/>
    <p:sldId id="272" r:id="rId11"/>
    <p:sldId id="273" r:id="rId12"/>
    <p:sldId id="261" r:id="rId13"/>
    <p:sldId id="269" r:id="rId14"/>
    <p:sldId id="275" r:id="rId15"/>
    <p:sldId id="277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Овал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Прямоугольник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Содержимое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Содержимое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оугольник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ru-RU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Содержимое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6" name="Содержимое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Овал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Овал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Заголовок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Прямоугольник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Прямоугольник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Прямоугольник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Прямоугольник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Содержимое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Овал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Овал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Прямоугольник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Прямая соединительная линия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Прямоугольник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Овал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2" name="Прямоугольник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ru-RU"/>
          </a:p>
        </p:txBody>
      </p:sp>
    </p:spTree>
  </p:cSld>
  <p:clrMapOvr>
    <a:masterClrMapping/>
  </p:clrMapOvr>
  <p:transition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Прямоугольник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Прямоугольник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Прямоугольник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Прямоугольник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24.09.2021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8" name="Прямоугольник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Овал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ipe/>
  </p:transition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2844" y="500042"/>
            <a:ext cx="8858312" cy="1752600"/>
          </a:xfrm>
        </p:spPr>
        <p:txBody>
          <a:bodyPr>
            <a:noAutofit/>
          </a:bodyPr>
          <a:lstStyle/>
          <a:p>
            <a:r>
              <a:rPr lang="ru-RU" sz="3200" i="1" dirty="0" smtClean="0"/>
              <a:t>Методический </a:t>
            </a:r>
            <a:r>
              <a:rPr lang="ru-RU" sz="3200" i="1" dirty="0" err="1" smtClean="0"/>
              <a:t>онлайн-лекторий</a:t>
            </a:r>
            <a:r>
              <a:rPr lang="ru-RU" sz="3200" b="1" i="1" dirty="0" smtClean="0"/>
              <a:t> </a:t>
            </a:r>
            <a:r>
              <a:rPr lang="ru-RU" sz="3200" i="1" dirty="0" smtClean="0"/>
              <a:t>«Актуальные компетенции специалиста современной библиотеки»</a:t>
            </a:r>
            <a:endParaRPr lang="ru-RU" sz="3200" b="1" dirty="0"/>
          </a:p>
        </p:txBody>
      </p:sp>
      <p:sp>
        <p:nvSpPr>
          <p:cNvPr id="21505" name="Rectangle 1"/>
          <p:cNvSpPr>
            <a:spLocks noChangeArrowheads="1"/>
          </p:cNvSpPr>
          <p:nvPr/>
        </p:nvSpPr>
        <p:spPr bwMode="auto">
          <a:xfrm>
            <a:off x="2000232" y="3357562"/>
            <a:ext cx="6715172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Отдел научно-методической работы </a:t>
            </a:r>
          </a:p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и социологических исследований ДРУНБ</a:t>
            </a:r>
          </a:p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Библиотекарь 1 категории </a:t>
            </a:r>
          </a:p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Толмачева</a:t>
            </a:r>
            <a:r>
              <a:rPr kumimoji="0" lang="ru-RU" sz="2000" i="0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Анна Леонтьевна</a:t>
            </a:r>
          </a:p>
          <a:p>
            <a:pPr marL="0" marR="0" lvl="0" indent="45085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en-US" sz="2000" baseline="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onmr@lib-dpr.ru</a:t>
            </a:r>
            <a:r>
              <a:rPr kumimoji="0" lang="ru-RU" sz="2000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</a:t>
            </a:r>
            <a:endParaRPr kumimoji="0" lang="ru-RU" sz="540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1"/>
          <p:cNvSpPr>
            <a:spLocks noChangeArrowheads="1"/>
          </p:cNvSpPr>
          <p:nvPr/>
        </p:nvSpPr>
        <p:spPr bwMode="auto">
          <a:xfrm>
            <a:off x="428596" y="785794"/>
            <a:ext cx="8358246" cy="5093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«… в настоящее время </a:t>
            </a:r>
            <a:r>
              <a:rPr lang="ru-RU" sz="2500" b="1" i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Библиотекарем</a:t>
            </a: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называется обыкновенно лицо, которому поручается заведование книгохранилищем или какой-либо его частью …</a:t>
            </a:r>
            <a:endParaRPr lang="en-US" sz="25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 развитием библиотечного дела определилась та сумма качеств и знаний, которая необходима библиотекарю: от библиотекаря требуется способность к усидчивому труду, любовь к порядку, он должен знать новые языки и быть энциклопедически образованным человеком; необходимо также знание всего, что касается истории книги, книгопечатания и т. п.»</a:t>
            </a:r>
            <a:endParaRPr lang="en-US" sz="25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en-US" sz="25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indent="450850" algn="r" fontAlgn="base">
              <a:spcBef>
                <a:spcPct val="0"/>
              </a:spcBef>
              <a:spcAft>
                <a:spcPct val="0"/>
              </a:spcAft>
            </a:pPr>
            <a:r>
              <a:rPr lang="ru-RU" sz="2500" dirty="0" smtClean="0"/>
              <a:t>Энциклопедический словарь Брокгауза и </a:t>
            </a:r>
            <a:r>
              <a:rPr lang="ru-RU" sz="2500" dirty="0" err="1" smtClean="0"/>
              <a:t>Ефрона</a:t>
            </a:r>
            <a:r>
              <a:rPr lang="ru-RU" sz="2500" dirty="0" smtClean="0"/>
              <a:t> </a:t>
            </a:r>
          </a:p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5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571472" y="1357298"/>
            <a:ext cx="8215338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Коллективный характер библиотечной деятельности и творческая природа труда библиотекарей  обеспечивают эффективный библиотечный процесс. Профессионализм библиотекаря закономерно обусловлен уровнем сформированного коллектива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642910" y="1142984"/>
            <a:ext cx="800105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Одно из важных требований, предъявляемых библиотечной профессией, – обязательная четкость социальной и профессиональной позиций. Показателем социально активной личности библиотекаря является его потребность в профессиональном самообразовании и самовоспитании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1"/>
          <p:cNvSpPr>
            <a:spLocks noChangeArrowheads="1"/>
          </p:cNvSpPr>
          <p:nvPr/>
        </p:nvSpPr>
        <p:spPr bwMode="auto">
          <a:xfrm>
            <a:off x="642910" y="1785926"/>
            <a:ext cx="8072494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lvl="2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3600" i="0" u="none" strike="noStrike" cap="none" normalizeH="0" baseline="0" dirty="0" smtClean="0">
                <a:ln>
                  <a:noFill/>
                </a:ln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Непрерывное образование, повседневный профессиональный рост  – основное требование к современному библиотекарю</a:t>
            </a:r>
            <a:endParaRPr kumimoji="0" lang="ru-RU" sz="4400" i="0" u="none" strike="noStrike" cap="none" normalizeH="0" baseline="0" dirty="0" smtClean="0">
              <a:ln>
                <a:noFill/>
              </a:ln>
              <a:effectLst/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Rectangle 1"/>
          <p:cNvSpPr>
            <a:spLocks noChangeArrowheads="1"/>
          </p:cNvSpPr>
          <p:nvPr/>
        </p:nvSpPr>
        <p:spPr bwMode="auto">
          <a:xfrm>
            <a:off x="642910" y="1214422"/>
            <a:ext cx="7786742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b="1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Общепрофессиональные</a:t>
            </a:r>
            <a:r>
              <a:rPr lang="ru-RU" sz="32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требования к личности библиотекаря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Современная теоретическая и практическая подготовка библиотекарей основана на четырех блоках научных дисциплин: общественно-гуманитарном, общенаучном, </a:t>
            </a:r>
            <a:r>
              <a:rPr lang="ru-RU" sz="32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общебиблиотечном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и специальном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928662" y="2643182"/>
            <a:ext cx="7500990" cy="2071702"/>
          </a:xfrm>
        </p:spPr>
        <p:txBody>
          <a:bodyPr>
            <a:noAutofit/>
          </a:bodyPr>
          <a:lstStyle/>
          <a:p>
            <a:r>
              <a:rPr lang="ru-RU" sz="2400" dirty="0" smtClean="0"/>
              <a:t>ВСЕ В БИБЛИОТЕКЕ ПРОИСХОДИТ РАДИ ЧТЕНИЯ.</a:t>
            </a:r>
            <a:endParaRPr lang="en-US" sz="2400" dirty="0" smtClean="0"/>
          </a:p>
          <a:p>
            <a:r>
              <a:rPr lang="ru-RU" sz="2400" dirty="0" smtClean="0"/>
              <a:t> </a:t>
            </a:r>
          </a:p>
          <a:p>
            <a:r>
              <a:rPr lang="ru-RU" sz="2400" dirty="0" smtClean="0"/>
              <a:t>чтение  - основная образовательная технология</a:t>
            </a:r>
          </a:p>
          <a:p>
            <a:endParaRPr lang="ru-RU" sz="1100" dirty="0"/>
          </a:p>
        </p:txBody>
      </p:sp>
      <p:pic>
        <p:nvPicPr>
          <p:cNvPr id="4" name="Рисунок 3" descr="Картинки по запросу &quot;книги о войне ВОВ в развороте&quot;&quot;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71802" y="4643446"/>
            <a:ext cx="2928958" cy="1747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642910" y="1500174"/>
            <a:ext cx="8001056" cy="40318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>
              <a:buNone/>
            </a:pPr>
            <a:r>
              <a:rPr lang="ru-RU" b="1" cap="all" spc="250" dirty="0" smtClean="0">
                <a:solidFill>
                  <a:schemeClr val="tx2"/>
                </a:solidFill>
              </a:rPr>
              <a:t> </a:t>
            </a:r>
            <a:r>
              <a:rPr lang="ru-RU" sz="2400" b="1" cap="all" spc="250" dirty="0" smtClean="0">
                <a:solidFill>
                  <a:schemeClr val="tx2"/>
                </a:solidFill>
              </a:rPr>
              <a:t>Квалификация - 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это определенная ступень профессиональной подготовленности работника к выполнению того или иного вида труда определенного качества и сложности; это система конкретных знаний, навыков, умений, обеспечивающих выполнение профессиональной деятельности и отражающих годность специалиста к какому-либо виду труда</a:t>
            </a:r>
          </a:p>
          <a:p>
            <a:pPr>
              <a:buNone/>
            </a:pPr>
            <a:r>
              <a:rPr lang="ru-RU" sz="3200" b="1" dirty="0" smtClean="0"/>
              <a:t> </a:t>
            </a:r>
            <a:endParaRPr lang="ru-RU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ChangeArrowheads="1"/>
          </p:cNvSpPr>
          <p:nvPr/>
        </p:nvSpPr>
        <p:spPr bwMode="auto">
          <a:xfrm>
            <a:off x="785786" y="1071546"/>
            <a:ext cx="7929618" cy="3970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cap="all" spc="250" dirty="0" smtClean="0">
                <a:solidFill>
                  <a:schemeClr val="tx2"/>
                </a:solidFill>
              </a:rPr>
              <a:t>Компетентность -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потенциальная готовность решать задачи со знанием дела, включает помимо сугубо профессиональных  знаний и умений, характеризующих  квалификацию, такие качества, как инициатива, сотрудничество,  способность к работе в группе, коммуникативные способности, умение учиться,   оценивать,  логическим мыслить, отбирать и предоставить информацию пользователям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214282" y="285728"/>
            <a:ext cx="8929718" cy="5693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Профессиональные характеристики библиотекаря: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профессиональное самосознание;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индивидуальный стиль деятельности и общения;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интеллектуальная культура; 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творческий потенциал;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обучаемость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универсальность;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мобильность;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способность оценить ситуацию и принять верное решение;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креативность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marL="0" marR="0" lvl="0" indent="450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адекватность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357158" y="500042"/>
            <a:ext cx="8286808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b="1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Современный библиотекарь должен обладать знаниями в области: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возрастная психология;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дизайн библиотечной среды;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компьютерная графика;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информационные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технологиии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проектирование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интернет-ресурсов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;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деловая риторика; 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коммуникативная культура и этика; </a:t>
            </a:r>
          </a:p>
          <a:p>
            <a:pPr indent="45085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правовое обеспечение профессиональной деятельности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Rectangle 1"/>
          <p:cNvSpPr>
            <a:spLocks noChangeArrowheads="1"/>
          </p:cNvSpPr>
          <p:nvPr/>
        </p:nvSpPr>
        <p:spPr bwMode="auto">
          <a:xfrm>
            <a:off x="428596" y="1500174"/>
            <a:ext cx="8358246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«Знание книг и знание людей, т. е. знание библиотечных фондов и источников комплектования, а также умение поставить себя на место читателя, понять его потребности,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вот фундамент, на котором покоится здание библиотечного обслуживания» (</a:t>
            </a:r>
            <a:r>
              <a:rPr lang="ru-RU" sz="32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Шира</a:t>
            </a:r>
            <a:r>
              <a:rPr lang="ru-RU" sz="32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Д. X.) 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285720" y="285728"/>
            <a:ext cx="8501122" cy="51552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5085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cap="all" spc="250" dirty="0" smtClean="0">
                <a:solidFill>
                  <a:schemeClr val="tx2"/>
                </a:solidFill>
              </a:rPr>
              <a:t>Критерии библиотечной коммуникативной компетентности:</a:t>
            </a:r>
          </a:p>
          <a:p>
            <a:pPr indent="450850" fontAlgn="base">
              <a:spcBef>
                <a:spcPct val="0"/>
              </a:spcBef>
              <a:spcAft>
                <a:spcPct val="0"/>
              </a:spcAft>
            </a:pPr>
            <a:endParaRPr lang="ru-RU" b="1" cap="all" spc="250" dirty="0" smtClean="0">
              <a:solidFill>
                <a:schemeClr val="tx2"/>
              </a:solidFill>
            </a:endParaRP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наличие интереса к читателю, положительная установка на него;</a:t>
            </a: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умение понимать чувства читателя и определять его позиции во взаимодействии с библиотекарем;</a:t>
            </a: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коммуникабельность и контактность;</a:t>
            </a: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терпимость в общении с читателем;</a:t>
            </a: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ориентация в ситуации стратегии воздействия на читателя;</a:t>
            </a:r>
          </a:p>
          <a:p>
            <a:pPr marL="0" marR="0" lvl="0" indent="8255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>
                <a:tab pos="457200" algn="l"/>
              </a:tabLst>
            </a:pPr>
            <a:r>
              <a:rPr lang="ru-RU" sz="25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наличие коммуникативных умений и навыков (выступать перед аудиторией, организовывать общение читателей в библиотеке, вести деловые беседы, продуктивно разрешать возникающие конфликтные ситуации и др.)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42910" y="214290"/>
            <a:ext cx="8001056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Современный библиотекарь должен владеть определенными личностными и профессиональными компетенциями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:</a:t>
            </a:r>
          </a:p>
          <a:p>
            <a:pPr algn="ctr"/>
            <a:endParaRPr lang="ru-RU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творческое начало 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владение культурой речи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коммуникативные навыки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создавать интересные методики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слушать и убеждать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умение выбирать оптимальную модель поведения</a:t>
            </a: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владение технологией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самопрезентации</a:t>
            </a:r>
            <a:endParaRPr lang="ru-RU" sz="2800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lvl="0">
              <a:buFont typeface="Wingdings" pitchFamily="2" charset="2"/>
              <a:buChar char="ü"/>
            </a:pP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владение </a:t>
            </a:r>
            <a:r>
              <a:rPr lang="ru-RU" sz="2800" dirty="0" err="1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мультимедийными</a:t>
            </a:r>
            <a:r>
              <a:rPr lang="ru-RU" sz="2800" dirty="0" smtClean="0"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технологиями</a:t>
            </a:r>
          </a:p>
        </p:txBody>
      </p:sp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ctrTitle"/>
          </p:nvPr>
        </p:nvSpPr>
        <p:spPr>
          <a:xfrm>
            <a:off x="785786" y="2500306"/>
            <a:ext cx="7772400" cy="1109658"/>
          </a:xfrm>
        </p:spPr>
        <p:txBody>
          <a:bodyPr>
            <a:noAutofit/>
          </a:bodyPr>
          <a:lstStyle/>
          <a:p>
            <a:r>
              <a:rPr lang="ru-RU" sz="4000" b="1" i="1" dirty="0" smtClean="0"/>
              <a:t>Благодарю за внимание!</a:t>
            </a:r>
            <a:endParaRPr lang="ru-RU" sz="4000" b="1" i="1" dirty="0"/>
          </a:p>
        </p:txBody>
      </p:sp>
      <p:pic>
        <p:nvPicPr>
          <p:cNvPr id="5" name="Рисунок 4" descr="C:\Users\metod06\Documents\Received Files\логотип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14744" y="214290"/>
            <a:ext cx="1714512" cy="192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>
    <p:wip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фициальная">
  <a:themeElements>
    <a:clrScheme name="Официальная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Официальная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Официальная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204</TotalTime>
  <Words>553</Words>
  <PresentationFormat>Экран (4:3)</PresentationFormat>
  <Paragraphs>61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Официальная</vt:lpstr>
      <vt:lpstr>Методический онлайн-лекторий «Актуальные компетенции специалиста современной библиотеки»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Благодарю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Методический отдел 6</dc:creator>
  <cp:lastModifiedBy>ОНМР 3</cp:lastModifiedBy>
  <cp:revision>28</cp:revision>
  <dcterms:created xsi:type="dcterms:W3CDTF">2020-04-15T13:31:01Z</dcterms:created>
  <dcterms:modified xsi:type="dcterms:W3CDTF">2021-09-24T06:35:37Z</dcterms:modified>
</cp:coreProperties>
</file>