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53" r:id="rId3"/>
  </p:sldMasterIdLst>
  <p:notesMasterIdLst>
    <p:notesMasterId r:id="rId41"/>
  </p:notesMasterIdLst>
  <p:sldIdLst>
    <p:sldId id="256" r:id="rId4"/>
    <p:sldId id="301" r:id="rId5"/>
    <p:sldId id="302" r:id="rId6"/>
    <p:sldId id="303" r:id="rId7"/>
    <p:sldId id="304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30" r:id="rId32"/>
    <p:sldId id="331" r:id="rId33"/>
    <p:sldId id="332" r:id="rId34"/>
    <p:sldId id="333" r:id="rId35"/>
    <p:sldId id="334" r:id="rId36"/>
    <p:sldId id="335" r:id="rId37"/>
    <p:sldId id="336" r:id="rId38"/>
    <p:sldId id="337" r:id="rId39"/>
    <p:sldId id="339" r:id="rId40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9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2141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8" d="100"/>
          <a:sy n="98" d="100"/>
        </p:scale>
        <p:origin x="-264" y="-642"/>
      </p:cViewPr>
      <p:guideLst>
        <p:guide orient="horz" pos="1620"/>
        <p:guide orient="horz" pos="193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744AD1-7E96-455A-8C7F-605A7DD0F917}" type="datetimeFigureOut">
              <a:rPr lang="en-US" smtClean="0"/>
              <a:pPr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DC514-9E28-441F-BF04-3DE8912E9F4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490624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5536" y="3003798"/>
            <a:ext cx="4032448" cy="1152129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>
                <a:ea typeface="맑은 고딕" pitchFamily="50" charset="-127"/>
              </a:rPr>
              <a:t>FREE PPT </a:t>
            </a:r>
          </a:p>
          <a:p>
            <a:pPr lvl="0"/>
            <a:r>
              <a:rPr lang="en-US" altLang="ko-KR" dirty="0">
                <a:ea typeface="맑은 고딕" pitchFamily="50" charset="-127"/>
              </a:rPr>
              <a:t>TEMPLATES</a:t>
            </a:r>
            <a:endParaRPr lang="en-US" altLang="ko-KR" dirty="0"/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5388" y="4155926"/>
            <a:ext cx="4032448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lnSpc>
                <a:spcPct val="100000"/>
              </a:lnSpc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INSTERT THE TITLE</a:t>
            </a:r>
          </a:p>
          <a:p>
            <a:pPr lvl="0"/>
            <a:r>
              <a:rPr lang="en-US" altLang="ko-KR" dirty="0"/>
              <a:t>OF YOUR PRESENTATION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416273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2699792" y="699542"/>
            <a:ext cx="3744416" cy="3744416"/>
            <a:chOff x="2699792" y="699542"/>
            <a:chExt cx="3744416" cy="3744416"/>
          </a:xfrm>
        </p:grpSpPr>
        <p:sp>
          <p:nvSpPr>
            <p:cNvPr id="2" name="Oval 1"/>
            <p:cNvSpPr/>
            <p:nvPr userDrawn="1"/>
          </p:nvSpPr>
          <p:spPr>
            <a:xfrm>
              <a:off x="2699792" y="699542"/>
              <a:ext cx="3744416" cy="3744416"/>
            </a:xfrm>
            <a:prstGeom prst="ellipse">
              <a:avLst/>
            </a:prstGeom>
            <a:solidFill>
              <a:schemeClr val="bg1">
                <a:alpha val="3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Oval 4"/>
            <p:cNvSpPr/>
            <p:nvPr userDrawn="1"/>
          </p:nvSpPr>
          <p:spPr>
            <a:xfrm>
              <a:off x="2836962" y="836712"/>
              <a:ext cx="3470076" cy="3470076"/>
            </a:xfrm>
            <a:prstGeom prst="ellipse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" name="Group 3"/>
          <p:cNvGrpSpPr/>
          <p:nvPr userDrawn="1"/>
        </p:nvGrpSpPr>
        <p:grpSpPr>
          <a:xfrm>
            <a:off x="5847953" y="984628"/>
            <a:ext cx="999728" cy="994953"/>
            <a:chOff x="6127601" y="487152"/>
            <a:chExt cx="999728" cy="994953"/>
          </a:xfrm>
        </p:grpSpPr>
        <p:sp>
          <p:nvSpPr>
            <p:cNvPr id="8" name="Oval 7"/>
            <p:cNvSpPr/>
            <p:nvPr userDrawn="1"/>
          </p:nvSpPr>
          <p:spPr>
            <a:xfrm>
              <a:off x="6127601" y="762025"/>
              <a:ext cx="720080" cy="72008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6847681" y="621668"/>
              <a:ext cx="279648" cy="279648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 userDrawn="1"/>
          </p:nvSpPr>
          <p:spPr>
            <a:xfrm>
              <a:off x="6475870" y="487152"/>
              <a:ext cx="139824" cy="139824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92247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5220072" y="-6824"/>
            <a:ext cx="3923928" cy="5150323"/>
          </a:xfrm>
          <a:custGeom>
            <a:avLst/>
            <a:gdLst>
              <a:gd name="connsiteX0" fmla="*/ 0 w 4572000"/>
              <a:gd name="connsiteY0" fmla="*/ 0 h 5143500"/>
              <a:gd name="connsiteX1" fmla="*/ 4572000 w 4572000"/>
              <a:gd name="connsiteY1" fmla="*/ 0 h 5143500"/>
              <a:gd name="connsiteX2" fmla="*/ 4572000 w 4572000"/>
              <a:gd name="connsiteY2" fmla="*/ 5143500 h 5143500"/>
              <a:gd name="connsiteX3" fmla="*/ 0 w 4572000"/>
              <a:gd name="connsiteY3" fmla="*/ 5143500 h 5143500"/>
              <a:gd name="connsiteX4" fmla="*/ 0 w 4572000"/>
              <a:gd name="connsiteY4" fmla="*/ 0 h 5143500"/>
              <a:gd name="connsiteX0" fmla="*/ 2217761 w 4572000"/>
              <a:gd name="connsiteY0" fmla="*/ 0 h 5143500"/>
              <a:gd name="connsiteX1" fmla="*/ 4572000 w 4572000"/>
              <a:gd name="connsiteY1" fmla="*/ 0 h 5143500"/>
              <a:gd name="connsiteX2" fmla="*/ 4572000 w 4572000"/>
              <a:gd name="connsiteY2" fmla="*/ 5143500 h 5143500"/>
              <a:gd name="connsiteX3" fmla="*/ 0 w 4572000"/>
              <a:gd name="connsiteY3" fmla="*/ 5143500 h 5143500"/>
              <a:gd name="connsiteX4" fmla="*/ 2217761 w 4572000"/>
              <a:gd name="connsiteY4" fmla="*/ 0 h 5143500"/>
              <a:gd name="connsiteX0" fmla="*/ 2354239 w 4572000"/>
              <a:gd name="connsiteY0" fmla="*/ 0 h 5157147"/>
              <a:gd name="connsiteX1" fmla="*/ 4572000 w 4572000"/>
              <a:gd name="connsiteY1" fmla="*/ 13647 h 5157147"/>
              <a:gd name="connsiteX2" fmla="*/ 4572000 w 4572000"/>
              <a:gd name="connsiteY2" fmla="*/ 5157147 h 5157147"/>
              <a:gd name="connsiteX3" fmla="*/ 0 w 4572000"/>
              <a:gd name="connsiteY3" fmla="*/ 5157147 h 5157147"/>
              <a:gd name="connsiteX4" fmla="*/ 2354239 w 4572000"/>
              <a:gd name="connsiteY4" fmla="*/ 0 h 5157147"/>
              <a:gd name="connsiteX0" fmla="*/ 2347415 w 4572000"/>
              <a:gd name="connsiteY0" fmla="*/ 0 h 5150323"/>
              <a:gd name="connsiteX1" fmla="*/ 4572000 w 4572000"/>
              <a:gd name="connsiteY1" fmla="*/ 6823 h 5150323"/>
              <a:gd name="connsiteX2" fmla="*/ 4572000 w 4572000"/>
              <a:gd name="connsiteY2" fmla="*/ 5150323 h 5150323"/>
              <a:gd name="connsiteX3" fmla="*/ 0 w 4572000"/>
              <a:gd name="connsiteY3" fmla="*/ 5150323 h 5150323"/>
              <a:gd name="connsiteX4" fmla="*/ 2347415 w 4572000"/>
              <a:gd name="connsiteY4" fmla="*/ 0 h 5150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5150323">
                <a:moveTo>
                  <a:pt x="2347415" y="0"/>
                </a:moveTo>
                <a:lnTo>
                  <a:pt x="4572000" y="6823"/>
                </a:lnTo>
                <a:lnTo>
                  <a:pt x="4572000" y="5150323"/>
                </a:lnTo>
                <a:lnTo>
                  <a:pt x="0" y="5150323"/>
                </a:lnTo>
                <a:lnTo>
                  <a:pt x="23474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796136" y="3651870"/>
            <a:ext cx="3347864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796136" y="4397684"/>
            <a:ext cx="3347864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885026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7F165CA-DA7B-4FFF-997F-57D29148FBDC}" type="datetimeFigureOut">
              <a:rPr lang="uk-UA" smtClean="0"/>
              <a:pPr/>
              <a:t>26.02.2020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A34328-0836-41E7-8233-B7017B24858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875712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85378"/>
            <a:ext cx="72008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528" y="661442"/>
            <a:ext cx="72008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93770" cy="1037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2904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619672" y="113953"/>
            <a:ext cx="7524328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619672" y="690017"/>
            <a:ext cx="7524328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3006474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5220072" y="-6824"/>
            <a:ext cx="3923928" cy="5150323"/>
          </a:xfrm>
          <a:custGeom>
            <a:avLst/>
            <a:gdLst>
              <a:gd name="connsiteX0" fmla="*/ 0 w 4572000"/>
              <a:gd name="connsiteY0" fmla="*/ 0 h 5143500"/>
              <a:gd name="connsiteX1" fmla="*/ 4572000 w 4572000"/>
              <a:gd name="connsiteY1" fmla="*/ 0 h 5143500"/>
              <a:gd name="connsiteX2" fmla="*/ 4572000 w 4572000"/>
              <a:gd name="connsiteY2" fmla="*/ 5143500 h 5143500"/>
              <a:gd name="connsiteX3" fmla="*/ 0 w 4572000"/>
              <a:gd name="connsiteY3" fmla="*/ 5143500 h 5143500"/>
              <a:gd name="connsiteX4" fmla="*/ 0 w 4572000"/>
              <a:gd name="connsiteY4" fmla="*/ 0 h 5143500"/>
              <a:gd name="connsiteX0" fmla="*/ 2217761 w 4572000"/>
              <a:gd name="connsiteY0" fmla="*/ 0 h 5143500"/>
              <a:gd name="connsiteX1" fmla="*/ 4572000 w 4572000"/>
              <a:gd name="connsiteY1" fmla="*/ 0 h 5143500"/>
              <a:gd name="connsiteX2" fmla="*/ 4572000 w 4572000"/>
              <a:gd name="connsiteY2" fmla="*/ 5143500 h 5143500"/>
              <a:gd name="connsiteX3" fmla="*/ 0 w 4572000"/>
              <a:gd name="connsiteY3" fmla="*/ 5143500 h 5143500"/>
              <a:gd name="connsiteX4" fmla="*/ 2217761 w 4572000"/>
              <a:gd name="connsiteY4" fmla="*/ 0 h 5143500"/>
              <a:gd name="connsiteX0" fmla="*/ 2354239 w 4572000"/>
              <a:gd name="connsiteY0" fmla="*/ 0 h 5157147"/>
              <a:gd name="connsiteX1" fmla="*/ 4572000 w 4572000"/>
              <a:gd name="connsiteY1" fmla="*/ 13647 h 5157147"/>
              <a:gd name="connsiteX2" fmla="*/ 4572000 w 4572000"/>
              <a:gd name="connsiteY2" fmla="*/ 5157147 h 5157147"/>
              <a:gd name="connsiteX3" fmla="*/ 0 w 4572000"/>
              <a:gd name="connsiteY3" fmla="*/ 5157147 h 5157147"/>
              <a:gd name="connsiteX4" fmla="*/ 2354239 w 4572000"/>
              <a:gd name="connsiteY4" fmla="*/ 0 h 5157147"/>
              <a:gd name="connsiteX0" fmla="*/ 2347415 w 4572000"/>
              <a:gd name="connsiteY0" fmla="*/ 0 h 5150323"/>
              <a:gd name="connsiteX1" fmla="*/ 4572000 w 4572000"/>
              <a:gd name="connsiteY1" fmla="*/ 6823 h 5150323"/>
              <a:gd name="connsiteX2" fmla="*/ 4572000 w 4572000"/>
              <a:gd name="connsiteY2" fmla="*/ 5150323 h 5150323"/>
              <a:gd name="connsiteX3" fmla="*/ 0 w 4572000"/>
              <a:gd name="connsiteY3" fmla="*/ 5150323 h 5150323"/>
              <a:gd name="connsiteX4" fmla="*/ 2347415 w 4572000"/>
              <a:gd name="connsiteY4" fmla="*/ 0 h 5150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0" h="5150323">
                <a:moveTo>
                  <a:pt x="2347415" y="0"/>
                </a:moveTo>
                <a:lnTo>
                  <a:pt x="4572000" y="6823"/>
                </a:lnTo>
                <a:lnTo>
                  <a:pt x="4572000" y="5150323"/>
                </a:lnTo>
                <a:lnTo>
                  <a:pt x="0" y="5150323"/>
                </a:lnTo>
                <a:lnTo>
                  <a:pt x="23474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5796136" y="3651870"/>
            <a:ext cx="3347864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2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5796136" y="4397684"/>
            <a:ext cx="3347864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="" xmlns:p14="http://schemas.microsoft.com/office/powerpoint/2010/main" val="2885026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85378"/>
            <a:ext cx="72008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528" y="661442"/>
            <a:ext cx="72008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93770" cy="1037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38848" y="1874875"/>
            <a:ext cx="1764704" cy="170498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2639427" y="1874875"/>
            <a:ext cx="1764704" cy="170498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4727659" y="1874875"/>
            <a:ext cx="1764704" cy="170498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6815891" y="1874875"/>
            <a:ext cx="1764704" cy="1704987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Rectangle 2"/>
          <p:cNvSpPr/>
          <p:nvPr userDrawn="1"/>
        </p:nvSpPr>
        <p:spPr>
          <a:xfrm>
            <a:off x="539552" y="1347614"/>
            <a:ext cx="1764000" cy="52690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539551" y="1347614"/>
            <a:ext cx="1140485" cy="5269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Rectangle 13"/>
          <p:cNvSpPr/>
          <p:nvPr userDrawn="1"/>
        </p:nvSpPr>
        <p:spPr>
          <a:xfrm>
            <a:off x="2639427" y="1347614"/>
            <a:ext cx="1764000" cy="5269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2639426" y="1347614"/>
            <a:ext cx="1140485" cy="5269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Rectangle 15"/>
          <p:cNvSpPr/>
          <p:nvPr userDrawn="1"/>
        </p:nvSpPr>
        <p:spPr>
          <a:xfrm>
            <a:off x="4727659" y="1347614"/>
            <a:ext cx="1764000" cy="52690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4727658" y="1347614"/>
            <a:ext cx="1140485" cy="52690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Rectangle 17"/>
          <p:cNvSpPr/>
          <p:nvPr userDrawn="1"/>
        </p:nvSpPr>
        <p:spPr>
          <a:xfrm>
            <a:off x="6815891" y="1347614"/>
            <a:ext cx="1764000" cy="52690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Rectangle 18"/>
          <p:cNvSpPr/>
          <p:nvPr userDrawn="1"/>
        </p:nvSpPr>
        <p:spPr>
          <a:xfrm>
            <a:off x="6815890" y="1347614"/>
            <a:ext cx="1140485" cy="52690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483279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Picture 2" descr="D:\Fullppt\005-PNG이미지\모니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097" y="1059582"/>
            <a:ext cx="3816424" cy="358986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140112" y="1188189"/>
            <a:ext cx="3511110" cy="232588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15967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85378"/>
            <a:ext cx="72008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528" y="661442"/>
            <a:ext cx="72008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93770" cy="1037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D:\Fullppt\PNG이미지\핸드폰2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547204"/>
            <a:ext cx="2808312" cy="340081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48135" y="1685352"/>
            <a:ext cx="1619609" cy="25017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2771800" y="3076575"/>
            <a:ext cx="2808312" cy="15834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5940152" y="3076575"/>
            <a:ext cx="2808312" cy="15834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261784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85378"/>
            <a:ext cx="72008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528" y="661442"/>
            <a:ext cx="72008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93770" cy="1037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D:\Fullppt\005-PNG이미지\노트북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0056" y="2282477"/>
            <a:ext cx="5002056" cy="25441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917849" y="2623270"/>
            <a:ext cx="2398211" cy="177292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1032760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251520" y="210752"/>
            <a:ext cx="3059832" cy="30963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369809" y="210752"/>
            <a:ext cx="1405595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3369809" y="1795096"/>
            <a:ext cx="1405595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251520" y="3379104"/>
            <a:ext cx="1405595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1751068" y="3379104"/>
            <a:ext cx="3024336" cy="151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262570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chemeClr val="tx1">
              <a:lumMod val="75000"/>
              <a:lumOff val="25000"/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51520" y="113953"/>
            <a:ext cx="8568952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51520" y="690017"/>
            <a:ext cx="8568952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accent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Rectangle 5"/>
          <p:cNvSpPr/>
          <p:nvPr userDrawn="1"/>
        </p:nvSpPr>
        <p:spPr>
          <a:xfrm flipH="1">
            <a:off x="4860032" y="1131590"/>
            <a:ext cx="4283968" cy="2880320"/>
          </a:xfrm>
          <a:prstGeom prst="rect">
            <a:avLst/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5332704" y="0"/>
            <a:ext cx="3338624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823283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39552" y="1448650"/>
            <a:ext cx="4680520" cy="324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5219624" y="475565"/>
            <a:ext cx="3384000" cy="97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127288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4139952" y="555525"/>
            <a:ext cx="1650297" cy="4048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2339752" y="555525"/>
            <a:ext cx="1650297" cy="4048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539552" y="555525"/>
            <a:ext cx="1650297" cy="40484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635964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Basic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853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547951" y="2787774"/>
            <a:ext cx="3959992" cy="54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6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547951" y="1291508"/>
            <a:ext cx="3960000" cy="14042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627657" y="3415796"/>
            <a:ext cx="3960000" cy="14042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627657" y="1291508"/>
            <a:ext cx="3960000" cy="14042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547951" y="3415796"/>
            <a:ext cx="3960000" cy="14042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20" name="Rectangle 19"/>
          <p:cNvSpPr/>
          <p:nvPr userDrawn="1"/>
        </p:nvSpPr>
        <p:spPr>
          <a:xfrm>
            <a:off x="4627665" y="2806575"/>
            <a:ext cx="3959992" cy="540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2452612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23528" y="987574"/>
            <a:ext cx="4176464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644008" y="2571750"/>
            <a:ext cx="4176464" cy="223224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845205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8" y="85378"/>
            <a:ext cx="720080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40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23528" y="661442"/>
            <a:ext cx="720080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93770" cy="103723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23528" y="1315361"/>
            <a:ext cx="4176464" cy="19442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4644008" y="2899537"/>
            <a:ext cx="4176464" cy="194421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1525146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5206337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apes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6" y="92609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r>
              <a:rPr lang="en-US" altLang="ko-KR" dirty="0"/>
              <a:t>Fully Editable Shapes</a:t>
            </a:r>
          </a:p>
        </p:txBody>
      </p:sp>
    </p:spTree>
    <p:extLst>
      <p:ext uri="{BB962C8B-B14F-4D97-AF65-F5344CB8AC3E}">
        <p14:creationId xmlns="" xmlns:p14="http://schemas.microsoft.com/office/powerpoint/2010/main" val="5056496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354008" y="1131589"/>
            <a:ext cx="2849840" cy="3649171"/>
            <a:chOff x="354008" y="1131589"/>
            <a:chExt cx="2849840" cy="3649171"/>
          </a:xfrm>
        </p:grpSpPr>
        <p:sp>
          <p:nvSpPr>
            <p:cNvPr id="6" name="Rounded Rectangle 5"/>
            <p:cNvSpPr/>
            <p:nvPr/>
          </p:nvSpPr>
          <p:spPr>
            <a:xfrm>
              <a:off x="354008" y="1131589"/>
              <a:ext cx="2849840" cy="3649171"/>
            </a:xfrm>
            <a:prstGeom prst="roundRect">
              <a:avLst>
                <a:gd name="adj" fmla="val 396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31932" y="1347500"/>
              <a:ext cx="108520" cy="3240473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bg1"/>
                </a:solidFill>
              </a:endParaRPr>
            </a:p>
          </p:txBody>
        </p:sp>
        <p:sp>
          <p:nvSpPr>
            <p:cNvPr id="12" name="Half Frame 11"/>
            <p:cNvSpPr/>
            <p:nvPr/>
          </p:nvSpPr>
          <p:spPr>
            <a:xfrm rot="5400000">
              <a:off x="2592642" y="1238201"/>
              <a:ext cx="502331" cy="502331"/>
            </a:xfrm>
            <a:prstGeom prst="halfFrame">
              <a:avLst>
                <a:gd name="adj1" fmla="val 23728"/>
                <a:gd name="adj2" fmla="val 24642"/>
              </a:avLst>
            </a:prstGeom>
            <a:solidFill>
              <a:schemeClr val="bg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7381822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7F165CA-DA7B-4FFF-997F-57D29148FBDC}" type="datetimeFigureOut">
              <a:rPr lang="uk-UA" smtClean="0"/>
              <a:pPr/>
              <a:t>26.02.2020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A34328-0836-41E7-8233-B7017B248586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 userDrawn="1"/>
        </p:nvSpPr>
        <p:spPr>
          <a:xfrm rot="5400000">
            <a:off x="2286105" y="-398432"/>
            <a:ext cx="1332147" cy="5904359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173610"/>
            <a:ext cx="4283968" cy="473576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2647186"/>
            <a:ext cx="4283968" cy="288032"/>
          </a:xfrm>
          <a:prstGeom prst="rect">
            <a:avLst/>
          </a:prstGeom>
        </p:spPr>
        <p:txBody>
          <a:bodyPr anchor="ctr"/>
          <a:lstStyle>
            <a:lvl1pPr marL="0" indent="0" algn="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6" name="Oval 5"/>
          <p:cNvSpPr/>
          <p:nvPr userDrawn="1"/>
        </p:nvSpPr>
        <p:spPr>
          <a:xfrm>
            <a:off x="4608216" y="1977684"/>
            <a:ext cx="1152128" cy="1152128"/>
          </a:xfrm>
          <a:prstGeom prst="ellipse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8235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3668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8" r:id="rId3"/>
    <p:sldLayoutId id="2147483680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73755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2" r:id="rId2"/>
    <p:sldLayoutId id="2147483660" r:id="rId3"/>
    <p:sldLayoutId id="2147483661" r:id="rId4"/>
    <p:sldLayoutId id="2147483671" r:id="rId5"/>
    <p:sldLayoutId id="2147483655" r:id="rId6"/>
    <p:sldLayoutId id="2147483672" r:id="rId7"/>
    <p:sldLayoutId id="2147483675" r:id="rId8"/>
    <p:sldLayoutId id="2147483663" r:id="rId9"/>
    <p:sldLayoutId id="2147483674" r:id="rId10"/>
    <p:sldLayoutId id="2147483665" r:id="rId11"/>
    <p:sldLayoutId id="2147483666" r:id="rId12"/>
    <p:sldLayoutId id="2147483673" r:id="rId13"/>
    <p:sldLayoutId id="2147483669" r:id="rId14"/>
    <p:sldLayoutId id="2147483676" r:id="rId15"/>
    <p:sldLayoutId id="2147483668" r:id="rId16"/>
    <p:sldLayoutId id="2147483677" r:id="rId17"/>
    <p:sldLayoutId id="2147483656" r:id="rId18"/>
    <p:sldLayoutId id="2147483679" r:id="rId19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75471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mba@lib-dpr.ru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 l="11111" r="82871" b="27778"/>
          <a:stretch>
            <a:fillRect/>
          </a:stretch>
        </p:blipFill>
        <p:spPr bwMode="auto">
          <a:xfrm>
            <a:off x="8286775" y="0"/>
            <a:ext cx="857225" cy="5143500"/>
          </a:xfrm>
          <a:prstGeom prst="rect">
            <a:avLst/>
          </a:prstGeom>
          <a:noFill/>
        </p:spPr>
      </p:pic>
      <p:pic>
        <p:nvPicPr>
          <p:cNvPr id="102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lum contrast="-10000"/>
          </a:blip>
          <a:srcRect l="18751"/>
          <a:stretch>
            <a:fillRect/>
          </a:stretch>
        </p:blipFill>
        <p:spPr bwMode="auto">
          <a:xfrm>
            <a:off x="0" y="0"/>
            <a:ext cx="8358150" cy="5143500"/>
          </a:xfrm>
          <a:prstGeom prst="rect">
            <a:avLst/>
          </a:prstGeom>
          <a:noFill/>
        </p:spPr>
      </p:pic>
      <p:pic>
        <p:nvPicPr>
          <p:cNvPr id="1027" name="Picture 3" descr="D:\Р А Б О Т А\библиотека\логотип ДРУНБ\logo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-1"/>
            <a:ext cx="1071570" cy="1836409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4000496" y="2428874"/>
            <a:ext cx="5000660" cy="2643188"/>
          </a:xfrm>
          <a:prstGeom prst="roundRect">
            <a:avLst/>
          </a:prstGeom>
          <a:solidFill>
            <a:schemeClr val="bg1">
              <a:lumMod val="50000"/>
              <a:alpha val="58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500430" y="2571750"/>
            <a:ext cx="5390910" cy="185738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lvl="0" algn="r"/>
            <a:r>
              <a:rPr lang="ru-RU" altLang="ko-KR" sz="2800" dirty="0" smtClean="0">
                <a:solidFill>
                  <a:schemeClr val="bg1">
                    <a:lumMod val="95000"/>
                  </a:schemeClr>
                </a:solidFill>
                <a:latin typeface="Georgia" pitchFamily="18" charset="0"/>
                <a:ea typeface="맑은 고딕" pitchFamily="50" charset="-127"/>
              </a:rPr>
              <a:t>МЕЖБИБЛИОТЕЧНЫЙ АБОНЕМЕНТ И ЭЛЕКТРОННАЯ ДОСТАВКА ДОКУМЕНТОВ</a:t>
            </a:r>
            <a:endParaRPr lang="en-US" altLang="ko-KR" sz="2800" b="1" dirty="0">
              <a:solidFill>
                <a:schemeClr val="bg1">
                  <a:lumMod val="95000"/>
                </a:schemeClr>
              </a:solidFill>
              <a:latin typeface="Georgia" pitchFamily="18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857752" y="4429138"/>
            <a:ext cx="4032448" cy="571504"/>
          </a:xfrm>
        </p:spPr>
        <p:txBody>
          <a:bodyPr/>
          <a:lstStyle/>
          <a:p>
            <a:pPr algn="r">
              <a:spcBef>
                <a:spcPts val="0"/>
              </a:spcBef>
              <a:defRPr/>
            </a:pPr>
            <a:r>
              <a:rPr lang="ru-RU" altLang="ko-KR" i="1" dirty="0" smtClean="0"/>
              <a:t>КОРОТКИХ ЛАРИСА БОРИСОВНА</a:t>
            </a:r>
          </a:p>
          <a:p>
            <a:pPr algn="r">
              <a:spcBef>
                <a:spcPts val="0"/>
              </a:spcBef>
              <a:defRPr/>
            </a:pPr>
            <a:r>
              <a:rPr lang="ru-RU" sz="1200" dirty="0" smtClean="0">
                <a:latin typeface="Arial" pitchFamily="34" charset="0"/>
              </a:rPr>
              <a:t>сектор предоставления платных услуг, комплексного обслуживания предприятий и МБА отдела маркетинга</a:t>
            </a:r>
          </a:p>
          <a:p>
            <a:pPr>
              <a:spcBef>
                <a:spcPts val="0"/>
              </a:spcBef>
              <a:defRPr/>
            </a:pPr>
            <a:endParaRPr lang="en-US" altLang="ko-KR" dirty="0"/>
          </a:p>
        </p:txBody>
      </p:sp>
    </p:spTree>
    <p:extLst>
      <p:ext uri="{BB962C8B-B14F-4D97-AF65-F5344CB8AC3E}">
        <p14:creationId xmlns="" xmlns:p14="http://schemas.microsoft.com/office/powerpoint/2010/main" val="297184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9" name="Group 12"/>
          <p:cNvGrpSpPr/>
          <p:nvPr/>
        </p:nvGrpSpPr>
        <p:grpSpPr>
          <a:xfrm>
            <a:off x="142844" y="500048"/>
            <a:ext cx="5643603" cy="3850313"/>
            <a:chOff x="2147998" y="1330362"/>
            <a:chExt cx="2915818" cy="1171504"/>
          </a:xfrm>
        </p:grpSpPr>
        <p:sp>
          <p:nvSpPr>
            <p:cNvPr id="14" name="TextBox 13"/>
            <p:cNvSpPr txBox="1"/>
            <p:nvPr/>
          </p:nvSpPr>
          <p:spPr>
            <a:xfrm>
              <a:off x="2147998" y="1743344"/>
              <a:ext cx="2915818" cy="758522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26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– это форма библиотечного </a:t>
              </a:r>
            </a:p>
            <a:p>
              <a:pPr algn="ctr">
                <a:buNone/>
              </a:pPr>
              <a:r>
                <a:rPr lang="ru-RU" sz="26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обслуживания, предоставляющая читателям (абонентам) одной </a:t>
              </a:r>
            </a:p>
            <a:p>
              <a:pPr algn="ctr">
                <a:buNone/>
              </a:pPr>
              <a:r>
                <a:rPr lang="ru-RU" sz="26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библиотеки возможность </a:t>
              </a:r>
            </a:p>
            <a:p>
              <a:pPr algn="ctr">
                <a:buNone/>
              </a:pPr>
              <a:r>
                <a:rPr lang="ru-RU" sz="26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использования книжных фондов </a:t>
              </a:r>
            </a:p>
            <a:p>
              <a:pPr algn="ctr">
                <a:buNone/>
              </a:pPr>
              <a:r>
                <a:rPr lang="ru-RU" sz="26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других библиотек. </a:t>
              </a:r>
              <a:endParaRPr lang="ru-RU" sz="2600" dirty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7884" y="1330362"/>
              <a:ext cx="2835932" cy="365215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Межбиблиотечный </a:t>
              </a:r>
            </a:p>
            <a:p>
              <a:pPr algn="ctr"/>
              <a:r>
                <a:rPr lang="ru-RU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абонемент</a:t>
              </a:r>
              <a:r>
                <a:rPr lang="en-US" altLang="ko-KR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 </a:t>
              </a:r>
              <a:endParaRPr lang="ko-KR" altLang="en-US" sz="3600" b="1" dirty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9" name="Прямоугольный треугольник 18"/>
          <p:cNvSpPr/>
          <p:nvPr/>
        </p:nvSpPr>
        <p:spPr>
          <a:xfrm rot="16200000">
            <a:off x="4393407" y="392907"/>
            <a:ext cx="5143500" cy="435768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000760" y="3786196"/>
            <a:ext cx="2919236" cy="1000132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tx2"/>
                </a:solidFill>
              </a:rPr>
              <a:t>Межбиблиотечный абонемент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и электронная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доставка документов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3" name="Group 12"/>
          <p:cNvGrpSpPr/>
          <p:nvPr/>
        </p:nvGrpSpPr>
        <p:grpSpPr>
          <a:xfrm>
            <a:off x="-428661" y="142859"/>
            <a:ext cx="8143935" cy="4258601"/>
            <a:chOff x="1852725" y="1221683"/>
            <a:chExt cx="4207637" cy="1350209"/>
          </a:xfrm>
        </p:grpSpPr>
        <p:sp>
          <p:nvSpPr>
            <p:cNvPr id="14" name="TextBox 13"/>
            <p:cNvSpPr txBox="1"/>
            <p:nvPr/>
          </p:nvSpPr>
          <p:spPr>
            <a:xfrm>
              <a:off x="1852725" y="1591193"/>
              <a:ext cx="3395636" cy="980699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27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	</a:t>
              </a: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«Об утверждении Правил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взаимодействия библиотек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Донецкой Народной Республики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по организации системы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межбиблиотечного абонемента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и доставки документов в Донецкой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Народной Республике» </a:t>
              </a:r>
            </a:p>
            <a:p>
              <a:pPr algn="ctr">
                <a:buNone/>
              </a:pPr>
              <a:r>
                <a:rPr lang="ru-RU" sz="2400" i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от 28 июня 2017 года № 274-ОД</a:t>
              </a:r>
              <a:endParaRPr lang="ru-RU" sz="2400" i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074197" y="1221683"/>
              <a:ext cx="3986165" cy="365215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Приказ </a:t>
              </a:r>
            </a:p>
            <a:p>
              <a:pPr algn="ctr"/>
              <a:r>
                <a:rPr lang="ru-RU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Министерства культуры ДНР</a:t>
              </a:r>
              <a:endParaRPr lang="ko-KR" altLang="en-US" sz="3600" b="1" dirty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9" name="Прямоугольный треугольник 18"/>
          <p:cNvSpPr/>
          <p:nvPr/>
        </p:nvSpPr>
        <p:spPr>
          <a:xfrm rot="16200000">
            <a:off x="4393407" y="392907"/>
            <a:ext cx="5143500" cy="435768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000760" y="3786196"/>
            <a:ext cx="2919236" cy="1000132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tx2"/>
                </a:solidFill>
              </a:rPr>
              <a:t>Межбиблиотечный абонемент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и электронная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доставка документов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3" name="Group 12"/>
          <p:cNvGrpSpPr/>
          <p:nvPr/>
        </p:nvGrpSpPr>
        <p:grpSpPr>
          <a:xfrm>
            <a:off x="-285783" y="142858"/>
            <a:ext cx="5572164" cy="4446643"/>
            <a:chOff x="1914066" y="1221683"/>
            <a:chExt cx="3122199" cy="1352945"/>
          </a:xfrm>
        </p:grpSpPr>
        <p:sp>
          <p:nvSpPr>
            <p:cNvPr id="14" name="TextBox 13"/>
            <p:cNvSpPr txBox="1"/>
            <p:nvPr/>
          </p:nvSpPr>
          <p:spPr>
            <a:xfrm>
              <a:off x="1914066" y="1591358"/>
              <a:ext cx="3122199" cy="983270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публичная библиотека,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 а также другое учреждение,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 предприятие или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организация,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направившие </a:t>
              </a:r>
              <a:r>
                <a:rPr lang="ru-RU" sz="2900" u="sng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бланк-заказ </a:t>
              </a:r>
            </a:p>
            <a:p>
              <a:pPr algn="ctr">
                <a:buNone/>
              </a:pPr>
              <a:r>
                <a:rPr lang="ru-RU" sz="2900" u="sng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установленного образца</a:t>
              </a: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 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на необходимый документ</a:t>
              </a:r>
              <a:r>
                <a:rPr lang="ru-RU" sz="3000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.</a:t>
              </a:r>
              <a:endParaRPr lang="ru-RU" sz="3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074197" y="1221683"/>
              <a:ext cx="2835932" cy="346485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34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Абонентом </a:t>
              </a:r>
            </a:p>
            <a:p>
              <a:pPr algn="ctr"/>
              <a:r>
                <a:rPr lang="ru-RU" sz="34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может быть</a:t>
              </a:r>
              <a:endParaRPr lang="ko-KR" altLang="en-US" sz="3400" b="1" dirty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9" name="Прямоугольник 18"/>
          <p:cNvSpPr/>
          <p:nvPr/>
        </p:nvSpPr>
        <p:spPr>
          <a:xfrm rot="16200000">
            <a:off x="4643440" y="642940"/>
            <a:ext cx="5143500" cy="38576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143504" y="1071552"/>
            <a:ext cx="3857652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Библиотеки, 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входящие 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в состав вашей 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ЦБС, 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не являются 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</a:rPr>
              <a:t>абонентами МБА.</a:t>
            </a:r>
            <a:endParaRPr lang="ko-KR" altLang="en-US" sz="2800" dirty="0">
              <a:solidFill>
                <a:schemeClr val="tx2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 rot="16200000">
            <a:off x="4071936" y="71436"/>
            <a:ext cx="5143500" cy="5000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" name="Group 12"/>
          <p:cNvGrpSpPr/>
          <p:nvPr/>
        </p:nvGrpSpPr>
        <p:grpSpPr>
          <a:xfrm>
            <a:off x="4143372" y="0"/>
            <a:ext cx="5000629" cy="5093701"/>
            <a:chOff x="1901954" y="1134745"/>
            <a:chExt cx="3014227" cy="1549820"/>
          </a:xfrm>
        </p:grpSpPr>
        <p:sp>
          <p:nvSpPr>
            <p:cNvPr id="15" name="TextBox 14"/>
            <p:cNvSpPr txBox="1"/>
            <p:nvPr/>
          </p:nvSpPr>
          <p:spPr>
            <a:xfrm>
              <a:off x="2074197" y="1221683"/>
              <a:ext cx="2835932" cy="187289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3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01954" y="1134745"/>
              <a:ext cx="3014227" cy="1549820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30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Только заполненный </a:t>
              </a:r>
            </a:p>
            <a:p>
              <a:pPr algn="ctr">
                <a:buNone/>
              </a:pPr>
              <a:r>
                <a:rPr lang="ru-RU" sz="30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бланк-заказ, с печатью </a:t>
              </a:r>
            </a:p>
            <a:p>
              <a:pPr algn="ctr">
                <a:buNone/>
              </a:pPr>
              <a:r>
                <a:rPr lang="ru-RU" sz="30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(штампом) библиотеки и </a:t>
              </a:r>
            </a:p>
            <a:p>
              <a:pPr algn="ctr">
                <a:buNone/>
              </a:pPr>
              <a:r>
                <a:rPr lang="ru-RU" sz="30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подписью ответственного </a:t>
              </a:r>
            </a:p>
            <a:p>
              <a:pPr algn="ctr">
                <a:buNone/>
              </a:pPr>
              <a:r>
                <a:rPr lang="ru-RU" sz="30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лица</a:t>
              </a:r>
              <a:r>
                <a:rPr lang="ru-RU" sz="30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является основанием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 для открытия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абонемента и выдачи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литературы по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межбиблиотечному </a:t>
              </a:r>
            </a:p>
            <a:p>
              <a:pPr algn="ctr">
                <a:buNone/>
              </a:pP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абонементу</a:t>
              </a:r>
              <a:r>
                <a:rPr lang="ru-RU" sz="30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.</a:t>
              </a:r>
              <a:endParaRPr lang="ru-RU" sz="3000" dirty="0">
                <a:solidFill>
                  <a:schemeClr val="tx2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0" y="1428742"/>
            <a:ext cx="4143372" cy="2286016"/>
          </a:xfrm>
          <a:prstGeom prst="rect">
            <a:avLst/>
          </a:prstGeom>
          <a:solidFill>
            <a:schemeClr val="tx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14348" y="1071552"/>
            <a:ext cx="2857520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Обращаем </a:t>
            </a:r>
          </a:p>
          <a:p>
            <a:pPr algn="ctr">
              <a:spcBef>
                <a:spcPts val="0"/>
              </a:spcBef>
            </a:pPr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Ваше </a:t>
            </a:r>
          </a:p>
          <a:p>
            <a:pPr algn="ctr">
              <a:spcBef>
                <a:spcPts val="0"/>
              </a:spcBef>
            </a:pPr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внимание!</a:t>
            </a:r>
            <a:endParaRPr lang="ko-KR" altLang="en-US" sz="4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792961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3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692948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1071552"/>
            <a:ext cx="9144000" cy="30003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0" y="1214428"/>
            <a:ext cx="9144000" cy="2677656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Из фондов библиотеки по МБА выдают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оригиналы изданий, </a:t>
            </a:r>
            <a:r>
              <a:rPr lang="ru-RU" sz="2800" b="1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 исключением </a:t>
            </a:r>
            <a:r>
              <a:rPr lang="ru-RU" sz="28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рукописей,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нот, газетных подшивок, ценных и редких изданий,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материалов большого формата (более 21х30 см),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28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документов повышенного спроса.</a:t>
            </a:r>
            <a:endParaRPr lang="uk-UA" sz="2800" u="sng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25636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1" name="Прямоугольный треугольник 20"/>
          <p:cNvSpPr/>
          <p:nvPr/>
        </p:nvSpPr>
        <p:spPr>
          <a:xfrm flipV="1">
            <a:off x="571472" y="0"/>
            <a:ext cx="6000792" cy="51435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642910" y="214296"/>
            <a:ext cx="5286412" cy="337323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        Для получения документов </a:t>
            </a:r>
          </a:p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 МБА необходимо </a:t>
            </a:r>
          </a:p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заполнить стандартный </a:t>
            </a:r>
          </a:p>
          <a:p>
            <a:pPr>
              <a:lnSpc>
                <a:spcPct val="120000"/>
              </a:lnSpc>
            </a:pPr>
            <a:r>
              <a:rPr lang="ru-RU" sz="2600" b="1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бланк-заказ</a:t>
            </a: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на </a:t>
            </a:r>
          </a:p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каждое издание </a:t>
            </a:r>
          </a:p>
          <a:p>
            <a:pPr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отдельно </a:t>
            </a:r>
            <a:endParaRPr lang="ru-RU" sz="26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600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. </a:t>
            </a:r>
            <a:endParaRPr lang="ru-RU" sz="2600" dirty="0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23" name="Прямоугольный треугольник 22"/>
          <p:cNvSpPr/>
          <p:nvPr/>
        </p:nvSpPr>
        <p:spPr>
          <a:xfrm rot="10800000" flipV="1">
            <a:off x="2357422" y="0"/>
            <a:ext cx="6143668" cy="51435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1285852" y="2357436"/>
            <a:ext cx="7143800" cy="249299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r">
              <a:lnSpc>
                <a:spcPct val="120000"/>
              </a:lnSpc>
            </a:pPr>
            <a:r>
              <a:rPr lang="ru-RU" sz="2600" b="1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Бланк-заказ</a:t>
            </a: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</a:t>
            </a:r>
          </a:p>
          <a:p>
            <a:pPr algn="r"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заполнять четко, </a:t>
            </a:r>
          </a:p>
          <a:p>
            <a:pPr algn="r"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без произвольных </a:t>
            </a:r>
          </a:p>
          <a:p>
            <a:pPr algn="r"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сокращений, разборчиво </a:t>
            </a:r>
          </a:p>
          <a:p>
            <a:pPr algn="r">
              <a:lnSpc>
                <a:spcPct val="120000"/>
              </a:lnSpc>
            </a:pP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на языке оригинала  </a:t>
            </a:r>
            <a:r>
              <a:rPr lang="ru-RU" sz="26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документа</a:t>
            </a:r>
            <a:r>
              <a:rPr lang="ru-RU" sz="24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</a:t>
            </a:r>
            <a:endParaRPr lang="ru-RU" sz="240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val 4"/>
          <p:cNvSpPr/>
          <p:nvPr/>
        </p:nvSpPr>
        <p:spPr>
          <a:xfrm>
            <a:off x="785786" y="285734"/>
            <a:ext cx="500066" cy="50006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4"/>
          <p:cNvSpPr/>
          <p:nvPr/>
        </p:nvSpPr>
        <p:spPr>
          <a:xfrm>
            <a:off x="5643570" y="2428874"/>
            <a:ext cx="500066" cy="50006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1000114"/>
            <a:ext cx="9144000" cy="3143272"/>
          </a:xfrm>
          <a:prstGeom prst="rect">
            <a:avLst/>
          </a:prstGeom>
          <a:solidFill>
            <a:schemeClr val="tx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1285866"/>
            <a:ext cx="9144000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3000" dirty="0" smtClean="0">
                <a:solidFill>
                  <a:schemeClr val="bg1"/>
                </a:solidFill>
                <a:latin typeface="Georgia" pitchFamily="18" charset="0"/>
              </a:rPr>
              <a:t>Библиографические сведения о документе </a:t>
            </a:r>
          </a:p>
          <a:p>
            <a:pPr algn="ctr">
              <a:spcBef>
                <a:spcPts val="0"/>
              </a:spcBef>
            </a:pPr>
            <a:r>
              <a:rPr lang="ru-RU" sz="3000" dirty="0" smtClean="0">
                <a:solidFill>
                  <a:schemeClr val="bg1"/>
                </a:solidFill>
                <a:latin typeface="Georgia" pitchFamily="18" charset="0"/>
              </a:rPr>
              <a:t>из фондов ДРУНБ им. Н. К. Крупской </a:t>
            </a:r>
          </a:p>
          <a:p>
            <a:pPr algn="ctr">
              <a:spcBef>
                <a:spcPts val="0"/>
              </a:spcBef>
            </a:pPr>
            <a:r>
              <a:rPr lang="ru-RU" sz="3000" dirty="0" smtClean="0">
                <a:solidFill>
                  <a:schemeClr val="bg1"/>
                </a:solidFill>
                <a:latin typeface="Georgia" pitchFamily="18" charset="0"/>
              </a:rPr>
              <a:t>можно получить с помощью</a:t>
            </a:r>
            <a:r>
              <a:rPr lang="ru-RU" sz="2800" dirty="0" smtClean="0">
                <a:solidFill>
                  <a:schemeClr val="bg1"/>
                </a:solidFill>
                <a:latin typeface="Georgia" pitchFamily="18" charset="0"/>
              </a:rPr>
              <a:t> </a:t>
            </a:r>
          </a:p>
          <a:p>
            <a:pPr algn="ctr">
              <a:spcBef>
                <a:spcPts val="0"/>
              </a:spcBef>
            </a:pPr>
            <a:r>
              <a:rPr lang="ru-RU" sz="3000" u="sng" dirty="0" smtClean="0">
                <a:solidFill>
                  <a:schemeClr val="bg1"/>
                </a:solidFill>
                <a:latin typeface="Georgia" pitchFamily="18" charset="0"/>
              </a:rPr>
              <a:t>электронного каталога</a:t>
            </a:r>
            <a:r>
              <a:rPr lang="ru-RU" sz="2800" dirty="0" smtClean="0">
                <a:solidFill>
                  <a:schemeClr val="bg1"/>
                </a:solidFill>
                <a:latin typeface="Georgia" pitchFamily="18" charset="0"/>
              </a:rPr>
              <a:t> </a:t>
            </a:r>
          </a:p>
          <a:p>
            <a:pPr algn="ctr">
              <a:spcBef>
                <a:spcPts val="0"/>
              </a:spcBef>
            </a:pPr>
            <a:r>
              <a:rPr lang="ru-RU" sz="2800" dirty="0" smtClean="0">
                <a:solidFill>
                  <a:schemeClr val="bg1"/>
                </a:solidFill>
                <a:latin typeface="Georgia" pitchFamily="18" charset="0"/>
              </a:rPr>
              <a:t>или </a:t>
            </a:r>
          </a:p>
          <a:p>
            <a:pPr algn="ctr">
              <a:spcBef>
                <a:spcPts val="0"/>
              </a:spcBef>
            </a:pPr>
            <a:r>
              <a:rPr lang="ru-RU" sz="3000" u="sng" dirty="0" smtClean="0">
                <a:solidFill>
                  <a:schemeClr val="bg1"/>
                </a:solidFill>
                <a:latin typeface="Georgia" pitchFamily="18" charset="0"/>
              </a:rPr>
              <a:t>виртуальной справочной службы.</a:t>
            </a:r>
            <a:r>
              <a:rPr lang="ru-RU" sz="3000" dirty="0" smtClean="0">
                <a:solidFill>
                  <a:schemeClr val="bg1"/>
                </a:solidFill>
                <a:latin typeface="Georgia" pitchFamily="18" charset="0"/>
              </a:rPr>
              <a:t> </a:t>
            </a:r>
          </a:p>
          <a:p>
            <a:pPr algn="ctr">
              <a:spcBef>
                <a:spcPts val="0"/>
              </a:spcBef>
            </a:pPr>
            <a:endParaRPr lang="ko-KR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0"/>
            <a:ext cx="757239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4856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757242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"/>
            <a:ext cx="776290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01056" cy="5143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792961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0105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07249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Овал 2"/>
          <p:cNvSpPr/>
          <p:nvPr/>
        </p:nvSpPr>
        <p:spPr>
          <a:xfrm>
            <a:off x="6143636" y="3643320"/>
            <a:ext cx="642942" cy="642942"/>
          </a:xfrm>
          <a:prstGeom prst="ellipse">
            <a:avLst/>
          </a:prstGeom>
          <a:solidFill>
            <a:schemeClr val="tx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1071538" y="3643320"/>
            <a:ext cx="642942" cy="642942"/>
          </a:xfrm>
          <a:prstGeom prst="ellipse">
            <a:avLst/>
          </a:prstGeom>
          <a:solidFill>
            <a:schemeClr val="tx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14393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Овал 2"/>
          <p:cNvSpPr/>
          <p:nvPr/>
        </p:nvSpPr>
        <p:spPr>
          <a:xfrm>
            <a:off x="6000760" y="3500444"/>
            <a:ext cx="642942" cy="642942"/>
          </a:xfrm>
          <a:prstGeom prst="ellipse">
            <a:avLst/>
          </a:prstGeom>
          <a:solidFill>
            <a:schemeClr val="tx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928662" y="3500444"/>
            <a:ext cx="642942" cy="642942"/>
          </a:xfrm>
          <a:prstGeom prst="ellipse">
            <a:avLst/>
          </a:prstGeom>
          <a:solidFill>
            <a:schemeClr val="tx2"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0"/>
            <a:ext cx="807249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0"/>
            <a:ext cx="8215369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857238"/>
            <a:ext cx="9144000" cy="32861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0" y="928676"/>
            <a:ext cx="9144000" cy="325012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Бланк-заказ может быть передан 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абонентом в сектор МБА и ЭДД библиотеки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лично или </a:t>
            </a: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отправлен </a:t>
            </a: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почтой по адресу: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ДРУНБ им. Н. К. Крупской, МБА, 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ул. Артема, 84, г. Донецк, 83001</a:t>
            </a:r>
            <a:endParaRPr lang="uk-UA" sz="3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ctr">
              <a:lnSpc>
                <a:spcPct val="120000"/>
              </a:lnSpc>
              <a:buNone/>
            </a:pPr>
            <a:endParaRPr lang="uk-UA" sz="27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9000" contrast="-30000"/>
          </a:blip>
          <a:srcRect l="57639"/>
          <a:stretch>
            <a:fillRect/>
          </a:stretch>
        </p:blipFill>
        <p:spPr bwMode="auto">
          <a:xfrm>
            <a:off x="0" y="0"/>
            <a:ext cx="4643438" cy="5143500"/>
          </a:xfrm>
          <a:prstGeom prst="rect">
            <a:avLst/>
          </a:prstGeom>
          <a:noFill/>
        </p:spPr>
      </p:pic>
      <p:sp>
        <p:nvSpPr>
          <p:cNvPr id="19" name="Прямоугольный треугольник 18"/>
          <p:cNvSpPr/>
          <p:nvPr/>
        </p:nvSpPr>
        <p:spPr>
          <a:xfrm rot="16200000">
            <a:off x="-535815" y="535815"/>
            <a:ext cx="5143500" cy="407187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16200000">
            <a:off x="4036217" y="35717"/>
            <a:ext cx="5143500" cy="5072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" name="Group 12"/>
          <p:cNvGrpSpPr/>
          <p:nvPr/>
        </p:nvGrpSpPr>
        <p:grpSpPr>
          <a:xfrm>
            <a:off x="2071639" y="285734"/>
            <a:ext cx="7712755" cy="4606481"/>
            <a:chOff x="2220059" y="1178216"/>
            <a:chExt cx="3937426" cy="1401577"/>
          </a:xfrm>
        </p:grpSpPr>
        <p:sp>
          <p:nvSpPr>
            <p:cNvPr id="14" name="TextBox 13"/>
            <p:cNvSpPr txBox="1"/>
            <p:nvPr/>
          </p:nvSpPr>
          <p:spPr>
            <a:xfrm>
              <a:off x="2220059" y="1765084"/>
              <a:ext cx="3610500" cy="81470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направляют во временное пользование </a:t>
              </a:r>
            </a:p>
            <a:p>
              <a:pPr algn="ctr">
                <a:buNone/>
              </a:pPr>
              <a:r>
                <a:rPr lang="ru-RU" sz="28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на срок от 10 до 30 дней </a:t>
              </a: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в зависимости </a:t>
              </a:r>
            </a:p>
            <a:p>
              <a:pPr algn="ctr">
                <a:buNone/>
              </a:pP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от наличия в фондах библиотеки </a:t>
              </a:r>
            </a:p>
            <a:p>
              <a:pPr algn="ctr">
                <a:buNone/>
              </a:pP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достаточного количества экземпляров </a:t>
              </a:r>
            </a:p>
            <a:p>
              <a:pPr algn="ctr">
                <a:buNone/>
              </a:pP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выданного документа </a:t>
              </a:r>
            </a:p>
            <a:p>
              <a:pPr algn="ctr">
                <a:buNone/>
              </a:pP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и читательского </a:t>
              </a:r>
              <a:r>
                <a:rPr lang="ru-RU" sz="28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спроса.</a:t>
              </a:r>
              <a:endParaRPr lang="uk-UA" sz="28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511833" y="1178216"/>
              <a:ext cx="3645652" cy="533775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Абонентам МБА </a:t>
              </a:r>
            </a:p>
            <a:p>
              <a:pPr algn="ctr"/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документы из фондов </a:t>
              </a:r>
            </a:p>
            <a:p>
              <a:pPr algn="ctr"/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ДРУНБ им. Н.К. Крупской</a:t>
              </a:r>
              <a:endParaRPr lang="ko-KR" altLang="en-US" sz="3600" b="1" dirty="0">
                <a:solidFill>
                  <a:schemeClr val="tx2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 rot="16200000">
            <a:off x="4071936" y="71436"/>
            <a:ext cx="5143500" cy="5000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3" name="Group 12"/>
          <p:cNvGrpSpPr/>
          <p:nvPr/>
        </p:nvGrpSpPr>
        <p:grpSpPr>
          <a:xfrm>
            <a:off x="4286248" y="285734"/>
            <a:ext cx="4857751" cy="4524316"/>
            <a:chOff x="1988076" y="1221683"/>
            <a:chExt cx="2928105" cy="1376578"/>
          </a:xfrm>
        </p:grpSpPr>
        <p:sp>
          <p:nvSpPr>
            <p:cNvPr id="15" name="TextBox 14"/>
            <p:cNvSpPr txBox="1"/>
            <p:nvPr/>
          </p:nvSpPr>
          <p:spPr>
            <a:xfrm>
              <a:off x="2074197" y="1221683"/>
              <a:ext cx="2835932" cy="187289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endParaRPr lang="ko-KR" altLang="en-US" sz="3400" b="1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988076" y="1221683"/>
              <a:ext cx="2928105" cy="1376578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Издания, </a:t>
              </a:r>
            </a:p>
            <a:p>
              <a:pPr algn="ctr">
                <a:buNone/>
              </a:pPr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полученные по МБА, </a:t>
              </a:r>
            </a:p>
            <a:p>
              <a:pPr algn="ctr">
                <a:buNone/>
              </a:pPr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на дом не выдаются! </a:t>
              </a:r>
            </a:p>
            <a:p>
              <a:pPr algn="ctr">
                <a:buNone/>
              </a:pPr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Пользователь может работать с этими </a:t>
              </a:r>
            </a:p>
            <a:p>
              <a:pPr algn="ctr">
                <a:buNone/>
              </a:pPr>
              <a:r>
                <a:rPr lang="ru-RU" sz="36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изданиями только </a:t>
              </a:r>
            </a:p>
            <a:p>
              <a:pPr algn="ctr">
                <a:buNone/>
              </a:pPr>
              <a:r>
                <a:rPr lang="ru-RU" sz="36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в читальном зале </a:t>
              </a:r>
            </a:p>
            <a:p>
              <a:pPr algn="ctr">
                <a:buNone/>
              </a:pPr>
              <a:r>
                <a:rPr lang="ru-RU" sz="36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библиотеки.</a:t>
              </a:r>
              <a:endParaRPr lang="uk-UA" sz="36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0" y="1428742"/>
            <a:ext cx="4143372" cy="2286016"/>
          </a:xfrm>
          <a:prstGeom prst="rect">
            <a:avLst/>
          </a:prstGeom>
          <a:solidFill>
            <a:schemeClr val="tx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14348" y="1071552"/>
            <a:ext cx="2857520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6000" dirty="0" smtClean="0">
                <a:solidFill>
                  <a:schemeClr val="bg1"/>
                </a:solidFill>
                <a:latin typeface="Georgia" pitchFamily="18" charset="0"/>
              </a:rPr>
              <a:t>Важно:</a:t>
            </a:r>
            <a:endParaRPr lang="ko-KR" altLang="en-US" sz="60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40277"/>
          <a:stretch>
            <a:fillRect/>
          </a:stretch>
        </p:blipFill>
        <p:spPr bwMode="auto">
          <a:xfrm>
            <a:off x="0" y="0"/>
            <a:ext cx="6143668" cy="5143500"/>
          </a:xfrm>
          <a:prstGeom prst="rect">
            <a:avLst/>
          </a:prstGeom>
          <a:noFill/>
        </p:spPr>
      </p:pic>
      <p:grpSp>
        <p:nvGrpSpPr>
          <p:cNvPr id="2" name="Group 4"/>
          <p:cNvGrpSpPr/>
          <p:nvPr/>
        </p:nvGrpSpPr>
        <p:grpSpPr>
          <a:xfrm>
            <a:off x="8358214" y="3143254"/>
            <a:ext cx="642538" cy="566325"/>
            <a:chOff x="6127601" y="487152"/>
            <a:chExt cx="999728" cy="994953"/>
          </a:xfrm>
          <a:solidFill>
            <a:schemeClr val="tx2"/>
          </a:solidFill>
        </p:grpSpPr>
        <p:sp>
          <p:nvSpPr>
            <p:cNvPr id="6" name="Oval 5"/>
            <p:cNvSpPr/>
            <p:nvPr/>
          </p:nvSpPr>
          <p:spPr>
            <a:xfrm>
              <a:off x="6127601" y="762025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847681" y="621668"/>
              <a:ext cx="279648" cy="2796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6475870" y="487152"/>
              <a:ext cx="139824" cy="13982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4500562" y="0"/>
            <a:ext cx="464343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ый треугольник 9"/>
          <p:cNvSpPr/>
          <p:nvPr/>
        </p:nvSpPr>
        <p:spPr>
          <a:xfrm flipH="1">
            <a:off x="1357290" y="0"/>
            <a:ext cx="3143272" cy="51435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500430" y="2000246"/>
            <a:ext cx="5357882" cy="1175706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материальную ответственность за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сохранность изданий несет заказчик</a:t>
            </a: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57620" y="214296"/>
            <a:ext cx="5072098" cy="1571636"/>
          </a:xfrm>
          <a:prstGeom prst="roundRect">
            <a:avLst/>
          </a:prstGeom>
          <a:solidFill>
            <a:schemeClr val="tx2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itle 2"/>
          <p:cNvSpPr txBox="1">
            <a:spLocks/>
          </p:cNvSpPr>
          <p:nvPr/>
        </p:nvSpPr>
        <p:spPr>
          <a:xfrm>
            <a:off x="4429124" y="142858"/>
            <a:ext cx="5988912" cy="171449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500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Межбиблиотечный </a:t>
            </a:r>
          </a:p>
          <a:p>
            <a:pPr algn="l"/>
            <a:r>
              <a:rPr lang="ru-RU" sz="2500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абонемент и электронная </a:t>
            </a:r>
          </a:p>
          <a:p>
            <a:pPr algn="l"/>
            <a:r>
              <a:rPr lang="ru-RU" sz="2500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доставка документов</a:t>
            </a:r>
            <a:endParaRPr lang="en-US" sz="2500" dirty="0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5" name="Oval 4"/>
          <p:cNvSpPr/>
          <p:nvPr/>
        </p:nvSpPr>
        <p:spPr>
          <a:xfrm>
            <a:off x="2714612" y="1928808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6"/>
          <p:cNvSpPr/>
          <p:nvPr/>
        </p:nvSpPr>
        <p:spPr>
          <a:xfrm>
            <a:off x="1928794" y="3357568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857488" y="3214692"/>
            <a:ext cx="6000792" cy="1785104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утерянный или испорченный документ,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полученный по МБА, пользователь должен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заменить аналогичным или другим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документом, признанным библиотекой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равноценным</a:t>
            </a:r>
            <a:endParaRPr lang="uk-UA" sz="2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14612" y="1857370"/>
            <a:ext cx="72008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b="1" dirty="0" smtClean="0">
                <a:solidFill>
                  <a:schemeClr val="bg1"/>
                </a:solidFill>
                <a:cs typeface="Arial" pitchFamily="34" charset="0"/>
              </a:rPr>
              <a:t>!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28794" y="3286130"/>
            <a:ext cx="72008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800" b="1" dirty="0" smtClean="0">
                <a:solidFill>
                  <a:schemeClr val="bg1"/>
                </a:solidFill>
                <a:cs typeface="Arial" pitchFamily="34" charset="0"/>
              </a:rPr>
              <a:t>!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40277"/>
          <a:stretch>
            <a:fillRect/>
          </a:stretch>
        </p:blipFill>
        <p:spPr bwMode="auto">
          <a:xfrm>
            <a:off x="0" y="0"/>
            <a:ext cx="6143668" cy="5143500"/>
          </a:xfrm>
          <a:prstGeom prst="rect">
            <a:avLst/>
          </a:prstGeom>
          <a:noFill/>
        </p:spPr>
      </p:pic>
      <p:grpSp>
        <p:nvGrpSpPr>
          <p:cNvPr id="2" name="Group 4"/>
          <p:cNvGrpSpPr/>
          <p:nvPr/>
        </p:nvGrpSpPr>
        <p:grpSpPr>
          <a:xfrm>
            <a:off x="8358214" y="3143254"/>
            <a:ext cx="642538" cy="566325"/>
            <a:chOff x="6127601" y="487152"/>
            <a:chExt cx="999728" cy="994953"/>
          </a:xfrm>
          <a:solidFill>
            <a:schemeClr val="tx2"/>
          </a:solidFill>
        </p:grpSpPr>
        <p:sp>
          <p:nvSpPr>
            <p:cNvPr id="6" name="Oval 5"/>
            <p:cNvSpPr/>
            <p:nvPr/>
          </p:nvSpPr>
          <p:spPr>
            <a:xfrm>
              <a:off x="6127601" y="762025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847681" y="621668"/>
              <a:ext cx="279648" cy="2796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6475870" y="487152"/>
              <a:ext cx="139824" cy="13982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4143372" y="0"/>
            <a:ext cx="500062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ый треугольник 9"/>
          <p:cNvSpPr/>
          <p:nvPr/>
        </p:nvSpPr>
        <p:spPr>
          <a:xfrm flipH="1">
            <a:off x="1000100" y="0"/>
            <a:ext cx="3143272" cy="51435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14546" y="1142990"/>
            <a:ext cx="7572428" cy="3530197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defTabSz="647700"/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		журнал учета работы по МБА, в котором </a:t>
            </a:r>
          </a:p>
          <a:p>
            <a:pPr defTabSz="679450"/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		необходимо предусмотреть графы: </a:t>
            </a:r>
          </a:p>
          <a:p>
            <a:endParaRPr lang="ru-RU" sz="800" dirty="0" smtClean="0">
              <a:solidFill>
                <a:schemeClr val="tx2"/>
              </a:solidFill>
              <a:latin typeface="Georgia" pitchFamily="18" charset="0"/>
            </a:endParaRPr>
          </a:p>
          <a:p>
            <a:pPr marL="985838" lvl="2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№ </a:t>
            </a:r>
            <a:r>
              <a:rPr lang="ru-RU" sz="2100" dirty="0" err="1" smtClean="0">
                <a:solidFill>
                  <a:schemeClr val="tx2"/>
                </a:solidFill>
                <a:latin typeface="Georgia" pitchFamily="18" charset="0"/>
              </a:rPr>
              <a:t>п</a:t>
            </a: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/</a:t>
            </a:r>
            <a:r>
              <a:rPr lang="ru-RU" sz="2100" dirty="0" err="1" smtClean="0">
                <a:solidFill>
                  <a:schemeClr val="tx2"/>
                </a:solidFill>
                <a:latin typeface="Georgia" pitchFamily="18" charset="0"/>
              </a:rPr>
              <a:t>п</a:t>
            </a: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 (который и будет № заказа) </a:t>
            </a:r>
          </a:p>
          <a:p>
            <a:pPr marL="801688" lvl="2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дата отправления заказа </a:t>
            </a:r>
          </a:p>
          <a:p>
            <a:pPr marL="628650" lvl="2" defTabSz="985838">
              <a:buFont typeface="Wingdings" pitchFamily="2" charset="2"/>
              <a:buChar char="Ø"/>
              <a:tabLst>
                <a:tab pos="534988" algn="l"/>
              </a:tabLst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ф.и.о. заказчика или название библиотеки</a:t>
            </a:r>
          </a:p>
          <a:p>
            <a:pPr lvl="1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название документов</a:t>
            </a:r>
          </a:p>
          <a:p>
            <a:pPr marL="271463" lvl="1"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название библиотеки </a:t>
            </a:r>
            <a:r>
              <a:rPr lang="ru-RU" sz="2100" dirty="0" err="1" smtClean="0">
                <a:solidFill>
                  <a:schemeClr val="tx2"/>
                </a:solidFill>
                <a:latin typeface="Georgia" pitchFamily="18" charset="0"/>
              </a:rPr>
              <a:t>фондодержателя</a:t>
            </a:r>
            <a:endParaRPr lang="ru-RU" sz="2100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дата получения заказа и дата возврата заказа </a:t>
            </a:r>
          </a:p>
          <a:p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(№ посылки, если отправлена по почте)</a:t>
            </a: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57620" y="214296"/>
            <a:ext cx="5072098" cy="857256"/>
          </a:xfrm>
          <a:prstGeom prst="roundRect">
            <a:avLst/>
          </a:prstGeom>
          <a:solidFill>
            <a:schemeClr val="tx2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itle 2"/>
          <p:cNvSpPr txBox="1">
            <a:spLocks/>
          </p:cNvSpPr>
          <p:nvPr/>
        </p:nvSpPr>
        <p:spPr>
          <a:xfrm>
            <a:off x="3929058" y="357172"/>
            <a:ext cx="6346102" cy="57606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Учёт работы по МБА</a:t>
            </a:r>
            <a:endParaRPr lang="en-US" sz="3200" b="1" dirty="0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5" name="Oval 4"/>
          <p:cNvSpPr/>
          <p:nvPr/>
        </p:nvSpPr>
        <p:spPr>
          <a:xfrm rot="19232741">
            <a:off x="2718486" y="1218302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6"/>
          <p:cNvSpPr/>
          <p:nvPr/>
        </p:nvSpPr>
        <p:spPr>
          <a:xfrm>
            <a:off x="1071538" y="4214824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928794" y="4286262"/>
            <a:ext cx="7072362" cy="738664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бланки-заказы хранятся 1 год, после чего сдаются</a:t>
            </a:r>
          </a:p>
          <a:p>
            <a:r>
              <a:rPr lang="ru-RU" sz="2100" dirty="0" smtClean="0">
                <a:solidFill>
                  <a:schemeClr val="tx2"/>
                </a:solidFill>
                <a:latin typeface="Georgia" pitchFamily="18" charset="0"/>
              </a:rPr>
              <a:t> в архив или утилизируются</a:t>
            </a:r>
            <a:endParaRPr lang="ru-RU" sz="2100" dirty="0" smtClean="0">
              <a:solidFill>
                <a:schemeClr val="tx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14612" y="1214428"/>
            <a:ext cx="71438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000" b="1" dirty="0" smtClean="0">
                <a:solidFill>
                  <a:schemeClr val="bg1"/>
                </a:solidFill>
                <a:cs typeface="Arial" pitchFamily="34" charset="0"/>
              </a:rPr>
              <a:t>1</a:t>
            </a:r>
            <a:endParaRPr lang="ko-KR" altLang="en-US" sz="4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71538" y="4214824"/>
            <a:ext cx="720082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altLang="ko-KR" sz="4000" b="1" dirty="0" smtClean="0">
                <a:solidFill>
                  <a:schemeClr val="bg1"/>
                </a:solidFill>
                <a:cs typeface="Arial" pitchFamily="34" charset="0"/>
              </a:rPr>
              <a:t>2</a:t>
            </a:r>
            <a:endParaRPr lang="ko-KR" altLang="en-US" sz="40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3" name="Скругленный прямоугольник 22"/>
          <p:cNvSpPr/>
          <p:nvPr/>
        </p:nvSpPr>
        <p:spPr>
          <a:xfrm>
            <a:off x="785786" y="1785932"/>
            <a:ext cx="7715304" cy="2786082"/>
          </a:xfrm>
          <a:prstGeom prst="roundRect">
            <a:avLst/>
          </a:prstGeom>
          <a:solidFill>
            <a:schemeClr val="bg1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928662" y="1714494"/>
            <a:ext cx="7429552" cy="2862322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Библиотека предоставляет услуги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 поиску, сканированию и доставке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электронных копий статей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и книжных материалов </a:t>
            </a:r>
          </a:p>
          <a:p>
            <a:pPr algn="ctr">
              <a:lnSpc>
                <a:spcPct val="120000"/>
              </a:lnSpc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из фонда ДРУНБ им. Н. К. Крупской.</a:t>
            </a:r>
            <a:endParaRPr lang="uk-UA" sz="30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00034" y="285734"/>
            <a:ext cx="8358246" cy="1071570"/>
          </a:xfrm>
          <a:prstGeom prst="roundRect">
            <a:avLst/>
          </a:prstGeom>
          <a:solidFill>
            <a:schemeClr val="tx2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571472" y="500048"/>
            <a:ext cx="8286809" cy="61555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r>
              <a:rPr lang="ru-RU" sz="340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Электронная доставка документов</a:t>
            </a:r>
            <a:endParaRPr lang="ko-KR" altLang="en-US" sz="3400" b="1" dirty="0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072494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40277"/>
          <a:stretch>
            <a:fillRect/>
          </a:stretch>
        </p:blipFill>
        <p:spPr bwMode="auto">
          <a:xfrm>
            <a:off x="0" y="0"/>
            <a:ext cx="6143668" cy="5143500"/>
          </a:xfrm>
          <a:prstGeom prst="rect">
            <a:avLst/>
          </a:prstGeom>
          <a:noFill/>
        </p:spPr>
      </p:pic>
      <p:grpSp>
        <p:nvGrpSpPr>
          <p:cNvPr id="2" name="Group 4"/>
          <p:cNvGrpSpPr/>
          <p:nvPr/>
        </p:nvGrpSpPr>
        <p:grpSpPr>
          <a:xfrm>
            <a:off x="8358214" y="3143254"/>
            <a:ext cx="642538" cy="566325"/>
            <a:chOff x="6127601" y="487152"/>
            <a:chExt cx="999728" cy="994953"/>
          </a:xfrm>
          <a:solidFill>
            <a:schemeClr val="tx2"/>
          </a:solidFill>
        </p:grpSpPr>
        <p:sp>
          <p:nvSpPr>
            <p:cNvPr id="6" name="Oval 5"/>
            <p:cNvSpPr/>
            <p:nvPr/>
          </p:nvSpPr>
          <p:spPr>
            <a:xfrm>
              <a:off x="6127601" y="762025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847681" y="621668"/>
              <a:ext cx="279648" cy="2796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6475870" y="487152"/>
              <a:ext cx="139824" cy="13982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2857488" y="0"/>
            <a:ext cx="6286512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572000" y="1285866"/>
            <a:ext cx="3000396" cy="852541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журнальные статьи</a:t>
            </a: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86116" y="285734"/>
            <a:ext cx="5572164" cy="785818"/>
          </a:xfrm>
          <a:prstGeom prst="roundRect">
            <a:avLst/>
          </a:prstGeom>
          <a:solidFill>
            <a:schemeClr val="tx2">
              <a:alpha val="5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itle 2"/>
          <p:cNvSpPr txBox="1">
            <a:spLocks/>
          </p:cNvSpPr>
          <p:nvPr/>
        </p:nvSpPr>
        <p:spPr>
          <a:xfrm>
            <a:off x="3000364" y="357172"/>
            <a:ext cx="6346102" cy="57606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15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Доступными для заказа </a:t>
            </a:r>
          </a:p>
          <a:p>
            <a:r>
              <a:rPr lang="ru-RU" sz="215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могут быть следующие материалы</a:t>
            </a:r>
            <a:r>
              <a:rPr lang="ru-RU" sz="215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15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572000" y="1928808"/>
            <a:ext cx="2786082" cy="446276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газетные статьи</a:t>
            </a:r>
            <a:endParaRPr lang="uk-UA" sz="23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21" name="Oval 34"/>
          <p:cNvSpPr/>
          <p:nvPr/>
        </p:nvSpPr>
        <p:spPr>
          <a:xfrm>
            <a:off x="3643306" y="1285866"/>
            <a:ext cx="642942" cy="64294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Isosceles Triangle 57">
            <a:extLst>
              <a:ext uri="{FF2B5EF4-FFF2-40B4-BE49-F238E27FC236}">
                <a16:creationId xmlns:a16="http://schemas.microsoft.com/office/drawing/2014/main" xmlns="" id="{E3CA16D4-A969-4F10-838D-99D228C8BF53}"/>
              </a:ext>
            </a:extLst>
          </p:cNvPr>
          <p:cNvSpPr/>
          <p:nvPr/>
        </p:nvSpPr>
        <p:spPr>
          <a:xfrm>
            <a:off x="3857620" y="1357304"/>
            <a:ext cx="214314" cy="428628"/>
          </a:xfrm>
          <a:custGeom>
            <a:avLst/>
            <a:gdLst>
              <a:gd name="connsiteX0" fmla="*/ 1148449 w 1346449"/>
              <a:gd name="connsiteY0" fmla="*/ 2457725 h 3249725"/>
              <a:gd name="connsiteX1" fmla="*/ 198001 w 1346449"/>
              <a:gd name="connsiteY1" fmla="*/ 2457725 h 3249725"/>
              <a:gd name="connsiteX2" fmla="*/ 1 w 1346449"/>
              <a:gd name="connsiteY2" fmla="*/ 3249725 h 3249725"/>
              <a:gd name="connsiteX3" fmla="*/ 1346449 w 1346449"/>
              <a:gd name="connsiteY3" fmla="*/ 3249725 h 3249725"/>
              <a:gd name="connsiteX4" fmla="*/ 1148449 w 1346449"/>
              <a:gd name="connsiteY4" fmla="*/ 2457725 h 3249725"/>
              <a:gd name="connsiteX5" fmla="*/ 755186 w 1346449"/>
              <a:gd name="connsiteY5" fmla="*/ 82950 h 3249725"/>
              <a:gd name="connsiteX6" fmla="*/ 734449 w 1346449"/>
              <a:gd name="connsiteY6" fmla="*/ 1314594 h 3249725"/>
              <a:gd name="connsiteX7" fmla="*/ 853246 w 1346449"/>
              <a:gd name="connsiteY7" fmla="*/ 1483214 h 3249725"/>
              <a:gd name="connsiteX8" fmla="*/ 673226 w 1346449"/>
              <a:gd name="connsiteY8" fmla="*/ 1663234 h 3249725"/>
              <a:gd name="connsiteX9" fmla="*/ 493206 w 1346449"/>
              <a:gd name="connsiteY9" fmla="*/ 1483214 h 3249725"/>
              <a:gd name="connsiteX10" fmla="*/ 612000 w 1346449"/>
              <a:gd name="connsiteY10" fmla="*/ 1314595 h 3249725"/>
              <a:gd name="connsiteX11" fmla="*/ 612000 w 1346449"/>
              <a:gd name="connsiteY11" fmla="*/ 0 h 3249725"/>
              <a:gd name="connsiteX12" fmla="*/ 2939 w 1346449"/>
              <a:gd name="connsiteY12" fmla="*/ 1574694 h 3249725"/>
              <a:gd name="connsiteX13" fmla="*/ 0 w 1346449"/>
              <a:gd name="connsiteY13" fmla="*/ 1574694 h 3249725"/>
              <a:gd name="connsiteX14" fmla="*/ 2009 w 1346449"/>
              <a:gd name="connsiteY14" fmla="*/ 1577097 h 3249725"/>
              <a:gd name="connsiteX15" fmla="*/ 0 w 1346449"/>
              <a:gd name="connsiteY15" fmla="*/ 1582292 h 3249725"/>
              <a:gd name="connsiteX16" fmla="*/ 6353 w 1346449"/>
              <a:gd name="connsiteY16" fmla="*/ 1582292 h 3249725"/>
              <a:gd name="connsiteX17" fmla="*/ 273414 w 1346449"/>
              <a:gd name="connsiteY17" fmla="*/ 2376121 h 3249725"/>
              <a:gd name="connsiteX18" fmla="*/ 1091887 w 1346449"/>
              <a:gd name="connsiteY18" fmla="*/ 2366694 h 3249725"/>
              <a:gd name="connsiteX19" fmla="*/ 1340768 w 1346449"/>
              <a:gd name="connsiteY19" fmla="*/ 1582292 h 3249725"/>
              <a:gd name="connsiteX20" fmla="*/ 1346449 w 1346449"/>
              <a:gd name="connsiteY20" fmla="*/ 1582292 h 3249725"/>
              <a:gd name="connsiteX21" fmla="*/ 1344512 w 1346449"/>
              <a:gd name="connsiteY21" fmla="*/ 1577284 h 3249725"/>
              <a:gd name="connsiteX22" fmla="*/ 1346448 w 1346449"/>
              <a:gd name="connsiteY22" fmla="*/ 1574694 h 3249725"/>
              <a:gd name="connsiteX23" fmla="*/ 1343510 w 1346449"/>
              <a:gd name="connsiteY23" fmla="*/ 1574694 h 3249725"/>
              <a:gd name="connsiteX24" fmla="*/ 755186 w 1346449"/>
              <a:gd name="connsiteY24" fmla="*/ 82950 h 3249725"/>
              <a:gd name="connsiteX0" fmla="*/ 1148449 w 1346449"/>
              <a:gd name="connsiteY0" fmla="*/ 2374775 h 3166775"/>
              <a:gd name="connsiteX1" fmla="*/ 198001 w 1346449"/>
              <a:gd name="connsiteY1" fmla="*/ 2374775 h 3166775"/>
              <a:gd name="connsiteX2" fmla="*/ 1 w 1346449"/>
              <a:gd name="connsiteY2" fmla="*/ 3166775 h 3166775"/>
              <a:gd name="connsiteX3" fmla="*/ 1346449 w 1346449"/>
              <a:gd name="connsiteY3" fmla="*/ 3166775 h 3166775"/>
              <a:gd name="connsiteX4" fmla="*/ 1148449 w 1346449"/>
              <a:gd name="connsiteY4" fmla="*/ 2374775 h 3166775"/>
              <a:gd name="connsiteX5" fmla="*/ 755186 w 1346449"/>
              <a:gd name="connsiteY5" fmla="*/ 0 h 3166775"/>
              <a:gd name="connsiteX6" fmla="*/ 734449 w 1346449"/>
              <a:gd name="connsiteY6" fmla="*/ 1231644 h 3166775"/>
              <a:gd name="connsiteX7" fmla="*/ 853246 w 1346449"/>
              <a:gd name="connsiteY7" fmla="*/ 1400264 h 3166775"/>
              <a:gd name="connsiteX8" fmla="*/ 673226 w 1346449"/>
              <a:gd name="connsiteY8" fmla="*/ 1580284 h 3166775"/>
              <a:gd name="connsiteX9" fmla="*/ 493206 w 1346449"/>
              <a:gd name="connsiteY9" fmla="*/ 1400264 h 3166775"/>
              <a:gd name="connsiteX10" fmla="*/ 612000 w 1346449"/>
              <a:gd name="connsiteY10" fmla="*/ 1231645 h 3166775"/>
              <a:gd name="connsiteX11" fmla="*/ 591263 w 1346449"/>
              <a:gd name="connsiteY11" fmla="*/ 10368 h 3166775"/>
              <a:gd name="connsiteX12" fmla="*/ 2939 w 1346449"/>
              <a:gd name="connsiteY12" fmla="*/ 1491744 h 3166775"/>
              <a:gd name="connsiteX13" fmla="*/ 0 w 1346449"/>
              <a:gd name="connsiteY13" fmla="*/ 1491744 h 3166775"/>
              <a:gd name="connsiteX14" fmla="*/ 2009 w 1346449"/>
              <a:gd name="connsiteY14" fmla="*/ 1494147 h 3166775"/>
              <a:gd name="connsiteX15" fmla="*/ 0 w 1346449"/>
              <a:gd name="connsiteY15" fmla="*/ 1499342 h 3166775"/>
              <a:gd name="connsiteX16" fmla="*/ 6353 w 1346449"/>
              <a:gd name="connsiteY16" fmla="*/ 1499342 h 3166775"/>
              <a:gd name="connsiteX17" fmla="*/ 273414 w 1346449"/>
              <a:gd name="connsiteY17" fmla="*/ 2293171 h 3166775"/>
              <a:gd name="connsiteX18" fmla="*/ 1091887 w 1346449"/>
              <a:gd name="connsiteY18" fmla="*/ 2283744 h 3166775"/>
              <a:gd name="connsiteX19" fmla="*/ 1340768 w 1346449"/>
              <a:gd name="connsiteY19" fmla="*/ 1499342 h 3166775"/>
              <a:gd name="connsiteX20" fmla="*/ 1346449 w 1346449"/>
              <a:gd name="connsiteY20" fmla="*/ 1499342 h 3166775"/>
              <a:gd name="connsiteX21" fmla="*/ 1344512 w 1346449"/>
              <a:gd name="connsiteY21" fmla="*/ 1494334 h 3166775"/>
              <a:gd name="connsiteX22" fmla="*/ 1346448 w 1346449"/>
              <a:gd name="connsiteY22" fmla="*/ 1491744 h 3166775"/>
              <a:gd name="connsiteX23" fmla="*/ 1343510 w 1346449"/>
              <a:gd name="connsiteY23" fmla="*/ 1491744 h 3166775"/>
              <a:gd name="connsiteX24" fmla="*/ 755186 w 1346449"/>
              <a:gd name="connsiteY24" fmla="*/ 0 h 31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346449" h="3166775">
                <a:moveTo>
                  <a:pt x="1148449" y="2374775"/>
                </a:moveTo>
                <a:lnTo>
                  <a:pt x="198001" y="2374775"/>
                </a:lnTo>
                <a:lnTo>
                  <a:pt x="1" y="3166775"/>
                </a:lnTo>
                <a:lnTo>
                  <a:pt x="1346449" y="3166775"/>
                </a:lnTo>
                <a:lnTo>
                  <a:pt x="1148449" y="2374775"/>
                </a:lnTo>
                <a:close/>
                <a:moveTo>
                  <a:pt x="755186" y="0"/>
                </a:moveTo>
                <a:cubicBezTo>
                  <a:pt x="755186" y="438198"/>
                  <a:pt x="734449" y="793446"/>
                  <a:pt x="734449" y="1231644"/>
                </a:cubicBezTo>
                <a:cubicBezTo>
                  <a:pt x="803843" y="1256124"/>
                  <a:pt x="853246" y="1322425"/>
                  <a:pt x="853246" y="1400264"/>
                </a:cubicBezTo>
                <a:cubicBezTo>
                  <a:pt x="853246" y="1499686"/>
                  <a:pt x="772648" y="1580284"/>
                  <a:pt x="673226" y="1580284"/>
                </a:cubicBezTo>
                <a:cubicBezTo>
                  <a:pt x="573804" y="1580284"/>
                  <a:pt x="493206" y="1499686"/>
                  <a:pt x="493206" y="1400264"/>
                </a:cubicBezTo>
                <a:cubicBezTo>
                  <a:pt x="493206" y="1322426"/>
                  <a:pt x="542608" y="1256126"/>
                  <a:pt x="612000" y="1231645"/>
                </a:cubicBezTo>
                <a:lnTo>
                  <a:pt x="591263" y="10368"/>
                </a:lnTo>
                <a:lnTo>
                  <a:pt x="2939" y="1491744"/>
                </a:lnTo>
                <a:lnTo>
                  <a:pt x="0" y="1491744"/>
                </a:lnTo>
                <a:lnTo>
                  <a:pt x="2009" y="1494147"/>
                </a:lnTo>
                <a:lnTo>
                  <a:pt x="0" y="1499342"/>
                </a:lnTo>
                <a:lnTo>
                  <a:pt x="6353" y="1499342"/>
                </a:lnTo>
                <a:cubicBezTo>
                  <a:pt x="274151" y="1797289"/>
                  <a:pt x="320153" y="2031319"/>
                  <a:pt x="273414" y="2293171"/>
                </a:cubicBezTo>
                <a:lnTo>
                  <a:pt x="1091887" y="2283744"/>
                </a:lnTo>
                <a:cubicBezTo>
                  <a:pt x="1035756" y="1984266"/>
                  <a:pt x="1081794" y="1833397"/>
                  <a:pt x="1340768" y="1499342"/>
                </a:cubicBezTo>
                <a:lnTo>
                  <a:pt x="1346449" y="1499342"/>
                </a:lnTo>
                <a:lnTo>
                  <a:pt x="1344512" y="1494334"/>
                </a:lnTo>
                <a:cubicBezTo>
                  <a:pt x="1345124" y="1493447"/>
                  <a:pt x="1345785" y="1492596"/>
                  <a:pt x="1346448" y="1491744"/>
                </a:cubicBezTo>
                <a:lnTo>
                  <a:pt x="1343510" y="1491744"/>
                </a:lnTo>
                <a:cubicBezTo>
                  <a:pt x="1140490" y="966846"/>
                  <a:pt x="958206" y="524898"/>
                  <a:pt x="75518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4572000" y="2428874"/>
            <a:ext cx="4357718" cy="1560427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lvl="0"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фрагменты из книг объемом</a:t>
            </a:r>
          </a:p>
          <a:p>
            <a:pPr lvl="0"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не более 20% от общего</a:t>
            </a:r>
          </a:p>
          <a:p>
            <a:pPr lvl="0"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объема издания</a:t>
            </a:r>
            <a:endParaRPr lang="uk-UA" sz="2300" dirty="0" smtClean="0">
              <a:solidFill>
                <a:schemeClr val="tx2"/>
              </a:solidFill>
              <a:latin typeface="Georgia" pitchFamily="18" charset="0"/>
            </a:endParaRP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72000" y="3571882"/>
            <a:ext cx="4714908" cy="1508105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материалы из документов, </a:t>
            </a:r>
          </a:p>
          <a:p>
            <a:pPr algn="just">
              <a:spcBef>
                <a:spcPts val="0"/>
              </a:spcBef>
            </a:pP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находящихся </a:t>
            </a:r>
            <a:r>
              <a:rPr lang="ru-RU" sz="23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в фонде редких </a:t>
            </a:r>
          </a:p>
          <a:p>
            <a:pPr algn="just">
              <a:spcBef>
                <a:spcPts val="0"/>
              </a:spcBef>
            </a:pPr>
            <a:r>
              <a:rPr lang="ru-RU" sz="23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изданий, копированию</a:t>
            </a:r>
            <a:r>
              <a:rPr lang="ru-RU" sz="23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</a:t>
            </a:r>
          </a:p>
          <a:p>
            <a:pPr algn="just">
              <a:spcBef>
                <a:spcPts val="0"/>
              </a:spcBef>
            </a:pPr>
            <a:r>
              <a:rPr lang="ru-RU" sz="23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не подлежат</a:t>
            </a:r>
            <a:endParaRPr lang="uk-UA" sz="2300" u="sng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31" name="Oval 34"/>
          <p:cNvSpPr/>
          <p:nvPr/>
        </p:nvSpPr>
        <p:spPr>
          <a:xfrm>
            <a:off x="3643306" y="3857634"/>
            <a:ext cx="642942" cy="6429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Block Arc 25">
            <a:extLst>
              <a:ext uri="{FF2B5EF4-FFF2-40B4-BE49-F238E27FC236}">
                <a16:creationId xmlns:a16="http://schemas.microsoft.com/office/drawing/2014/main" xmlns="" id="{7D35FF9C-78CD-43A4-8601-ED666A58B444}"/>
              </a:ext>
            </a:extLst>
          </p:cNvPr>
          <p:cNvSpPr/>
          <p:nvPr/>
        </p:nvSpPr>
        <p:spPr>
          <a:xfrm>
            <a:off x="3786182" y="3929072"/>
            <a:ext cx="357190" cy="428628"/>
          </a:xfrm>
          <a:custGeom>
            <a:avLst/>
            <a:gdLst/>
            <a:ahLst/>
            <a:cxnLst/>
            <a:rect l="l" t="t" r="r" b="b"/>
            <a:pathLst>
              <a:path w="2215656" h="3200962">
                <a:moveTo>
                  <a:pt x="1107829" y="2097026"/>
                </a:moveTo>
                <a:cubicBezTo>
                  <a:pt x="1025315" y="2097026"/>
                  <a:pt x="958423" y="2163918"/>
                  <a:pt x="958423" y="2246432"/>
                </a:cubicBezTo>
                <a:cubicBezTo>
                  <a:pt x="958423" y="2302715"/>
                  <a:pt x="989546" y="2351730"/>
                  <a:pt x="1036590" y="2375275"/>
                </a:cubicBezTo>
                <a:lnTo>
                  <a:pt x="985422" y="2684898"/>
                </a:lnTo>
                <a:lnTo>
                  <a:pt x="1230236" y="2684898"/>
                </a:lnTo>
                <a:lnTo>
                  <a:pt x="1179068" y="2375275"/>
                </a:lnTo>
                <a:cubicBezTo>
                  <a:pt x="1226112" y="2351730"/>
                  <a:pt x="1257234" y="2302715"/>
                  <a:pt x="1257234" y="2246432"/>
                </a:cubicBezTo>
                <a:cubicBezTo>
                  <a:pt x="1257234" y="2163918"/>
                  <a:pt x="1190343" y="2097026"/>
                  <a:pt x="1107829" y="2097026"/>
                </a:cubicBezTo>
                <a:close/>
                <a:moveTo>
                  <a:pt x="1102513" y="266871"/>
                </a:moveTo>
                <a:cubicBezTo>
                  <a:pt x="874876" y="269781"/>
                  <a:pt x="691868" y="455143"/>
                  <a:pt x="691868" y="682798"/>
                </a:cubicBezTo>
                <a:lnTo>
                  <a:pt x="690469" y="682798"/>
                </a:lnTo>
                <a:lnTo>
                  <a:pt x="690469" y="1580962"/>
                </a:lnTo>
                <a:lnTo>
                  <a:pt x="1525188" y="1580962"/>
                </a:lnTo>
                <a:lnTo>
                  <a:pt x="1525188" y="672127"/>
                </a:lnTo>
                <a:lnTo>
                  <a:pt x="1523654" y="672166"/>
                </a:lnTo>
                <a:cubicBezTo>
                  <a:pt x="1517835" y="444585"/>
                  <a:pt x="1330149" y="263961"/>
                  <a:pt x="1102513" y="266871"/>
                </a:cubicBezTo>
                <a:close/>
                <a:moveTo>
                  <a:pt x="1099102" y="56"/>
                </a:moveTo>
                <a:cubicBezTo>
                  <a:pt x="1472767" y="-4720"/>
                  <a:pt x="1780852" y="291773"/>
                  <a:pt x="1790404" y="665346"/>
                </a:cubicBezTo>
                <a:lnTo>
                  <a:pt x="1742843" y="666562"/>
                </a:lnTo>
                <a:lnTo>
                  <a:pt x="1790627" y="666562"/>
                </a:lnTo>
                <a:lnTo>
                  <a:pt x="1790627" y="1580962"/>
                </a:lnTo>
                <a:lnTo>
                  <a:pt x="2041344" y="1580962"/>
                </a:lnTo>
                <a:cubicBezTo>
                  <a:pt x="2137614" y="1580962"/>
                  <a:pt x="2215656" y="1659004"/>
                  <a:pt x="2215656" y="1755274"/>
                </a:cubicBezTo>
                <a:lnTo>
                  <a:pt x="2215656" y="3026650"/>
                </a:lnTo>
                <a:cubicBezTo>
                  <a:pt x="2215656" y="3122920"/>
                  <a:pt x="2137614" y="3200962"/>
                  <a:pt x="2041344" y="3200962"/>
                </a:cubicBezTo>
                <a:lnTo>
                  <a:pt x="174312" y="3200962"/>
                </a:lnTo>
                <a:cubicBezTo>
                  <a:pt x="78042" y="3200962"/>
                  <a:pt x="0" y="3122920"/>
                  <a:pt x="0" y="3026650"/>
                </a:cubicBezTo>
                <a:lnTo>
                  <a:pt x="0" y="1755274"/>
                </a:lnTo>
                <a:cubicBezTo>
                  <a:pt x="0" y="1659004"/>
                  <a:pt x="78042" y="1580962"/>
                  <a:pt x="174312" y="1580962"/>
                </a:cubicBezTo>
                <a:lnTo>
                  <a:pt x="425030" y="1580962"/>
                </a:lnTo>
                <a:lnTo>
                  <a:pt x="425030" y="676764"/>
                </a:lnTo>
                <a:lnTo>
                  <a:pt x="425634" y="676764"/>
                </a:lnTo>
                <a:cubicBezTo>
                  <a:pt x="428273" y="305830"/>
                  <a:pt x="727452" y="4806"/>
                  <a:pt x="1099102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33" name="Oval 34"/>
          <p:cNvSpPr/>
          <p:nvPr/>
        </p:nvSpPr>
        <p:spPr>
          <a:xfrm>
            <a:off x="3643306" y="2000246"/>
            <a:ext cx="642942" cy="64294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30">
            <a:extLst>
              <a:ext uri="{FF2B5EF4-FFF2-40B4-BE49-F238E27FC236}">
                <a16:creationId xmlns:a16="http://schemas.microsoft.com/office/drawing/2014/main" xmlns="" id="{F27A16BA-84A3-4FAC-B237-80E8979D627D}"/>
              </a:ext>
            </a:extLst>
          </p:cNvPr>
          <p:cNvSpPr/>
          <p:nvPr/>
        </p:nvSpPr>
        <p:spPr>
          <a:xfrm>
            <a:off x="3786182" y="2143122"/>
            <a:ext cx="357190" cy="357190"/>
          </a:xfrm>
          <a:custGeom>
            <a:avLst/>
            <a:gdLst/>
            <a:ahLst/>
            <a:cxnLst/>
            <a:rect l="l" t="t" r="r" b="b"/>
            <a:pathLst>
              <a:path w="3240000" h="3230531">
                <a:moveTo>
                  <a:pt x="720000" y="2697973"/>
                </a:moveTo>
                <a:cubicBezTo>
                  <a:pt x="680235" y="2697973"/>
                  <a:pt x="648000" y="2730208"/>
                  <a:pt x="648000" y="2769973"/>
                </a:cubicBezTo>
                <a:cubicBezTo>
                  <a:pt x="648000" y="2809738"/>
                  <a:pt x="680235" y="2841973"/>
                  <a:pt x="720000" y="2841973"/>
                </a:cubicBezTo>
                <a:lnTo>
                  <a:pt x="2520000" y="2841973"/>
                </a:lnTo>
                <a:cubicBezTo>
                  <a:pt x="2559765" y="2841973"/>
                  <a:pt x="2592000" y="2809738"/>
                  <a:pt x="2592000" y="2769973"/>
                </a:cubicBezTo>
                <a:cubicBezTo>
                  <a:pt x="2592000" y="2730208"/>
                  <a:pt x="2559765" y="2697973"/>
                  <a:pt x="2520000" y="2697973"/>
                </a:cubicBezTo>
                <a:close/>
                <a:moveTo>
                  <a:pt x="720000" y="2366733"/>
                </a:moveTo>
                <a:cubicBezTo>
                  <a:pt x="680235" y="2366733"/>
                  <a:pt x="648000" y="2398968"/>
                  <a:pt x="648000" y="2438733"/>
                </a:cubicBezTo>
                <a:cubicBezTo>
                  <a:pt x="648000" y="2478498"/>
                  <a:pt x="680235" y="2510733"/>
                  <a:pt x="720000" y="2510733"/>
                </a:cubicBezTo>
                <a:lnTo>
                  <a:pt x="2520000" y="2510733"/>
                </a:lnTo>
                <a:cubicBezTo>
                  <a:pt x="2559765" y="2510733"/>
                  <a:pt x="2592000" y="2478498"/>
                  <a:pt x="2592000" y="2438733"/>
                </a:cubicBezTo>
                <a:cubicBezTo>
                  <a:pt x="2592000" y="2398968"/>
                  <a:pt x="2559765" y="2366733"/>
                  <a:pt x="2520000" y="2366733"/>
                </a:cubicBezTo>
                <a:close/>
                <a:moveTo>
                  <a:pt x="720000" y="2035493"/>
                </a:moveTo>
                <a:cubicBezTo>
                  <a:pt x="680235" y="2035493"/>
                  <a:pt x="648000" y="2067728"/>
                  <a:pt x="648000" y="2107493"/>
                </a:cubicBezTo>
                <a:cubicBezTo>
                  <a:pt x="648000" y="2147258"/>
                  <a:pt x="680235" y="2179493"/>
                  <a:pt x="720000" y="2179493"/>
                </a:cubicBezTo>
                <a:lnTo>
                  <a:pt x="2520000" y="2179493"/>
                </a:lnTo>
                <a:cubicBezTo>
                  <a:pt x="2559765" y="2179493"/>
                  <a:pt x="2592000" y="2147258"/>
                  <a:pt x="2592000" y="2107493"/>
                </a:cubicBezTo>
                <a:cubicBezTo>
                  <a:pt x="2592000" y="2067728"/>
                  <a:pt x="2559765" y="2035493"/>
                  <a:pt x="2520000" y="2035493"/>
                </a:cubicBezTo>
                <a:close/>
                <a:moveTo>
                  <a:pt x="720000" y="1704253"/>
                </a:moveTo>
                <a:cubicBezTo>
                  <a:pt x="680235" y="1704253"/>
                  <a:pt x="648000" y="1736488"/>
                  <a:pt x="648000" y="1776253"/>
                </a:cubicBezTo>
                <a:cubicBezTo>
                  <a:pt x="648000" y="1816018"/>
                  <a:pt x="680235" y="1848253"/>
                  <a:pt x="720000" y="1848253"/>
                </a:cubicBezTo>
                <a:lnTo>
                  <a:pt x="2520000" y="1848253"/>
                </a:lnTo>
                <a:cubicBezTo>
                  <a:pt x="2559765" y="1848253"/>
                  <a:pt x="2592000" y="1816018"/>
                  <a:pt x="2592000" y="1776253"/>
                </a:cubicBezTo>
                <a:cubicBezTo>
                  <a:pt x="2592000" y="1736488"/>
                  <a:pt x="2559765" y="1704253"/>
                  <a:pt x="2520000" y="1704253"/>
                </a:cubicBezTo>
                <a:close/>
                <a:moveTo>
                  <a:pt x="720000" y="1373013"/>
                </a:moveTo>
                <a:cubicBezTo>
                  <a:pt x="680235" y="1373013"/>
                  <a:pt x="648000" y="1405248"/>
                  <a:pt x="648000" y="1445013"/>
                </a:cubicBezTo>
                <a:cubicBezTo>
                  <a:pt x="648000" y="1484778"/>
                  <a:pt x="680235" y="1517013"/>
                  <a:pt x="720000" y="1517013"/>
                </a:cubicBezTo>
                <a:lnTo>
                  <a:pt x="2520000" y="1517013"/>
                </a:lnTo>
                <a:cubicBezTo>
                  <a:pt x="2559765" y="1517013"/>
                  <a:pt x="2592000" y="1484778"/>
                  <a:pt x="2592000" y="1445013"/>
                </a:cubicBezTo>
                <a:cubicBezTo>
                  <a:pt x="2592000" y="1405248"/>
                  <a:pt x="2559765" y="1373013"/>
                  <a:pt x="2520000" y="1373013"/>
                </a:cubicBezTo>
                <a:close/>
                <a:moveTo>
                  <a:pt x="720000" y="1041773"/>
                </a:moveTo>
                <a:cubicBezTo>
                  <a:pt x="680235" y="1041773"/>
                  <a:pt x="648000" y="1074008"/>
                  <a:pt x="648000" y="1113773"/>
                </a:cubicBezTo>
                <a:cubicBezTo>
                  <a:pt x="648000" y="1153538"/>
                  <a:pt x="680235" y="1185773"/>
                  <a:pt x="720000" y="1185773"/>
                </a:cubicBezTo>
                <a:lnTo>
                  <a:pt x="2520000" y="1185773"/>
                </a:lnTo>
                <a:cubicBezTo>
                  <a:pt x="2559765" y="1185773"/>
                  <a:pt x="2592000" y="1153538"/>
                  <a:pt x="2592000" y="1113773"/>
                </a:cubicBezTo>
                <a:cubicBezTo>
                  <a:pt x="2592000" y="1074008"/>
                  <a:pt x="2559765" y="1041773"/>
                  <a:pt x="2520000" y="1041773"/>
                </a:cubicBezTo>
                <a:close/>
                <a:moveTo>
                  <a:pt x="0" y="305988"/>
                </a:moveTo>
                <a:lnTo>
                  <a:pt x="181957" y="305988"/>
                </a:lnTo>
                <a:lnTo>
                  <a:pt x="181957" y="470032"/>
                </a:lnTo>
                <a:cubicBezTo>
                  <a:pt x="181957" y="599267"/>
                  <a:pt x="286722" y="704032"/>
                  <a:pt x="415957" y="704032"/>
                </a:cubicBezTo>
                <a:cubicBezTo>
                  <a:pt x="545192" y="704032"/>
                  <a:pt x="649957" y="599267"/>
                  <a:pt x="649957" y="470032"/>
                </a:cubicBezTo>
                <a:lnTo>
                  <a:pt x="649957" y="305988"/>
                </a:lnTo>
                <a:lnTo>
                  <a:pt x="802357" y="305988"/>
                </a:lnTo>
                <a:lnTo>
                  <a:pt x="802357" y="470031"/>
                </a:lnTo>
                <a:cubicBezTo>
                  <a:pt x="802357" y="599266"/>
                  <a:pt x="907122" y="704031"/>
                  <a:pt x="1036357" y="704031"/>
                </a:cubicBezTo>
                <a:cubicBezTo>
                  <a:pt x="1165592" y="704031"/>
                  <a:pt x="1270357" y="599266"/>
                  <a:pt x="1270357" y="470031"/>
                </a:cubicBezTo>
                <a:lnTo>
                  <a:pt x="1270357" y="305988"/>
                </a:lnTo>
                <a:lnTo>
                  <a:pt x="1422757" y="305988"/>
                </a:lnTo>
                <a:lnTo>
                  <a:pt x="1422757" y="470030"/>
                </a:lnTo>
                <a:cubicBezTo>
                  <a:pt x="1422757" y="599265"/>
                  <a:pt x="1527522" y="704030"/>
                  <a:pt x="1656757" y="704030"/>
                </a:cubicBezTo>
                <a:cubicBezTo>
                  <a:pt x="1785992" y="704030"/>
                  <a:pt x="1890757" y="599265"/>
                  <a:pt x="1890757" y="470030"/>
                </a:cubicBezTo>
                <a:lnTo>
                  <a:pt x="1890757" y="305988"/>
                </a:lnTo>
                <a:lnTo>
                  <a:pt x="2043157" y="305988"/>
                </a:lnTo>
                <a:lnTo>
                  <a:pt x="2043157" y="470029"/>
                </a:lnTo>
                <a:cubicBezTo>
                  <a:pt x="2043157" y="599264"/>
                  <a:pt x="2147922" y="704029"/>
                  <a:pt x="2277157" y="704029"/>
                </a:cubicBezTo>
                <a:cubicBezTo>
                  <a:pt x="2406392" y="704029"/>
                  <a:pt x="2511157" y="599264"/>
                  <a:pt x="2511157" y="470029"/>
                </a:cubicBezTo>
                <a:lnTo>
                  <a:pt x="2511157" y="305988"/>
                </a:lnTo>
                <a:lnTo>
                  <a:pt x="2663557" y="305988"/>
                </a:lnTo>
                <a:lnTo>
                  <a:pt x="2663557" y="470028"/>
                </a:lnTo>
                <a:cubicBezTo>
                  <a:pt x="2663557" y="599263"/>
                  <a:pt x="2768322" y="704028"/>
                  <a:pt x="2897557" y="704028"/>
                </a:cubicBezTo>
                <a:cubicBezTo>
                  <a:pt x="3026792" y="704028"/>
                  <a:pt x="3131557" y="599263"/>
                  <a:pt x="3131557" y="470028"/>
                </a:cubicBezTo>
                <a:lnTo>
                  <a:pt x="3131557" y="305988"/>
                </a:lnTo>
                <a:lnTo>
                  <a:pt x="3240000" y="305988"/>
                </a:lnTo>
                <a:lnTo>
                  <a:pt x="3240000" y="3230531"/>
                </a:lnTo>
                <a:lnTo>
                  <a:pt x="0" y="3230531"/>
                </a:lnTo>
                <a:close/>
                <a:moveTo>
                  <a:pt x="415957" y="4"/>
                </a:moveTo>
                <a:cubicBezTo>
                  <a:pt x="485545" y="4"/>
                  <a:pt x="541957" y="56416"/>
                  <a:pt x="541957" y="126004"/>
                </a:cubicBezTo>
                <a:lnTo>
                  <a:pt x="541957" y="485972"/>
                </a:lnTo>
                <a:cubicBezTo>
                  <a:pt x="541957" y="555560"/>
                  <a:pt x="485545" y="611972"/>
                  <a:pt x="415957" y="611972"/>
                </a:cubicBezTo>
                <a:cubicBezTo>
                  <a:pt x="346369" y="611972"/>
                  <a:pt x="289957" y="555560"/>
                  <a:pt x="289957" y="485972"/>
                </a:cubicBezTo>
                <a:lnTo>
                  <a:pt x="289957" y="126004"/>
                </a:lnTo>
                <a:cubicBezTo>
                  <a:pt x="289957" y="56416"/>
                  <a:pt x="346369" y="4"/>
                  <a:pt x="415957" y="4"/>
                </a:cubicBezTo>
                <a:close/>
                <a:moveTo>
                  <a:pt x="1036357" y="3"/>
                </a:moveTo>
                <a:cubicBezTo>
                  <a:pt x="1105945" y="3"/>
                  <a:pt x="1162357" y="56415"/>
                  <a:pt x="1162357" y="126003"/>
                </a:cubicBezTo>
                <a:lnTo>
                  <a:pt x="1162357" y="485971"/>
                </a:lnTo>
                <a:cubicBezTo>
                  <a:pt x="1162357" y="555559"/>
                  <a:pt x="1105945" y="611971"/>
                  <a:pt x="1036357" y="611971"/>
                </a:cubicBezTo>
                <a:cubicBezTo>
                  <a:pt x="966769" y="611971"/>
                  <a:pt x="910357" y="555559"/>
                  <a:pt x="910357" y="485971"/>
                </a:cubicBezTo>
                <a:lnTo>
                  <a:pt x="910357" y="126003"/>
                </a:lnTo>
                <a:cubicBezTo>
                  <a:pt x="910357" y="56415"/>
                  <a:pt x="966769" y="3"/>
                  <a:pt x="1036357" y="3"/>
                </a:cubicBezTo>
                <a:close/>
                <a:moveTo>
                  <a:pt x="1656757" y="2"/>
                </a:moveTo>
                <a:cubicBezTo>
                  <a:pt x="1726345" y="2"/>
                  <a:pt x="1782757" y="56414"/>
                  <a:pt x="1782757" y="126002"/>
                </a:cubicBezTo>
                <a:lnTo>
                  <a:pt x="1782757" y="485970"/>
                </a:lnTo>
                <a:cubicBezTo>
                  <a:pt x="1782757" y="555558"/>
                  <a:pt x="1726345" y="611970"/>
                  <a:pt x="1656757" y="611970"/>
                </a:cubicBezTo>
                <a:cubicBezTo>
                  <a:pt x="1587169" y="611970"/>
                  <a:pt x="1530757" y="555558"/>
                  <a:pt x="1530757" y="485970"/>
                </a:cubicBezTo>
                <a:lnTo>
                  <a:pt x="1530757" y="126002"/>
                </a:lnTo>
                <a:cubicBezTo>
                  <a:pt x="1530757" y="56414"/>
                  <a:pt x="1587169" y="2"/>
                  <a:pt x="1656757" y="2"/>
                </a:cubicBezTo>
                <a:close/>
                <a:moveTo>
                  <a:pt x="2277157" y="1"/>
                </a:moveTo>
                <a:cubicBezTo>
                  <a:pt x="2346745" y="1"/>
                  <a:pt x="2403157" y="56413"/>
                  <a:pt x="2403157" y="126001"/>
                </a:cubicBezTo>
                <a:lnTo>
                  <a:pt x="2403157" y="485969"/>
                </a:lnTo>
                <a:cubicBezTo>
                  <a:pt x="2403157" y="555557"/>
                  <a:pt x="2346745" y="611969"/>
                  <a:pt x="2277157" y="611969"/>
                </a:cubicBezTo>
                <a:cubicBezTo>
                  <a:pt x="2207569" y="611969"/>
                  <a:pt x="2151157" y="555557"/>
                  <a:pt x="2151157" y="485969"/>
                </a:cubicBezTo>
                <a:lnTo>
                  <a:pt x="2151157" y="126001"/>
                </a:lnTo>
                <a:cubicBezTo>
                  <a:pt x="2151157" y="56413"/>
                  <a:pt x="2207569" y="1"/>
                  <a:pt x="2277157" y="1"/>
                </a:cubicBezTo>
                <a:close/>
                <a:moveTo>
                  <a:pt x="2897557" y="0"/>
                </a:moveTo>
                <a:cubicBezTo>
                  <a:pt x="2967145" y="0"/>
                  <a:pt x="3023557" y="56412"/>
                  <a:pt x="3023557" y="126000"/>
                </a:cubicBezTo>
                <a:lnTo>
                  <a:pt x="3023557" y="485968"/>
                </a:lnTo>
                <a:cubicBezTo>
                  <a:pt x="3023557" y="555556"/>
                  <a:pt x="2967145" y="611968"/>
                  <a:pt x="2897557" y="611968"/>
                </a:cubicBezTo>
                <a:cubicBezTo>
                  <a:pt x="2827969" y="611968"/>
                  <a:pt x="2771557" y="555556"/>
                  <a:pt x="2771557" y="485968"/>
                </a:cubicBezTo>
                <a:lnTo>
                  <a:pt x="2771557" y="126000"/>
                </a:lnTo>
                <a:cubicBezTo>
                  <a:pt x="2771557" y="56412"/>
                  <a:pt x="2827969" y="0"/>
                  <a:pt x="289755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34" name="Oval 34"/>
          <p:cNvSpPr/>
          <p:nvPr/>
        </p:nvSpPr>
        <p:spPr>
          <a:xfrm>
            <a:off x="3643306" y="2714626"/>
            <a:ext cx="642942" cy="642942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9"/>
          <p:cNvSpPr/>
          <p:nvPr/>
        </p:nvSpPr>
        <p:spPr>
          <a:xfrm>
            <a:off x="3714744" y="2857502"/>
            <a:ext cx="500066" cy="357190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40277"/>
          <a:stretch>
            <a:fillRect/>
          </a:stretch>
        </p:blipFill>
        <p:spPr bwMode="auto">
          <a:xfrm>
            <a:off x="0" y="0"/>
            <a:ext cx="6143668" cy="5143500"/>
          </a:xfrm>
          <a:prstGeom prst="rect">
            <a:avLst/>
          </a:prstGeom>
          <a:noFill/>
        </p:spPr>
      </p:pic>
      <p:grpSp>
        <p:nvGrpSpPr>
          <p:cNvPr id="2" name="Group 4"/>
          <p:cNvGrpSpPr/>
          <p:nvPr/>
        </p:nvGrpSpPr>
        <p:grpSpPr>
          <a:xfrm>
            <a:off x="8358214" y="3143254"/>
            <a:ext cx="642538" cy="566325"/>
            <a:chOff x="6127601" y="487152"/>
            <a:chExt cx="999728" cy="994953"/>
          </a:xfrm>
          <a:solidFill>
            <a:schemeClr val="tx2"/>
          </a:solidFill>
        </p:grpSpPr>
        <p:sp>
          <p:nvSpPr>
            <p:cNvPr id="6" name="Oval 5"/>
            <p:cNvSpPr/>
            <p:nvPr/>
          </p:nvSpPr>
          <p:spPr>
            <a:xfrm>
              <a:off x="6127601" y="762025"/>
              <a:ext cx="720080" cy="72008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847681" y="621668"/>
              <a:ext cx="279648" cy="27964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6475870" y="487152"/>
              <a:ext cx="139824" cy="13982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4500562" y="0"/>
            <a:ext cx="4643438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ый треугольник 9"/>
          <p:cNvSpPr/>
          <p:nvPr/>
        </p:nvSpPr>
        <p:spPr>
          <a:xfrm flipH="1">
            <a:off x="1357290" y="0"/>
            <a:ext cx="3143272" cy="5143500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3929058" y="1428742"/>
            <a:ext cx="5429320" cy="837152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электронного каталога библиотеки</a:t>
            </a: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857620" y="214296"/>
            <a:ext cx="5072098" cy="857256"/>
          </a:xfrm>
          <a:prstGeom prst="round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itle 2"/>
          <p:cNvSpPr txBox="1">
            <a:spLocks/>
          </p:cNvSpPr>
          <p:nvPr/>
        </p:nvSpPr>
        <p:spPr>
          <a:xfrm>
            <a:off x="3286116" y="357172"/>
            <a:ext cx="6346102" cy="57606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20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Найти необходимые документы </a:t>
            </a:r>
          </a:p>
          <a:p>
            <a:r>
              <a:rPr lang="ru-RU" sz="220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rPr>
              <a:t>можно с помощью:</a:t>
            </a:r>
            <a:endParaRPr lang="en-US" sz="2200" b="1" dirty="0">
              <a:solidFill>
                <a:schemeClr val="bg1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5" name="Oval 4"/>
          <p:cNvSpPr/>
          <p:nvPr/>
        </p:nvSpPr>
        <p:spPr>
          <a:xfrm>
            <a:off x="3071802" y="1357304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6"/>
          <p:cNvSpPr/>
          <p:nvPr/>
        </p:nvSpPr>
        <p:spPr>
          <a:xfrm>
            <a:off x="1857356" y="3429006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2643174" y="3357568"/>
            <a:ext cx="6286544" cy="144655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/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отправить запрос можно </a:t>
            </a: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 электронной </a:t>
            </a:r>
            <a:endParaRPr lang="ru-RU" sz="2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just"/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почте </a:t>
            </a:r>
            <a:r>
              <a:rPr lang="en-US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  <a:hlinkClick r:id="rId3"/>
              </a:rPr>
              <a:t>mba@lib-dpr.ru</a:t>
            </a:r>
            <a:r>
              <a:rPr lang="en-US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(</a:t>
            </a: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сектор предоставления платных услуг, комплексного обслуживания </a:t>
            </a:r>
          </a:p>
          <a:p>
            <a:pPr algn="just"/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предприятий </a:t>
            </a: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и МБА</a:t>
            </a:r>
            <a:r>
              <a:rPr lang="en-US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)</a:t>
            </a:r>
            <a:endParaRPr lang="ru-RU" sz="2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071802" y="1285866"/>
            <a:ext cx="72008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</a:rPr>
              <a:t>✓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Oval 4"/>
          <p:cNvSpPr/>
          <p:nvPr/>
        </p:nvSpPr>
        <p:spPr>
          <a:xfrm>
            <a:off x="2500298" y="2357436"/>
            <a:ext cx="720080" cy="72008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428992" y="2500312"/>
            <a:ext cx="5286444" cy="837152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just">
              <a:spcBef>
                <a:spcPts val="0"/>
              </a:spcBef>
            </a:pPr>
            <a:r>
              <a:rPr lang="ru-RU" sz="2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виртуальной справочной службы</a:t>
            </a:r>
          </a:p>
          <a:p>
            <a:pPr algn="ctr">
              <a:lnSpc>
                <a:spcPct val="120000"/>
              </a:lnSpc>
              <a:buNone/>
            </a:pPr>
            <a:endParaRPr lang="uk-UA" sz="2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500298" y="2285998"/>
            <a:ext cx="72008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</a:rPr>
              <a:t>✓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57356" y="3357568"/>
            <a:ext cx="720082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bg1"/>
                </a:solidFill>
              </a:rPr>
              <a:t>✓</a:t>
            </a:r>
            <a:endParaRPr lang="ko-KR" altLang="en-US" sz="48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 rot="16200000">
            <a:off x="4071936" y="71436"/>
            <a:ext cx="5143500" cy="5000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429124" y="285734"/>
            <a:ext cx="4704836" cy="61555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endParaRPr lang="ko-KR" altLang="en-US" sz="3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428742"/>
            <a:ext cx="4143372" cy="2286016"/>
          </a:xfrm>
          <a:prstGeom prst="rect">
            <a:avLst/>
          </a:prstGeom>
          <a:solidFill>
            <a:schemeClr val="tx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4282" y="1142990"/>
            <a:ext cx="3643338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4200" dirty="0" smtClean="0">
                <a:solidFill>
                  <a:schemeClr val="bg1"/>
                </a:solidFill>
                <a:latin typeface="Georgia" pitchFamily="18" charset="0"/>
              </a:rPr>
              <a:t>Служба ЭДД платная</a:t>
            </a:r>
            <a:endParaRPr lang="ko-KR" altLang="en-US" sz="4200" dirty="0">
              <a:solidFill>
                <a:schemeClr val="bg1"/>
              </a:solidFill>
              <a:latin typeface="Georgia" pitchFamily="18" charset="0"/>
            </a:endParaRPr>
          </a:p>
        </p:txBody>
      </p:sp>
      <p:grpSp>
        <p:nvGrpSpPr>
          <p:cNvPr id="9" name="Group 12"/>
          <p:cNvGrpSpPr/>
          <p:nvPr/>
        </p:nvGrpSpPr>
        <p:grpSpPr>
          <a:xfrm>
            <a:off x="4082735" y="428610"/>
            <a:ext cx="5061265" cy="4422322"/>
            <a:chOff x="2080249" y="1279872"/>
            <a:chExt cx="2835932" cy="1048863"/>
          </a:xfrm>
        </p:grpSpPr>
        <p:sp>
          <p:nvSpPr>
            <p:cNvPr id="10" name="TextBox 9"/>
            <p:cNvSpPr txBox="1"/>
            <p:nvPr/>
          </p:nvSpPr>
          <p:spPr>
            <a:xfrm>
              <a:off x="2234310" y="1991490"/>
              <a:ext cx="2681871" cy="337245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ru-RU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(на 01.01.2020 г. стоимость сканирования 1 страницы составляет 4 рубля, </a:t>
              </a:r>
            </a:p>
            <a:p>
              <a:pPr algn="ctr">
                <a:lnSpc>
                  <a:spcPct val="120000"/>
                </a:lnSpc>
              </a:pPr>
              <a:r>
                <a:rPr lang="ru-RU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заказ по электронной доставке </a:t>
              </a:r>
            </a:p>
            <a:p>
              <a:pPr algn="ctr">
                <a:lnSpc>
                  <a:spcPct val="120000"/>
                </a:lnSpc>
              </a:pPr>
              <a:r>
                <a:rPr lang="ru-RU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составляет 10 рублей</a:t>
              </a:r>
              <a:r>
                <a:rPr lang="uk-UA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)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080249" y="1279872"/>
              <a:ext cx="2835932" cy="678870"/>
            </a:xfrm>
            <a:prstGeom prst="rect">
              <a:avLst/>
            </a:prstGeom>
            <a:noFill/>
            <a:effectLst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Стоимость сканирования </a:t>
              </a:r>
            </a:p>
            <a:p>
              <a:pPr algn="ctr"/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копии 1 стр. текста </a:t>
              </a:r>
            </a:p>
            <a:p>
              <a:pPr algn="ctr"/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вы можете узнать в </a:t>
              </a:r>
            </a:p>
            <a:p>
              <a:pPr algn="ctr"/>
              <a:r>
                <a:rPr lang="ru-RU" sz="2900" u="sng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Перечне платных услуг</a:t>
              </a:r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, </a:t>
              </a:r>
            </a:p>
            <a:p>
              <a:pPr algn="ctr"/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предоставляемых </a:t>
              </a:r>
            </a:p>
            <a:p>
              <a:pPr algn="ctr"/>
              <a:r>
                <a:rPr lang="ru-RU" sz="2900" dirty="0" smtClean="0">
                  <a:solidFill>
                    <a:schemeClr val="tx2"/>
                  </a:solidFill>
                  <a:latin typeface="Georgia" pitchFamily="18" charset="0"/>
                  <a:cs typeface="Arial" pitchFamily="34" charset="0"/>
                </a:rPr>
                <a:t>ДРУНБ им. Н. К. Крупской</a:t>
              </a:r>
              <a:endParaRPr lang="ko-KR" altLang="en-US" sz="2900" dirty="0">
                <a:solidFill>
                  <a:schemeClr val="tx2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grpSp>
        <p:nvGrpSpPr>
          <p:cNvPr id="3" name="Group 12"/>
          <p:cNvGrpSpPr/>
          <p:nvPr/>
        </p:nvGrpSpPr>
        <p:grpSpPr>
          <a:xfrm>
            <a:off x="297464" y="500048"/>
            <a:ext cx="6131924" cy="4027352"/>
            <a:chOff x="2227884" y="1330362"/>
            <a:chExt cx="3168114" cy="1225370"/>
          </a:xfrm>
        </p:grpSpPr>
        <p:sp>
          <p:nvSpPr>
            <p:cNvPr id="14" name="TextBox 13"/>
            <p:cNvSpPr txBox="1"/>
            <p:nvPr/>
          </p:nvSpPr>
          <p:spPr>
            <a:xfrm>
              <a:off x="2258725" y="1591192"/>
              <a:ext cx="2915818" cy="964540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>
                <a:buNone/>
              </a:pP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необходимо заполнить </a:t>
              </a:r>
            </a:p>
            <a:p>
              <a:pPr algn="ctr">
                <a:buNone/>
              </a:pPr>
              <a:r>
                <a:rPr lang="ru-RU" sz="2800" b="1" u="sng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бланк-заказ </a:t>
              </a: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на книгу или </a:t>
              </a:r>
            </a:p>
            <a:p>
              <a:pPr algn="ctr">
                <a:buNone/>
              </a:pPr>
              <a:r>
                <a:rPr lang="ru-RU" sz="2800" b="1" u="sng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бланк-заказ </a:t>
              </a: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на статью </a:t>
              </a:r>
            </a:p>
            <a:p>
              <a:pPr algn="ctr">
                <a:buNone/>
              </a:pP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и отправить по адресу: </a:t>
              </a:r>
            </a:p>
            <a:p>
              <a:pPr algn="ctr">
                <a:buNone/>
              </a:pPr>
              <a:r>
                <a:rPr lang="ru-RU" sz="3200" b="1" dirty="0" err="1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mba@lib-dpr.ru</a:t>
              </a:r>
              <a:r>
                <a:rPr lang="ru-RU" sz="32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 </a:t>
              </a:r>
            </a:p>
            <a:p>
              <a:pPr algn="ctr">
                <a:buNone/>
              </a:pP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или по телефону </a:t>
              </a:r>
            </a:p>
            <a:p>
              <a:pPr algn="ctr">
                <a:buNone/>
              </a:pPr>
              <a:r>
                <a:rPr lang="ru-RU" sz="28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+38 (062) 337-35-68</a:t>
              </a:r>
              <a:endParaRPr lang="uk-UA" sz="2800" b="1" dirty="0" smtClean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27884" y="1330362"/>
              <a:ext cx="3168114" cy="196654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ru-RU" sz="3600" b="1" dirty="0" smtClean="0">
                  <a:solidFill>
                    <a:schemeClr val="bg1"/>
                  </a:solidFill>
                  <a:latin typeface="Georgia" pitchFamily="18" charset="0"/>
                  <a:cs typeface="Arial" pitchFamily="34" charset="0"/>
                </a:rPr>
                <a:t>Для оформления заказа</a:t>
              </a:r>
              <a:endParaRPr lang="ko-KR" altLang="en-US" sz="3600" b="1" dirty="0">
                <a:solidFill>
                  <a:schemeClr val="bg1"/>
                </a:solidFill>
                <a:latin typeface="Georgia" pitchFamily="18" charset="0"/>
                <a:cs typeface="Arial" pitchFamily="34" charset="0"/>
              </a:endParaRPr>
            </a:p>
          </p:txBody>
        </p:sp>
      </p:grpSp>
      <p:sp>
        <p:nvSpPr>
          <p:cNvPr id="19" name="Прямоугольный треугольник 18"/>
          <p:cNvSpPr/>
          <p:nvPr/>
        </p:nvSpPr>
        <p:spPr>
          <a:xfrm rot="16200000">
            <a:off x="4393407" y="392907"/>
            <a:ext cx="5143500" cy="4357686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6000760" y="3714758"/>
            <a:ext cx="2919236" cy="1000132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tx2"/>
                </a:solidFill>
              </a:rPr>
              <a:t>Межбиблиотечный абонемент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и электронная </a:t>
            </a:r>
          </a:p>
          <a:p>
            <a:pPr algn="ctr">
              <a:spcBef>
                <a:spcPts val="0"/>
              </a:spcBef>
            </a:pPr>
            <a:r>
              <a:rPr lang="ru-RU" altLang="ko-KR" sz="1600" dirty="0" smtClean="0">
                <a:solidFill>
                  <a:schemeClr val="bg1">
                    <a:lumMod val="50000"/>
                  </a:schemeClr>
                </a:solidFill>
              </a:rPr>
              <a:t>доставка документов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бланк.bmp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1071552"/>
            <a:ext cx="9144000" cy="3071834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14282" y="1071552"/>
            <a:ext cx="8929718" cy="3961084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После поступления запроса библиотека </a:t>
            </a:r>
          </a:p>
          <a:p>
            <a:pPr algn="ctr"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определяет возможность выполнения заказа, </a:t>
            </a:r>
          </a:p>
          <a:p>
            <a:pPr algn="ctr"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сроки и стоимость работ, о чем информирует </a:t>
            </a:r>
          </a:p>
          <a:p>
            <a:pPr algn="ctr"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заказчика по указанным в заявке контактам.</a:t>
            </a:r>
          </a:p>
          <a:p>
            <a:pPr algn="ctr">
              <a:buNone/>
            </a:pPr>
            <a:endParaRPr lang="uk-UA" sz="11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Заказчик должен </a:t>
            </a:r>
            <a:r>
              <a:rPr lang="ru-RU" sz="30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подтвердить</a:t>
            </a: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либо </a:t>
            </a:r>
          </a:p>
          <a:p>
            <a:pPr algn="ctr">
              <a:buNone/>
            </a:pPr>
            <a:r>
              <a:rPr lang="ru-RU" sz="3000" u="sng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отменить </a:t>
            </a:r>
            <a:r>
              <a:rPr lang="ru-RU" sz="30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заказ.</a:t>
            </a:r>
            <a:endParaRPr lang="uk-UA" sz="30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endParaRPr lang="uk-UA" sz="2800" dirty="0" smtClean="0"/>
          </a:p>
          <a:p>
            <a:pPr algn="ctr">
              <a:lnSpc>
                <a:spcPct val="120000"/>
              </a:lnSpc>
              <a:buNone/>
            </a:pPr>
            <a:endParaRPr lang="uk-UA" sz="27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contrast="-30000"/>
          </a:blip>
          <a:srcRect l="1111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" name="Прямоугольник 18"/>
          <p:cNvSpPr/>
          <p:nvPr/>
        </p:nvSpPr>
        <p:spPr>
          <a:xfrm rot="16200000">
            <a:off x="4071936" y="71436"/>
            <a:ext cx="5143500" cy="5000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429124" y="285734"/>
            <a:ext cx="4704836" cy="61555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ctr"/>
            <a:endParaRPr lang="ko-KR" altLang="en-US" sz="34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428742"/>
            <a:ext cx="4143372" cy="2286016"/>
          </a:xfrm>
          <a:prstGeom prst="rect">
            <a:avLst/>
          </a:prstGeom>
          <a:solidFill>
            <a:schemeClr val="tx2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-142908" y="1071552"/>
            <a:ext cx="4429156" cy="2928958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Заказы по ЭДД </a:t>
            </a:r>
          </a:p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выполняются </a:t>
            </a:r>
          </a:p>
          <a:p>
            <a:pPr algn="ctr">
              <a:spcBef>
                <a:spcPts val="0"/>
              </a:spcBef>
            </a:pP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в срок </a:t>
            </a:r>
          </a:p>
          <a:p>
            <a:pPr algn="ctr">
              <a:spcBef>
                <a:spcPts val="0"/>
              </a:spcBef>
            </a:pPr>
            <a:r>
              <a:rPr lang="ru-RU" sz="3600" u="sng" dirty="0" smtClean="0">
                <a:solidFill>
                  <a:schemeClr val="bg1"/>
                </a:solidFill>
                <a:latin typeface="Georgia" pitchFamily="18" charset="0"/>
              </a:rPr>
              <a:t>от 1 до 3 дней</a:t>
            </a:r>
            <a:endParaRPr lang="ko-KR" altLang="en-US" sz="3600" u="sng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43372" y="928676"/>
            <a:ext cx="5000628" cy="3277820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Доставка производится </a:t>
            </a:r>
          </a:p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на указанный пользователем адрес после подтверждения </a:t>
            </a:r>
          </a:p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об оплате.</a:t>
            </a:r>
          </a:p>
          <a:p>
            <a:pPr algn="ctr">
              <a:buNone/>
            </a:pPr>
            <a:endParaRPr lang="uk-UA" sz="14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Реквизиты для оплаты </a:t>
            </a:r>
          </a:p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можно узнать </a:t>
            </a:r>
          </a:p>
          <a:p>
            <a:pPr algn="ctr">
              <a:buNone/>
            </a:pPr>
            <a:r>
              <a:rPr lang="ru-RU" sz="27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на сайте библиотеки.</a:t>
            </a:r>
            <a:endParaRPr lang="uk-UA" sz="2700" i="1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market3\Desktop\мба презентация\Ebook-Windows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9000" contrast="-30000"/>
          </a:blip>
          <a:srcRect l="57639"/>
          <a:stretch>
            <a:fillRect/>
          </a:stretch>
        </p:blipFill>
        <p:spPr bwMode="auto">
          <a:xfrm>
            <a:off x="0" y="0"/>
            <a:ext cx="4643438" cy="5143500"/>
          </a:xfrm>
          <a:prstGeom prst="rect">
            <a:avLst/>
          </a:prstGeom>
          <a:noFill/>
        </p:spPr>
      </p:pic>
      <p:sp>
        <p:nvSpPr>
          <p:cNvPr id="19" name="Прямоугольный треугольник 18"/>
          <p:cNvSpPr/>
          <p:nvPr/>
        </p:nvSpPr>
        <p:spPr>
          <a:xfrm rot="16200000">
            <a:off x="-535815" y="535815"/>
            <a:ext cx="5143500" cy="4071870"/>
          </a:xfrm>
          <a:prstGeom prst="rtTriangl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rot="16200000">
            <a:off x="4036217" y="35717"/>
            <a:ext cx="5143500" cy="507206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2571736" y="742295"/>
            <a:ext cx="6572264" cy="440120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 anchor="ctr">
            <a:sp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Заказчик</a:t>
            </a:r>
          </a:p>
          <a:p>
            <a:pPr algn="ctr">
              <a:buNone/>
            </a:pPr>
            <a:endParaRPr lang="ru-RU" sz="2400" b="1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ru-RU" sz="3200" b="1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</a:t>
            </a: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берет на себя ответственность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за соблюдение положений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действующего законодательства об авторском праве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 и смежных правах </a:t>
            </a:r>
          </a:p>
          <a:p>
            <a:pPr algn="ctr">
              <a:buNone/>
            </a:pPr>
            <a:endParaRPr lang="uk-UA" sz="3200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  <a:p>
            <a:endParaRPr lang="uk-UA" sz="2800" dirty="0"/>
          </a:p>
        </p:txBody>
      </p:sp>
    </p:spTree>
    <p:extLst>
      <p:ext uri="{BB962C8B-B14F-4D97-AF65-F5344CB8AC3E}">
        <p14:creationId xmlns="" xmlns:p14="http://schemas.microsoft.com/office/powerpoint/2010/main" val="765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62" y="1071552"/>
            <a:ext cx="7500990" cy="2585323"/>
          </a:xfrm>
          <a:prstGeom prst="rect">
            <a:avLst/>
          </a:prstGeom>
          <a:noFill/>
          <a:effectLst/>
        </p:spPr>
        <p:txBody>
          <a:bodyPr wrap="square" rtlCol="0" anchor="ctr">
            <a:spAutoFit/>
          </a:bodyPr>
          <a:lstStyle/>
          <a:p>
            <a:pPr algn="ctr">
              <a:buNone/>
            </a:pPr>
            <a:r>
              <a:rPr lang="ru-RU" sz="54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Спасибо за внимание! Будем рады </a:t>
            </a:r>
          </a:p>
          <a:p>
            <a:pPr algn="ctr">
              <a:buNone/>
            </a:pPr>
            <a:r>
              <a:rPr lang="ru-RU" sz="5400" dirty="0" smtClean="0">
                <a:solidFill>
                  <a:schemeClr val="tx2"/>
                </a:solidFill>
                <a:latin typeface="Georgia" pitchFamily="18" charset="0"/>
                <a:cs typeface="Arial" pitchFamily="34" charset="0"/>
              </a:rPr>
              <a:t>сотрудничеству!</a:t>
            </a:r>
            <a:endParaRPr lang="uk-UA" sz="5400" i="1" dirty="0" smtClean="0">
              <a:solidFill>
                <a:schemeClr val="tx2"/>
              </a:solidFill>
              <a:latin typeface="Georgia" pitchFamily="18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COLOR-A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B494B"/>
      </a:accent1>
      <a:accent2>
        <a:srgbClr val="3F3F3F"/>
      </a:accent2>
      <a:accent3>
        <a:srgbClr val="EB494B"/>
      </a:accent3>
      <a:accent4>
        <a:srgbClr val="3F3F3F"/>
      </a:accent4>
      <a:accent5>
        <a:srgbClr val="EB494B"/>
      </a:accent5>
      <a:accent6>
        <a:srgbClr val="3F3F3F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B494B"/>
      </a:accent1>
      <a:accent2>
        <a:srgbClr val="3F3F3F"/>
      </a:accent2>
      <a:accent3>
        <a:srgbClr val="EB494B"/>
      </a:accent3>
      <a:accent4>
        <a:srgbClr val="3F3F3F"/>
      </a:accent4>
      <a:accent5>
        <a:srgbClr val="EB494B"/>
      </a:accent5>
      <a:accent6>
        <a:srgbClr val="3F3F3F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>
            <a:lumMod val="75000"/>
            <a:lumOff val="25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B494B"/>
      </a:accent1>
      <a:accent2>
        <a:srgbClr val="3F3F3F"/>
      </a:accent2>
      <a:accent3>
        <a:srgbClr val="EB494B"/>
      </a:accent3>
      <a:accent4>
        <a:srgbClr val="3F3F3F"/>
      </a:accent4>
      <a:accent5>
        <a:srgbClr val="EB494B"/>
      </a:accent5>
      <a:accent6>
        <a:srgbClr val="3F3F3F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3430</TotalTime>
  <Words>592</Words>
  <Application>Microsoft Office PowerPoint</Application>
  <PresentationFormat>Экран (16:9)</PresentationFormat>
  <Paragraphs>201</Paragraphs>
  <Slides>37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37</vt:i4>
      </vt:variant>
    </vt:vector>
  </HeadingPairs>
  <TitlesOfParts>
    <vt:vector size="40" baseType="lpstr">
      <vt:lpstr>Cover and End Slide Master</vt:lpstr>
      <vt:lpstr>Contents Slide Master</vt:lpstr>
      <vt:lpstr>Section Break Slide Master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mba</cp:lastModifiedBy>
  <cp:revision>194</cp:revision>
  <dcterms:created xsi:type="dcterms:W3CDTF">2016-12-05T23:26:54Z</dcterms:created>
  <dcterms:modified xsi:type="dcterms:W3CDTF">2020-02-26T14:07:00Z</dcterms:modified>
</cp:coreProperties>
</file>