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19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notesSlides/notesSlide1.xml" ContentType="application/vnd.openxmlformats-officedocument.presentationml.notesSlide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theme/theme1.xml" ContentType="application/vnd.openxmlformats-officedocument.theme+xml"/>
  <Default Extension="jpeg" ContentType="image/jpeg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22.xml" ContentType="application/vnd.openxmlformats-officedocument.presentationml.slide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notesMasterIdLst>
    <p:notesMasterId r:id="rId24"/>
  </p:notesMasterIdLst>
  <p:sldIdLst>
    <p:sldId id="256" r:id="rId2"/>
    <p:sldId id="257" r:id="rId3"/>
    <p:sldId id="258" r:id="rId4"/>
    <p:sldId id="260" r:id="rId5"/>
    <p:sldId id="266" r:id="rId6"/>
    <p:sldId id="271" r:id="rId7"/>
    <p:sldId id="267" r:id="rId8"/>
    <p:sldId id="268" r:id="rId9"/>
    <p:sldId id="269" r:id="rId10"/>
    <p:sldId id="272" r:id="rId11"/>
    <p:sldId id="273" r:id="rId12"/>
    <p:sldId id="274" r:id="rId13"/>
    <p:sldId id="275" r:id="rId14"/>
    <p:sldId id="276" r:id="rId15"/>
    <p:sldId id="278" r:id="rId16"/>
    <p:sldId id="277" r:id="rId17"/>
    <p:sldId id="261" r:id="rId18"/>
    <p:sldId id="265" r:id="rId19"/>
    <p:sldId id="262" r:id="rId20"/>
    <p:sldId id="263" r:id="rId21"/>
    <p:sldId id="264" r:id="rId22"/>
    <p:sldId id="279" r:id="rId23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>
    <p:restoredLeft sz="15620"/>
    <p:restoredTop sz="94660"/>
  </p:normalViewPr>
  <p:slideViewPr>
    <p:cSldViewPr>
      <p:cViewPr varScale="1">
        <p:scale>
          <a:sx n="46" d="100"/>
          <a:sy n="46" d="100"/>
        </p:scale>
        <p:origin x="-642" y="-9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viewProps" Target="viewProps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notesMaster" Target="notesMasters/notesMaster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tableStyles" Target="tableStyle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theme" Target="theme/theme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34330880-ED52-4191-8792-4481F9622E42}" type="datetimeFigureOut">
              <a:rPr lang="ru-RU" smtClean="0"/>
              <a:t>26.09.2017</a:t>
            </a:fld>
            <a:endParaRPr lang="ru-RU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ru-RU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62DE178A-8B4C-46F8-954B-AF276E83722C}" type="slidenum">
              <a:rPr lang="ru-RU" smtClean="0"/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2DE178A-8B4C-46F8-954B-AF276E83722C}" type="slidenum">
              <a:rPr lang="ru-RU" smtClean="0"/>
              <a:t>1</a:t>
            </a:fld>
            <a:endParaRPr lang="ru-RU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Титульный слайд"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Прямоугольник 11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FFFFFF"/>
          </a:solidFill>
          <a:ln w="12700" cap="flat" cmpd="sng" algn="ctr">
            <a:noFill/>
            <a:prstDash val="solid"/>
          </a:ln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  <p:sp useBgFill="1">
        <p:nvSpPr>
          <p:cNvPr id="13" name="Скругленный прямоугольник 12"/>
          <p:cNvSpPr/>
          <p:nvPr/>
        </p:nvSpPr>
        <p:spPr>
          <a:xfrm>
            <a:off x="65313" y="69755"/>
            <a:ext cx="9013372" cy="6692201"/>
          </a:xfrm>
          <a:prstGeom prst="roundRect">
            <a:avLst>
              <a:gd name="adj" fmla="val 4929"/>
            </a:avLst>
          </a:prstGeom>
          <a:ln w="6350" cap="sq" cmpd="sng" algn="ctr">
            <a:solidFill>
              <a:schemeClr val="tx1">
                <a:alpha val="100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001">
            <a:schemeClr val="l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9" name="Подзаголовок 8"/>
          <p:cNvSpPr>
            <a:spLocks noGrp="1"/>
          </p:cNvSpPr>
          <p:nvPr>
            <p:ph type="subTitle" idx="1"/>
          </p:nvPr>
        </p:nvSpPr>
        <p:spPr>
          <a:xfrm>
            <a:off x="1295400" y="3200400"/>
            <a:ext cx="6400800" cy="1600200"/>
          </a:xfrm>
        </p:spPr>
        <p:txBody>
          <a:bodyPr/>
          <a:lstStyle>
            <a:lvl1pPr marL="0" indent="0" algn="ctr">
              <a:buNone/>
              <a:defRPr sz="2600">
                <a:solidFill>
                  <a:schemeClr val="tx2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ru-RU" smtClean="0"/>
              <a:t>Образец подзаголовка</a:t>
            </a:r>
            <a:endParaRPr kumimoji="0" lang="en-US"/>
          </a:p>
        </p:txBody>
      </p:sp>
      <p:sp>
        <p:nvSpPr>
          <p:cNvPr id="28" name="Дата 27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A1F3C4-7280-4F7E-BC49-9B50F94093C8}" type="datetimeFigureOut">
              <a:rPr lang="ru-RU" smtClean="0"/>
              <a:pPr/>
              <a:t>26.09.2017</a:t>
            </a:fld>
            <a:endParaRPr lang="ru-RU"/>
          </a:p>
        </p:txBody>
      </p:sp>
      <p:sp>
        <p:nvSpPr>
          <p:cNvPr id="17" name="Нижний колонтитул 1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29" name="Номер слайда 28"/>
          <p:cNvSpPr>
            <a:spLocks noGrp="1"/>
          </p:cNvSpPr>
          <p:nvPr>
            <p:ph type="sldNum" sz="quarter" idx="12"/>
          </p:nvPr>
        </p:nvSpPr>
        <p:spPr/>
        <p:txBody>
          <a:bodyPr lIns="0" tIns="0" rIns="0" bIns="0">
            <a:noAutofit/>
          </a:bodyPr>
          <a:lstStyle>
            <a:lvl1pPr>
              <a:defRPr sz="1400">
                <a:solidFill>
                  <a:srgbClr val="FFFFFF"/>
                </a:solidFill>
              </a:defRPr>
            </a:lvl1pPr>
          </a:lstStyle>
          <a:p>
            <a:fld id="{BC634568-EA1F-4934-83D4-092D0D57608F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7" name="Прямоугольник 6"/>
          <p:cNvSpPr/>
          <p:nvPr/>
        </p:nvSpPr>
        <p:spPr>
          <a:xfrm>
            <a:off x="62931" y="1449303"/>
            <a:ext cx="9021537" cy="1527349"/>
          </a:xfrm>
          <a:prstGeom prst="rect">
            <a:avLst/>
          </a:prstGeom>
          <a:solidFill>
            <a:schemeClr val="accent1">
              <a:alpha val="100000"/>
            </a:schemeClr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0" name="Прямоугольник 9"/>
          <p:cNvSpPr/>
          <p:nvPr/>
        </p:nvSpPr>
        <p:spPr>
          <a:xfrm>
            <a:off x="62931" y="1396720"/>
            <a:ext cx="9021537" cy="120580"/>
          </a:xfrm>
          <a:prstGeom prst="rect">
            <a:avLst/>
          </a:prstGeom>
          <a:solidFill>
            <a:schemeClr val="accent1">
              <a:tint val="60000"/>
            </a:schemeClr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1" name="Прямоугольник 10"/>
          <p:cNvSpPr/>
          <p:nvPr/>
        </p:nvSpPr>
        <p:spPr>
          <a:xfrm>
            <a:off x="62931" y="2976649"/>
            <a:ext cx="9021537" cy="110532"/>
          </a:xfrm>
          <a:prstGeom prst="rect">
            <a:avLst/>
          </a:prstGeom>
          <a:solidFill>
            <a:schemeClr val="accent5"/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8" name="Заголовок 7"/>
          <p:cNvSpPr>
            <a:spLocks noGrp="1"/>
          </p:cNvSpPr>
          <p:nvPr>
            <p:ph type="ctrTitle"/>
          </p:nvPr>
        </p:nvSpPr>
        <p:spPr>
          <a:xfrm>
            <a:off x="457200" y="1505930"/>
            <a:ext cx="8229600" cy="1470025"/>
          </a:xfrm>
        </p:spPr>
        <p:txBody>
          <a:bodyPr anchor="ctr"/>
          <a:lstStyle>
            <a:lvl1pPr algn="ctr">
              <a:defRPr lang="en-US" dirty="0">
                <a:solidFill>
                  <a:srgbClr val="FFFFFF"/>
                </a:solidFill>
              </a:defRPr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A1F3C4-7280-4F7E-BC49-9B50F94093C8}" type="datetimeFigureOut">
              <a:rPr lang="ru-RU" smtClean="0"/>
              <a:pPr/>
              <a:t>26.09.2017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C634568-EA1F-4934-83D4-092D0D57608F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8" name="Содержимое 7"/>
          <p:cNvSpPr>
            <a:spLocks noGrp="1"/>
          </p:cNvSpPr>
          <p:nvPr>
            <p:ph sz="quarter" idx="1"/>
          </p:nvPr>
        </p:nvSpPr>
        <p:spPr>
          <a:xfrm>
            <a:off x="914400" y="1447800"/>
            <a:ext cx="7772400" cy="4572000"/>
          </a:xfrm>
        </p:spPr>
        <p:txBody>
          <a:bodyPr vert="horz"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Заголовок раздела"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Прямоугольник 10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FFFFFF"/>
          </a:solidFill>
          <a:ln w="12700" cap="flat" cmpd="sng" algn="ctr">
            <a:noFill/>
            <a:prstDash val="solid"/>
          </a:ln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  <p:sp useBgFill="1">
        <p:nvSpPr>
          <p:cNvPr id="10" name="Скругленный прямоугольник 9"/>
          <p:cNvSpPr/>
          <p:nvPr/>
        </p:nvSpPr>
        <p:spPr>
          <a:xfrm>
            <a:off x="65313" y="69755"/>
            <a:ext cx="9013372" cy="6692201"/>
          </a:xfrm>
          <a:prstGeom prst="roundRect">
            <a:avLst>
              <a:gd name="adj" fmla="val 4929"/>
            </a:avLst>
          </a:prstGeom>
          <a:ln w="6350" cap="sq" cmpd="sng" algn="ctr">
            <a:solidFill>
              <a:schemeClr val="tx1">
                <a:alpha val="100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003">
            <a:schemeClr val="l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952500"/>
            <a:ext cx="7772400" cy="1362075"/>
          </a:xfrm>
        </p:spPr>
        <p:txBody>
          <a:bodyPr anchor="b" anchorCtr="0"/>
          <a:lstStyle>
            <a:lvl1pPr algn="l">
              <a:buNone/>
              <a:defRPr sz="4000" b="0" cap="none"/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547938"/>
            <a:ext cx="7772400" cy="1338262"/>
          </a:xfrm>
        </p:spPr>
        <p:txBody>
          <a:bodyPr anchor="t" anchorCtr="0"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A1F3C4-7280-4F7E-BC49-9B50F94093C8}" type="datetimeFigureOut">
              <a:rPr lang="ru-RU" smtClean="0"/>
              <a:pPr/>
              <a:t>26.09.2017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>
          <a:xfrm>
            <a:off x="800100" y="6172200"/>
            <a:ext cx="4000500" cy="457200"/>
          </a:xfrm>
        </p:spPr>
        <p:txBody>
          <a:bodyPr/>
          <a:lstStyle/>
          <a:p>
            <a:endParaRPr lang="ru-RU"/>
          </a:p>
        </p:txBody>
      </p:sp>
      <p:sp>
        <p:nvSpPr>
          <p:cNvPr id="7" name="Прямоугольник 6"/>
          <p:cNvSpPr/>
          <p:nvPr/>
        </p:nvSpPr>
        <p:spPr>
          <a:xfrm flipV="1">
            <a:off x="69412" y="2376830"/>
            <a:ext cx="9013515" cy="91440"/>
          </a:xfrm>
          <a:prstGeom prst="rect">
            <a:avLst/>
          </a:prstGeom>
          <a:solidFill>
            <a:schemeClr val="accent1">
              <a:alpha val="100000"/>
            </a:schemeClr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8" name="Прямоугольник 7"/>
          <p:cNvSpPr/>
          <p:nvPr/>
        </p:nvSpPr>
        <p:spPr>
          <a:xfrm>
            <a:off x="69146" y="2341475"/>
            <a:ext cx="9013781" cy="45719"/>
          </a:xfrm>
          <a:prstGeom prst="rect">
            <a:avLst/>
          </a:prstGeom>
          <a:solidFill>
            <a:schemeClr val="accent1">
              <a:tint val="60000"/>
            </a:schemeClr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9" name="Прямоугольник 8"/>
          <p:cNvSpPr/>
          <p:nvPr/>
        </p:nvSpPr>
        <p:spPr>
          <a:xfrm>
            <a:off x="68306" y="2468880"/>
            <a:ext cx="9014621" cy="45720"/>
          </a:xfrm>
          <a:prstGeom prst="rect">
            <a:avLst/>
          </a:prstGeom>
          <a:solidFill>
            <a:schemeClr val="accent5"/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>
          <a:xfrm>
            <a:off x="146304" y="6208776"/>
            <a:ext cx="457200" cy="457200"/>
          </a:xfrm>
        </p:spPr>
        <p:txBody>
          <a:bodyPr/>
          <a:lstStyle/>
          <a:p>
            <a:fld id="{BC634568-EA1F-4934-83D4-092D0D57608F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A1F3C4-7280-4F7E-BC49-9B50F94093C8}" type="datetimeFigureOut">
              <a:rPr lang="ru-RU" smtClean="0"/>
              <a:pPr/>
              <a:t>26.09.2017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C634568-EA1F-4934-83D4-092D0D57608F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9" name="Содержимое 8"/>
          <p:cNvSpPr>
            <a:spLocks noGrp="1"/>
          </p:cNvSpPr>
          <p:nvPr>
            <p:ph sz="quarter" idx="1"/>
          </p:nvPr>
        </p:nvSpPr>
        <p:spPr>
          <a:xfrm>
            <a:off x="914400" y="1447800"/>
            <a:ext cx="3749040" cy="4572000"/>
          </a:xfrm>
        </p:spPr>
        <p:txBody>
          <a:bodyPr vert="horz"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11" name="Содержимое 10"/>
          <p:cNvSpPr>
            <a:spLocks noGrp="1"/>
          </p:cNvSpPr>
          <p:nvPr>
            <p:ph sz="quarter" idx="2"/>
          </p:nvPr>
        </p:nvSpPr>
        <p:spPr>
          <a:xfrm>
            <a:off x="4933950" y="1447800"/>
            <a:ext cx="3749040" cy="4572000"/>
          </a:xfrm>
        </p:spPr>
        <p:txBody>
          <a:bodyPr vert="horz"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914400" y="273050"/>
            <a:ext cx="7772400" cy="1143000"/>
          </a:xfrm>
        </p:spPr>
        <p:txBody>
          <a:bodyPr anchor="b" anchorCtr="0"/>
          <a:lstStyle>
            <a:lvl1pPr>
              <a:defRPr/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914400" y="1447800"/>
            <a:ext cx="3733800" cy="762000"/>
          </a:xfrm>
          <a:noFill/>
          <a:ln w="12700" cap="sq" cmpd="sng" algn="ctr">
            <a:noFill/>
            <a:prstDash val="solid"/>
          </a:ln>
        </p:spPr>
        <p:txBody>
          <a:bodyPr lIns="91440" anchor="b" anchorCtr="0">
            <a:noAutofit/>
          </a:bodyPr>
          <a:lstStyle>
            <a:lvl1pPr marL="0" indent="0">
              <a:buNone/>
              <a:defRPr sz="2400" b="1">
                <a:solidFill>
                  <a:schemeClr val="accent1"/>
                </a:solidFill>
                <a:latin typeface="+mj-lt"/>
                <a:ea typeface="+mj-ea"/>
                <a:cs typeface="+mj-cs"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Текст 3"/>
          <p:cNvSpPr>
            <a:spLocks noGrp="1"/>
          </p:cNvSpPr>
          <p:nvPr>
            <p:ph type="body" sz="half" idx="3"/>
          </p:nvPr>
        </p:nvSpPr>
        <p:spPr>
          <a:xfrm>
            <a:off x="4953000" y="1447800"/>
            <a:ext cx="3733800" cy="762000"/>
          </a:xfrm>
          <a:noFill/>
          <a:ln w="12700" cap="sq" cmpd="sng" algn="ctr">
            <a:noFill/>
            <a:prstDash val="solid"/>
          </a:ln>
        </p:spPr>
        <p:txBody>
          <a:bodyPr lIns="91440" anchor="b" anchorCtr="0">
            <a:noAutofit/>
          </a:bodyPr>
          <a:lstStyle>
            <a:lvl1pPr marL="0" indent="0">
              <a:buNone/>
              <a:defRPr sz="2400" b="1">
                <a:solidFill>
                  <a:schemeClr val="accent1"/>
                </a:solidFill>
                <a:latin typeface="+mj-lt"/>
                <a:ea typeface="+mj-ea"/>
                <a:cs typeface="+mj-cs"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A1F3C4-7280-4F7E-BC49-9B50F94093C8}" type="datetimeFigureOut">
              <a:rPr lang="ru-RU" smtClean="0"/>
              <a:pPr/>
              <a:t>26.09.2017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C634568-EA1F-4934-83D4-092D0D57608F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11" name="Содержимое 10"/>
          <p:cNvSpPr>
            <a:spLocks noGrp="1"/>
          </p:cNvSpPr>
          <p:nvPr>
            <p:ph sz="half" idx="2"/>
          </p:nvPr>
        </p:nvSpPr>
        <p:spPr>
          <a:xfrm>
            <a:off x="914400" y="2247900"/>
            <a:ext cx="3733800" cy="3886200"/>
          </a:xfrm>
        </p:spPr>
        <p:txBody>
          <a:bodyPr vert="horz"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13" name="Содержимое 12"/>
          <p:cNvSpPr>
            <a:spLocks noGrp="1"/>
          </p:cNvSpPr>
          <p:nvPr>
            <p:ph sz="half" idx="4"/>
          </p:nvPr>
        </p:nvSpPr>
        <p:spPr>
          <a:xfrm>
            <a:off x="4953000" y="2247900"/>
            <a:ext cx="3733800" cy="3886200"/>
          </a:xfrm>
        </p:spPr>
        <p:txBody>
          <a:bodyPr vert="horz"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A1F3C4-7280-4F7E-BC49-9B50F94093C8}" type="datetimeFigureOut">
              <a:rPr lang="ru-RU" smtClean="0"/>
              <a:pPr/>
              <a:t>26.09.2017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C634568-EA1F-4934-83D4-092D0D57608F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A1F3C4-7280-4F7E-BC49-9B50F94093C8}" type="datetimeFigureOut">
              <a:rPr lang="ru-RU" smtClean="0"/>
              <a:pPr/>
              <a:t>26.09.2017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C634568-EA1F-4934-83D4-092D0D57608F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Прямоугольник 7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FFFFFF"/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 useBgFill="1">
        <p:nvSpPr>
          <p:cNvPr id="9" name="Скругленный прямоугольник 8"/>
          <p:cNvSpPr/>
          <p:nvPr/>
        </p:nvSpPr>
        <p:spPr>
          <a:xfrm>
            <a:off x="64008" y="69755"/>
            <a:ext cx="9013372" cy="6693408"/>
          </a:xfrm>
          <a:prstGeom prst="roundRect">
            <a:avLst>
              <a:gd name="adj" fmla="val 4929"/>
            </a:avLst>
          </a:prstGeom>
          <a:ln w="6350" cap="sq" cmpd="sng" algn="ctr">
            <a:solidFill>
              <a:schemeClr val="tx1">
                <a:alpha val="100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001">
            <a:schemeClr val="l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914400" y="273050"/>
            <a:ext cx="7772400" cy="1143000"/>
          </a:xfrm>
        </p:spPr>
        <p:txBody>
          <a:bodyPr anchor="b" anchorCtr="0"/>
          <a:lstStyle>
            <a:lvl1pPr algn="l">
              <a:buNone/>
              <a:defRPr sz="4000" b="0"/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2"/>
          </p:nvPr>
        </p:nvSpPr>
        <p:spPr>
          <a:xfrm>
            <a:off x="914400" y="1600200"/>
            <a:ext cx="1905000" cy="4495800"/>
          </a:xfrm>
        </p:spPr>
        <p:txBody>
          <a:bodyPr/>
          <a:lstStyle>
            <a:lvl1pPr marL="0" indent="0">
              <a:buNone/>
              <a:defRPr sz="18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A1F3C4-7280-4F7E-BC49-9B50F94093C8}" type="datetimeFigureOut">
              <a:rPr lang="ru-RU" smtClean="0"/>
              <a:pPr/>
              <a:t>26.09.2017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C634568-EA1F-4934-83D4-092D0D57608F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11" name="Содержимое 10"/>
          <p:cNvSpPr>
            <a:spLocks noGrp="1"/>
          </p:cNvSpPr>
          <p:nvPr>
            <p:ph sz="quarter" idx="1"/>
          </p:nvPr>
        </p:nvSpPr>
        <p:spPr>
          <a:xfrm>
            <a:off x="2971800" y="1600200"/>
            <a:ext cx="5715000" cy="4495800"/>
          </a:xfrm>
        </p:spPr>
        <p:txBody>
          <a:bodyPr vert="horz"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914400" y="4900550"/>
            <a:ext cx="7315200" cy="522288"/>
          </a:xfrm>
        </p:spPr>
        <p:txBody>
          <a:bodyPr anchor="ctr">
            <a:noAutofit/>
          </a:bodyPr>
          <a:lstStyle>
            <a:lvl1pPr algn="l">
              <a:buNone/>
              <a:defRPr sz="2800" b="0"/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914400" y="5445825"/>
            <a:ext cx="7315200" cy="685800"/>
          </a:xfrm>
        </p:spPr>
        <p:txBody>
          <a:bodyPr/>
          <a:lstStyle>
            <a:lvl1pPr marL="0" indent="0">
              <a:buFontTx/>
              <a:buNone/>
              <a:defRPr sz="16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A1F3C4-7280-4F7E-BC49-9B50F94093C8}" type="datetimeFigureOut">
              <a:rPr lang="ru-RU" smtClean="0"/>
              <a:pPr/>
              <a:t>26.09.2017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>
          <a:xfrm>
            <a:off x="914400" y="6172200"/>
            <a:ext cx="3886200" cy="457200"/>
          </a:xfrm>
        </p:spPr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>
          <a:xfrm>
            <a:off x="146304" y="6208776"/>
            <a:ext cx="457200" cy="457200"/>
          </a:xfrm>
        </p:spPr>
        <p:txBody>
          <a:bodyPr/>
          <a:lstStyle/>
          <a:p>
            <a:fld id="{BC634568-EA1F-4934-83D4-092D0D57608F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11" name="Прямоугольник 10"/>
          <p:cNvSpPr/>
          <p:nvPr/>
        </p:nvSpPr>
        <p:spPr>
          <a:xfrm flipV="1">
            <a:off x="68307" y="4683555"/>
            <a:ext cx="9006840" cy="91440"/>
          </a:xfrm>
          <a:prstGeom prst="rect">
            <a:avLst/>
          </a:prstGeom>
          <a:solidFill>
            <a:schemeClr val="accent1">
              <a:alpha val="100000"/>
            </a:schemeClr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2" name="Прямоугольник 11"/>
          <p:cNvSpPr/>
          <p:nvPr/>
        </p:nvSpPr>
        <p:spPr>
          <a:xfrm>
            <a:off x="68508" y="4650474"/>
            <a:ext cx="9006639" cy="45719"/>
          </a:xfrm>
          <a:prstGeom prst="rect">
            <a:avLst/>
          </a:prstGeom>
          <a:solidFill>
            <a:schemeClr val="accent1">
              <a:tint val="60000"/>
            </a:schemeClr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3" name="Прямоугольник 12"/>
          <p:cNvSpPr/>
          <p:nvPr/>
        </p:nvSpPr>
        <p:spPr>
          <a:xfrm>
            <a:off x="68510" y="4773224"/>
            <a:ext cx="9006637" cy="48807"/>
          </a:xfrm>
          <a:prstGeom prst="rect">
            <a:avLst/>
          </a:prstGeom>
          <a:solidFill>
            <a:schemeClr val="accent5"/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68308" y="66675"/>
            <a:ext cx="9001873" cy="4581525"/>
          </a:xfrm>
          <a:prstGeom prst="round2SameRect">
            <a:avLst>
              <a:gd name="adj1" fmla="val 7101"/>
              <a:gd name="adj2" fmla="val 0"/>
            </a:avLst>
          </a:prstGeom>
          <a:solidFill>
            <a:schemeClr val="bg2"/>
          </a:solidFill>
          <a:ln w="6350">
            <a:solidFill>
              <a:schemeClr val="tx1"/>
            </a:solidFill>
          </a:ln>
        </p:spPr>
        <p:txBody>
          <a:bodyPr/>
          <a:lstStyle>
            <a:lvl1pPr marL="0" indent="0">
              <a:buNone/>
              <a:defRPr sz="3200"/>
            </a:lvl1pPr>
          </a:lstStyle>
          <a:p>
            <a:r>
              <a:rPr kumimoji="0" lang="ru-RU" smtClean="0"/>
              <a:t>Вставка рисунка</a:t>
            </a:r>
            <a:endParaRPr kumimoji="0" lang="en-US" dirty="0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A1F3C4-7280-4F7E-BC49-9B50F94093C8}" type="datetimeFigureOut">
              <a:rPr lang="ru-RU" smtClean="0"/>
              <a:pPr/>
              <a:t>26.09.2017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C634568-EA1F-4934-83D4-092D0D57608F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41"/>
            <a:ext cx="2011680" cy="5851525"/>
          </a:xfrm>
        </p:spPr>
        <p:txBody>
          <a:bodyPr vert="eaVert"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914400" y="274640"/>
            <a:ext cx="5562600" cy="5851525"/>
          </a:xfrm>
        </p:spPr>
        <p:txBody>
          <a:bodyPr vert="eaVert"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A1F3C4-7280-4F7E-BC49-9B50F94093C8}" type="datetimeFigureOut">
              <a:rPr lang="ru-RU" smtClean="0"/>
              <a:pPr/>
              <a:t>26.09.2017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C634568-EA1F-4934-83D4-092D0D57608F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Прямоугольник 8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FFFFFF"/>
          </a:solidFill>
          <a:ln w="12700" cap="flat" cmpd="sng" algn="ctr">
            <a:noFill/>
            <a:prstDash val="solid"/>
          </a:ln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  <p:sp useBgFill="1">
        <p:nvSpPr>
          <p:cNvPr id="8" name="Скругленный прямоугольник 7"/>
          <p:cNvSpPr/>
          <p:nvPr/>
        </p:nvSpPr>
        <p:spPr>
          <a:xfrm>
            <a:off x="64008" y="69755"/>
            <a:ext cx="9013372" cy="6693408"/>
          </a:xfrm>
          <a:prstGeom prst="roundRect">
            <a:avLst>
              <a:gd name="adj" fmla="val 4929"/>
            </a:avLst>
          </a:prstGeom>
          <a:ln w="6350" cap="sq" cmpd="sng" algn="ctr">
            <a:solidFill>
              <a:schemeClr val="tx1">
                <a:alpha val="100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001">
            <a:schemeClr val="l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2" name="Заголовок 21"/>
          <p:cNvSpPr>
            <a:spLocks noGrp="1"/>
          </p:cNvSpPr>
          <p:nvPr>
            <p:ph type="title"/>
          </p:nvPr>
        </p:nvSpPr>
        <p:spPr>
          <a:xfrm>
            <a:off x="914400" y="274638"/>
            <a:ext cx="7772400" cy="1143000"/>
          </a:xfrm>
          <a:prstGeom prst="rect">
            <a:avLst/>
          </a:prstGeom>
        </p:spPr>
        <p:txBody>
          <a:bodyPr bIns="91440" anchor="b" anchorCtr="0">
            <a:normAutofit/>
          </a:bodyPr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13" name="Текст 12"/>
          <p:cNvSpPr>
            <a:spLocks noGrp="1"/>
          </p:cNvSpPr>
          <p:nvPr>
            <p:ph type="body" idx="1"/>
          </p:nvPr>
        </p:nvSpPr>
        <p:spPr>
          <a:xfrm>
            <a:off x="914400" y="1447800"/>
            <a:ext cx="7772400" cy="4572000"/>
          </a:xfrm>
          <a:prstGeom prst="rect">
            <a:avLst/>
          </a:prstGeom>
        </p:spPr>
        <p:txBody>
          <a:bodyPr>
            <a:normAutofit/>
          </a:bodyPr>
          <a:lstStyle/>
          <a:p>
            <a:pPr lvl="0" eaLnBrk="1" latinLnBrk="0" hangingPunct="1"/>
            <a:r>
              <a:rPr kumimoji="0" lang="ru-RU" smtClean="0"/>
              <a:t>Образец текста</a:t>
            </a:r>
          </a:p>
          <a:p>
            <a:pPr lvl="1" eaLnBrk="1" latinLnBrk="0" hangingPunct="1"/>
            <a:r>
              <a:rPr kumimoji="0" lang="ru-RU" smtClean="0"/>
              <a:t>Второй уровень</a:t>
            </a:r>
          </a:p>
          <a:p>
            <a:pPr lvl="2" eaLnBrk="1" latinLnBrk="0" hangingPunct="1"/>
            <a:r>
              <a:rPr kumimoji="0" lang="ru-RU" smtClean="0"/>
              <a:t>Третий уровень</a:t>
            </a:r>
          </a:p>
          <a:p>
            <a:pPr lvl="3" eaLnBrk="1" latinLnBrk="0" hangingPunct="1"/>
            <a:r>
              <a:rPr kumimoji="0" lang="ru-RU" smtClean="0"/>
              <a:t>Четвертый уровень</a:t>
            </a:r>
          </a:p>
          <a:p>
            <a:pPr lvl="4" eaLnBrk="1" latinLnBrk="0" hangingPunct="1"/>
            <a:r>
              <a:rPr kumimoji="0" lang="ru-RU" smtClean="0"/>
              <a:t>Пятый уровень</a:t>
            </a:r>
            <a:endParaRPr kumimoji="0" lang="en-US"/>
          </a:p>
        </p:txBody>
      </p:sp>
      <p:sp>
        <p:nvSpPr>
          <p:cNvPr id="14" name="Дата 13"/>
          <p:cNvSpPr>
            <a:spLocks noGrp="1"/>
          </p:cNvSpPr>
          <p:nvPr>
            <p:ph type="dt" sz="half" idx="2"/>
          </p:nvPr>
        </p:nvSpPr>
        <p:spPr>
          <a:xfrm>
            <a:off x="6172200" y="6191250"/>
            <a:ext cx="2476500" cy="476250"/>
          </a:xfrm>
          <a:prstGeom prst="rect">
            <a:avLst/>
          </a:prstGeom>
        </p:spPr>
        <p:txBody>
          <a:bodyPr anchor="ctr" anchorCtr="0"/>
          <a:lstStyle>
            <a:lvl1pPr algn="r" eaLnBrk="1" latinLnBrk="0" hangingPunct="1">
              <a:defRPr kumimoji="0" sz="1400">
                <a:solidFill>
                  <a:schemeClr val="tx2"/>
                </a:solidFill>
              </a:defRPr>
            </a:lvl1pPr>
          </a:lstStyle>
          <a:p>
            <a:fld id="{7AA1F3C4-7280-4F7E-BC49-9B50F94093C8}" type="datetimeFigureOut">
              <a:rPr lang="ru-RU" smtClean="0"/>
              <a:pPr/>
              <a:t>26.09.2017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3"/>
          </p:nvPr>
        </p:nvSpPr>
        <p:spPr>
          <a:xfrm>
            <a:off x="914400" y="6172200"/>
            <a:ext cx="3962400" cy="457200"/>
          </a:xfrm>
          <a:prstGeom prst="rect">
            <a:avLst/>
          </a:prstGeom>
        </p:spPr>
        <p:txBody>
          <a:bodyPr anchor="ctr" anchorCtr="0"/>
          <a:lstStyle>
            <a:lvl1pPr eaLnBrk="1" latinLnBrk="0" hangingPunct="1">
              <a:defRPr kumimoji="0" sz="1400">
                <a:solidFill>
                  <a:schemeClr val="tx2"/>
                </a:solidFill>
              </a:defRPr>
            </a:lvl1pPr>
          </a:lstStyle>
          <a:p>
            <a:endParaRPr lang="ru-RU"/>
          </a:p>
        </p:txBody>
      </p:sp>
      <p:sp>
        <p:nvSpPr>
          <p:cNvPr id="23" name="Номер слайда 22"/>
          <p:cNvSpPr>
            <a:spLocks noGrp="1"/>
          </p:cNvSpPr>
          <p:nvPr>
            <p:ph type="sldNum" sz="quarter" idx="4"/>
          </p:nvPr>
        </p:nvSpPr>
        <p:spPr>
          <a:xfrm>
            <a:off x="146304" y="6210300"/>
            <a:ext cx="457200" cy="457200"/>
          </a:xfrm>
          <a:prstGeom prst="ellipse">
            <a:avLst/>
          </a:prstGeom>
          <a:solidFill>
            <a:schemeClr val="accent1"/>
          </a:solidFill>
        </p:spPr>
        <p:txBody>
          <a:bodyPr wrap="none" lIns="0" tIns="0" rIns="0" bIns="0" anchor="ctr" anchorCtr="1">
            <a:noAutofit/>
          </a:bodyPr>
          <a:lstStyle>
            <a:lvl1pPr algn="ctr" eaLnBrk="1" latinLnBrk="0" hangingPunct="1">
              <a:defRPr kumimoji="0" sz="1400">
                <a:solidFill>
                  <a:srgbClr val="FFFFFF"/>
                </a:solidFill>
                <a:latin typeface="+mj-lt"/>
                <a:ea typeface="+mj-ea"/>
                <a:cs typeface="+mj-cs"/>
              </a:defRPr>
            </a:lvl1pPr>
          </a:lstStyle>
          <a:p>
            <a:fld id="{BC634568-EA1F-4934-83D4-092D0D57608F}" type="slidenum">
              <a:rPr lang="ru-RU" smtClean="0"/>
              <a:pPr/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rtl="0" eaLnBrk="1" latinLnBrk="0" hangingPunct="1">
        <a:spcBef>
          <a:spcPct val="0"/>
        </a:spcBef>
        <a:buNone/>
        <a:defRPr kumimoji="0" sz="4000" kern="1200">
          <a:solidFill>
            <a:schemeClr val="tx2"/>
          </a:solidFill>
          <a:latin typeface="+mj-lt"/>
          <a:ea typeface="+mj-ea"/>
          <a:cs typeface="+mj-cs"/>
        </a:defRPr>
      </a:lvl1pPr>
    </p:titleStyle>
    <p:bodyStyle>
      <a:lvl1pPr marL="274320" indent="-274320" algn="l" rtl="0" eaLnBrk="1" latinLnBrk="0" hangingPunct="1">
        <a:spcBef>
          <a:spcPts val="580"/>
        </a:spcBef>
        <a:buClr>
          <a:schemeClr val="accent1"/>
        </a:buClr>
        <a:buSzPct val="85000"/>
        <a:buFont typeface="Wingdings 2"/>
        <a:buChar char=""/>
        <a:defRPr kumimoji="0" sz="2600" kern="1200">
          <a:solidFill>
            <a:schemeClr val="tx1"/>
          </a:solidFill>
          <a:latin typeface="+mn-lt"/>
          <a:ea typeface="+mn-ea"/>
          <a:cs typeface="+mn-cs"/>
        </a:defRPr>
      </a:lvl1pPr>
      <a:lvl2pPr marL="548640" indent="-228600" algn="l" rtl="0" eaLnBrk="1" latinLnBrk="0" hangingPunct="1">
        <a:spcBef>
          <a:spcPts val="370"/>
        </a:spcBef>
        <a:buClr>
          <a:schemeClr val="accent2"/>
        </a:buClr>
        <a:buSzPct val="85000"/>
        <a:buFont typeface="Wingdings 2"/>
        <a:buChar char="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822960" indent="-228600" algn="l" rtl="0" eaLnBrk="1" latinLnBrk="0" hangingPunct="1">
        <a:spcBef>
          <a:spcPts val="370"/>
        </a:spcBef>
        <a:buClr>
          <a:schemeClr val="accent1">
            <a:tint val="60000"/>
          </a:schemeClr>
        </a:buClr>
        <a:buSzPct val="85000"/>
        <a:buFont typeface="Wingdings 2"/>
        <a:buChar char="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097280" indent="-228600" algn="l" rtl="0" eaLnBrk="1" latinLnBrk="0" hangingPunct="1">
        <a:spcBef>
          <a:spcPts val="370"/>
        </a:spcBef>
        <a:buClr>
          <a:schemeClr val="accent3"/>
        </a:buClr>
        <a:buSzPct val="80000"/>
        <a:buFont typeface="Wingdings 2"/>
        <a:buChar char="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indent="-228600" algn="l" rtl="0" eaLnBrk="1" latinLnBrk="0" hangingPunct="1">
        <a:spcBef>
          <a:spcPts val="370"/>
        </a:spcBef>
        <a:buClr>
          <a:schemeClr val="accent3"/>
        </a:buClr>
        <a:buFontTx/>
        <a:buChar char="o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1645920" indent="-228600" algn="l" rtl="0" eaLnBrk="1" latinLnBrk="0" hangingPunct="1">
        <a:spcBef>
          <a:spcPts val="370"/>
        </a:spcBef>
        <a:buClr>
          <a:schemeClr val="accent3"/>
        </a:buClr>
        <a:buChar char="•"/>
        <a:defRPr kumimoji="0" sz="1800" kern="1200" baseline="0">
          <a:solidFill>
            <a:schemeClr val="tx1"/>
          </a:solidFill>
          <a:latin typeface="+mn-lt"/>
          <a:ea typeface="+mn-ea"/>
          <a:cs typeface="+mn-cs"/>
        </a:defRPr>
      </a:lvl6pPr>
      <a:lvl7pPr marL="1920240" indent="-228600" algn="l" rtl="0" eaLnBrk="1" latinLnBrk="0" hangingPunct="1">
        <a:spcBef>
          <a:spcPts val="370"/>
        </a:spcBef>
        <a:buClr>
          <a:schemeClr val="accent2"/>
        </a:buClr>
        <a:buChar char="•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2194560" indent="-228600" algn="l" rtl="0" eaLnBrk="1" latinLnBrk="0" hangingPunct="1">
        <a:spcBef>
          <a:spcPts val="370"/>
        </a:spcBef>
        <a:buClr>
          <a:schemeClr val="accent1">
            <a:tint val="60000"/>
          </a:schemeClr>
        </a:buClr>
        <a:buChar char="•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2468880" indent="-228600" algn="l" rtl="0" eaLnBrk="1" latinLnBrk="0" hangingPunct="1">
        <a:spcBef>
          <a:spcPts val="370"/>
        </a:spcBef>
        <a:buClr>
          <a:schemeClr val="accent2">
            <a:tint val="60000"/>
          </a:schemeClr>
        </a:buClr>
        <a:buChar char="•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9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hyperlink" Target="http://davlekanovo-cbs.my1.ru/" TargetMode="External"/><Relationship Id="rId1" Type="http://schemas.openxmlformats.org/officeDocument/2006/relationships/slideLayout" Target="../slideLayouts/slideLayout9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9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hyperlink" Target="https://arhlib.ru/" TargetMode="External"/><Relationship Id="rId1" Type="http://schemas.openxmlformats.org/officeDocument/2006/relationships/slideLayout" Target="../slideLayouts/slideLayout9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hyperlink" Target="http://www.citylib-barnaul.ru/" TargetMode="External"/><Relationship Id="rId1" Type="http://schemas.openxmlformats.org/officeDocument/2006/relationships/slideLayout" Target="../slideLayouts/slideLayout9.xml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295400" y="3786190"/>
            <a:ext cx="6400800" cy="1014410"/>
          </a:xfrm>
        </p:spPr>
        <p:txBody>
          <a:bodyPr/>
          <a:lstStyle/>
          <a:p>
            <a:r>
              <a:rPr lang="ru-RU" dirty="0" smtClean="0"/>
              <a:t>Бойцова С.Г.</a:t>
            </a:r>
          </a:p>
          <a:p>
            <a:r>
              <a:rPr lang="ru-RU" dirty="0" smtClean="0"/>
              <a:t>ДРУНБ, ОНМР</a:t>
            </a:r>
            <a:endParaRPr lang="ru-RU" dirty="0"/>
          </a:p>
        </p:txBody>
      </p:sp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ru-RU" b="1" dirty="0" smtClean="0"/>
              <a:t>Методика создания </a:t>
            </a:r>
            <a:br>
              <a:rPr lang="ru-RU" b="1" dirty="0" smtClean="0"/>
            </a:br>
            <a:r>
              <a:rPr lang="ru-RU" b="1" dirty="0" smtClean="0"/>
              <a:t>библиотечного сайта</a:t>
            </a:r>
            <a:endParaRPr lang="ru-RU" b="1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ru-RU" dirty="0" smtClean="0"/>
              <a:t>Зачем библиотеке нужен сайт?</a:t>
            </a:r>
            <a:endParaRPr lang="ru-RU" dirty="0"/>
          </a:p>
        </p:txBody>
      </p:sp>
      <p:sp>
        <p:nvSpPr>
          <p:cNvPr id="3" name="Содержимое 2"/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r>
              <a:rPr lang="ru-RU" dirty="0" smtClean="0"/>
              <a:t>представительство библиотеки в виртуальной среде;</a:t>
            </a:r>
          </a:p>
          <a:p>
            <a:r>
              <a:rPr lang="ru-RU" dirty="0" smtClean="0"/>
              <a:t>для предоставления библиотечных услуг удаленным пользователям;</a:t>
            </a:r>
          </a:p>
          <a:p>
            <a:r>
              <a:rPr lang="ru-RU" dirty="0" smtClean="0"/>
              <a:t>для расширения спектра услуг библиотеки;</a:t>
            </a:r>
          </a:p>
          <a:p>
            <a:r>
              <a:rPr lang="ru-RU" dirty="0" smtClean="0"/>
              <a:t>для налаживания обратной связи с пользователями;</a:t>
            </a:r>
          </a:p>
          <a:p>
            <a:r>
              <a:rPr lang="ru-RU" dirty="0" smtClean="0"/>
              <a:t>для формирования положительного имиджа библиотеки как современного учреждения.</a:t>
            </a:r>
          </a:p>
          <a:p>
            <a:endParaRPr lang="ru-RU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7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2" dur="5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7" dur="5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Заголовок 3"/>
          <p:cNvSpPr>
            <a:spLocks noGrp="1"/>
          </p:cNvSpPr>
          <p:nvPr>
            <p:ph type="title"/>
          </p:nvPr>
        </p:nvSpPr>
        <p:spPr>
          <a:xfrm>
            <a:off x="642910" y="1571612"/>
            <a:ext cx="7772400" cy="3929090"/>
          </a:xfrm>
        </p:spPr>
        <p:txBody>
          <a:bodyPr>
            <a:normAutofit fontScale="90000"/>
          </a:bodyPr>
          <a:lstStyle/>
          <a:p>
            <a:pPr algn="ctr"/>
            <a:r>
              <a:rPr lang="ru-RU" dirty="0" smtClean="0"/>
              <a:t/>
            </a:r>
            <a:br>
              <a:rPr lang="ru-RU" dirty="0" smtClean="0"/>
            </a:br>
            <a:r>
              <a:rPr lang="ru-RU" dirty="0" smtClean="0"/>
              <a:t>Главная цель библиотечного сайта –  это информационное обслуживание удаленных пользователей.</a:t>
            </a:r>
            <a:br>
              <a:rPr lang="ru-RU" dirty="0" smtClean="0"/>
            </a:br>
            <a:r>
              <a:rPr lang="ru-RU" dirty="0" smtClean="0"/>
              <a:t/>
            </a:r>
            <a:br>
              <a:rPr lang="ru-RU" dirty="0" smtClean="0"/>
            </a:br>
            <a:r>
              <a:rPr lang="ru-RU" dirty="0" smtClean="0"/>
              <a:t>Сайт библиотеки должен быть полезным и интересным для наших пользователей.</a:t>
            </a:r>
            <a:endParaRPr lang="ru-RU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ru-RU" dirty="0" smtClean="0"/>
              <a:t>Требования к библиотечному сайту</a:t>
            </a:r>
            <a:endParaRPr lang="ru-RU" dirty="0"/>
          </a:p>
        </p:txBody>
      </p:sp>
      <p:sp>
        <p:nvSpPr>
          <p:cNvPr id="3" name="Содержимое 2"/>
          <p:cNvSpPr>
            <a:spLocks noGrp="1"/>
          </p:cNvSpPr>
          <p:nvPr>
            <p:ph sz="quarter" idx="1"/>
          </p:nvPr>
        </p:nvSpPr>
        <p:spPr>
          <a:xfrm>
            <a:off x="914400" y="2071678"/>
            <a:ext cx="7772400" cy="3948122"/>
          </a:xfrm>
        </p:spPr>
        <p:txBody>
          <a:bodyPr>
            <a:normAutofit/>
          </a:bodyPr>
          <a:lstStyle/>
          <a:p>
            <a:pPr lvl="0"/>
            <a:r>
              <a:rPr lang="ru-RU" sz="3600" dirty="0" smtClean="0"/>
              <a:t>глубина содержания; </a:t>
            </a:r>
          </a:p>
          <a:p>
            <a:pPr lvl="0"/>
            <a:r>
              <a:rPr lang="ru-RU" sz="3600" dirty="0" smtClean="0"/>
              <a:t>простота навигации; </a:t>
            </a:r>
          </a:p>
          <a:p>
            <a:r>
              <a:rPr lang="ru-RU" sz="3600" dirty="0" smtClean="0"/>
              <a:t>оперативность обновления информации;</a:t>
            </a:r>
          </a:p>
          <a:p>
            <a:pPr lvl="0"/>
            <a:r>
              <a:rPr lang="ru-RU" sz="3600" dirty="0" smtClean="0"/>
              <a:t>единство дизайна всех разделов. 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sz="quarter" idx="1"/>
          </p:nvPr>
        </p:nvSpPr>
        <p:spPr>
          <a:xfrm>
            <a:off x="914400" y="1857364"/>
            <a:ext cx="7772400" cy="4162436"/>
          </a:xfrm>
        </p:spPr>
        <p:txBody>
          <a:bodyPr>
            <a:normAutofit/>
          </a:bodyPr>
          <a:lstStyle/>
          <a:p>
            <a:pPr marL="514350" indent="-514350" algn="ctr">
              <a:buNone/>
            </a:pPr>
            <a:r>
              <a:rPr lang="ru-RU" sz="4400" dirty="0" smtClean="0"/>
              <a:t>Глубина содержания</a:t>
            </a:r>
          </a:p>
          <a:p>
            <a:pPr marL="514350" indent="-514350" algn="ctr">
              <a:buNone/>
            </a:pPr>
            <a:r>
              <a:rPr lang="ru-RU" sz="4400" dirty="0" smtClean="0"/>
              <a:t>определяется объемом имеющейся информации,</a:t>
            </a:r>
            <a:r>
              <a:rPr lang="en-US" sz="4400" dirty="0" smtClean="0"/>
              <a:t> </a:t>
            </a:r>
            <a:r>
              <a:rPr lang="ru-RU" sz="4400" dirty="0" smtClean="0"/>
              <a:t>степенью ее детализации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/>
              <a:t>Рекомендуемые разделы</a:t>
            </a:r>
            <a:endParaRPr lang="ru-RU" dirty="0"/>
          </a:p>
        </p:txBody>
      </p:sp>
      <p:sp>
        <p:nvSpPr>
          <p:cNvPr id="3" name="Содержимое 2"/>
          <p:cNvSpPr>
            <a:spLocks noGrp="1"/>
          </p:cNvSpPr>
          <p:nvPr>
            <p:ph sz="quarter" idx="1"/>
          </p:nvPr>
        </p:nvSpPr>
        <p:spPr>
          <a:xfrm>
            <a:off x="914400" y="1447800"/>
            <a:ext cx="7772400" cy="5124472"/>
          </a:xfrm>
        </p:spPr>
        <p:txBody>
          <a:bodyPr>
            <a:normAutofit fontScale="92500" lnSpcReduction="20000"/>
          </a:bodyPr>
          <a:lstStyle/>
          <a:p>
            <a:pPr lvl="0"/>
            <a:r>
              <a:rPr lang="ru-RU" dirty="0" smtClean="0"/>
              <a:t>новости/календарь событий (анонсы предстоящих в библиотеке мероприятий и краткие отчеты об уже состоявшихся, план мероприятий на месяц); </a:t>
            </a:r>
          </a:p>
          <a:p>
            <a:pPr lvl="0"/>
            <a:r>
              <a:rPr lang="ru-RU" dirty="0" smtClean="0"/>
              <a:t>общие сведения о библиотеке (адрес, перечень отделов с указанием лиц для контактов, режим работы, правила записи, история библиотеки, клубы по интересам); </a:t>
            </a:r>
          </a:p>
          <a:p>
            <a:pPr lvl="0"/>
            <a:r>
              <a:rPr lang="ru-RU" dirty="0" smtClean="0"/>
              <a:t>информационно-библиографические ресурсы (перечень и подробная характеристика имеющихся каталогов, картотек, баз данных на CD-ROM); </a:t>
            </a:r>
          </a:p>
          <a:p>
            <a:pPr lvl="0"/>
            <a:r>
              <a:rPr lang="ru-RU" dirty="0" smtClean="0"/>
              <a:t>сведения о фондах (состав книжного фонда, периодики, фонда аудиовизуальных документов , виртуальные выставки и др.); </a:t>
            </a:r>
          </a:p>
          <a:p>
            <a:pPr lvl="0"/>
            <a:r>
              <a:rPr lang="ru-RU" dirty="0" smtClean="0"/>
              <a:t>перечень предоставляемых услуг (подробное указание всех бесплатных и платных услуг с указанием отделов и текущих расценок).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/>
              <a:t>Простота навигации</a:t>
            </a:r>
            <a:endParaRPr lang="ru-RU" dirty="0"/>
          </a:p>
        </p:txBody>
      </p:sp>
      <p:sp>
        <p:nvSpPr>
          <p:cNvPr id="3" name="Содержимое 2"/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r>
              <a:rPr lang="ru-RU" dirty="0" smtClean="0"/>
              <a:t>подразумевает легкость перехода от раздела к разделу и обратно;</a:t>
            </a:r>
          </a:p>
          <a:p>
            <a:r>
              <a:rPr lang="ru-RU" dirty="0" smtClean="0"/>
              <a:t>названия разделов должны быть понятными  для пользователей и отражать характер информации в данном разделе;</a:t>
            </a:r>
          </a:p>
          <a:p>
            <a:r>
              <a:rPr lang="ru-RU" dirty="0" smtClean="0"/>
              <a:t>возможность просмотра и скачивания документов;</a:t>
            </a:r>
          </a:p>
          <a:p>
            <a:r>
              <a:rPr lang="ru-RU" dirty="0" smtClean="0"/>
              <a:t>скорость загрузки страниц; </a:t>
            </a:r>
          </a:p>
          <a:p>
            <a:r>
              <a:rPr lang="ru-RU" dirty="0" smtClean="0"/>
              <a:t>главная страница в идеале должна занимать </a:t>
            </a:r>
            <a:r>
              <a:rPr lang="ru-RU" smtClean="0"/>
              <a:t>один экран.</a:t>
            </a:r>
            <a:endParaRPr lang="ru-RU" dirty="0" smtClean="0"/>
          </a:p>
          <a:p>
            <a:endParaRPr lang="ru-RU" dirty="0" smtClean="0"/>
          </a:p>
          <a:p>
            <a:endParaRPr lang="ru-RU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ru-RU" smtClean="0"/>
              <a:t>Оперативность обновления </a:t>
            </a:r>
            <a:r>
              <a:rPr lang="ru-RU" dirty="0" smtClean="0"/>
              <a:t>информации</a:t>
            </a:r>
            <a:endParaRPr lang="ru-RU" dirty="0"/>
          </a:p>
        </p:txBody>
      </p:sp>
      <p:sp>
        <p:nvSpPr>
          <p:cNvPr id="3" name="Содержимое 2"/>
          <p:cNvSpPr>
            <a:spLocks noGrp="1"/>
          </p:cNvSpPr>
          <p:nvPr>
            <p:ph sz="quarter" idx="1"/>
          </p:nvPr>
        </p:nvSpPr>
        <p:spPr/>
        <p:txBody>
          <a:bodyPr>
            <a:normAutofit fontScale="92500"/>
          </a:bodyPr>
          <a:lstStyle/>
          <a:p>
            <a:r>
              <a:rPr lang="ru-RU" dirty="0" smtClean="0"/>
              <a:t>в Сети требования к актуализации информации намного выше, нежели требования к обновлению печатных изданий;</a:t>
            </a:r>
          </a:p>
          <a:p>
            <a:r>
              <a:rPr lang="ru-RU" dirty="0" smtClean="0"/>
              <a:t>план на текущий месяц;</a:t>
            </a:r>
          </a:p>
          <a:p>
            <a:r>
              <a:rPr lang="ru-RU" dirty="0" smtClean="0"/>
              <a:t>анонсы мероприятий на неделю вперед;</a:t>
            </a:r>
          </a:p>
          <a:p>
            <a:r>
              <a:rPr lang="ru-RU" dirty="0" smtClean="0"/>
              <a:t>отчет о проведенном мероприятии в тот же день, максимум на следующий;</a:t>
            </a:r>
          </a:p>
          <a:p>
            <a:r>
              <a:rPr lang="ru-RU" dirty="0" smtClean="0"/>
              <a:t>пополнение фонда или виртуальные выставки один раз с месяц.</a:t>
            </a:r>
          </a:p>
          <a:p>
            <a:pPr>
              <a:buNone/>
            </a:pPr>
            <a:r>
              <a:rPr lang="ru-RU" b="1" dirty="0" smtClean="0"/>
              <a:t>Устаревшее наполнение сайта часто производит худшее впечатление, чем даже его отсутствие</a:t>
            </a:r>
            <a:endParaRPr lang="ru-RU" b="1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7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>
                                      <p:cBhvr override="childStyle">
                                        <p:cTn id="6" dur="250" autoRev="1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animClr clrSpc="rgb">
                                      <p:cBhvr>
                                        <p:cTn id="7" dur="250" autoRev="1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set>
                                      <p:cBhvr>
                                        <p:cTn id="8" dur="250" autoRev="1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9" dur="250" autoRev="1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/>
              <a:t>Основы дизайна</a:t>
            </a:r>
            <a:endParaRPr lang="ru-RU" dirty="0"/>
          </a:p>
        </p:txBody>
      </p:sp>
      <p:sp>
        <p:nvSpPr>
          <p:cNvPr id="3" name="Содержимое 2"/>
          <p:cNvSpPr>
            <a:spLocks noGrp="1"/>
          </p:cNvSpPr>
          <p:nvPr>
            <p:ph sz="quarter" idx="1"/>
          </p:nvPr>
        </p:nvSpPr>
        <p:spPr>
          <a:xfrm>
            <a:off x="914400" y="1785926"/>
            <a:ext cx="7772400" cy="4233874"/>
          </a:xfrm>
        </p:spPr>
        <p:txBody>
          <a:bodyPr/>
          <a:lstStyle/>
          <a:p>
            <a:r>
              <a:rPr lang="ru-RU" dirty="0" smtClean="0"/>
              <a:t>для начала можно использовать шаблоны;</a:t>
            </a:r>
          </a:p>
          <a:p>
            <a:r>
              <a:rPr lang="ru-RU" dirty="0" smtClean="0"/>
              <a:t>необходимо сохранять единый стиль всех разделов (цветовую гамму, стиль изображений);</a:t>
            </a:r>
          </a:p>
          <a:p>
            <a:r>
              <a:rPr lang="ru-RU" dirty="0" smtClean="0"/>
              <a:t>избегайте слишком ярких цветов,  деструктивных сочетаний, контрастов;</a:t>
            </a:r>
          </a:p>
          <a:p>
            <a:r>
              <a:rPr lang="ru-RU" dirty="0" smtClean="0"/>
              <a:t> отличительный </a:t>
            </a:r>
            <a:r>
              <a:rPr lang="en-US" dirty="0" err="1" smtClean="0"/>
              <a:t> </a:t>
            </a:r>
            <a:r>
              <a:rPr lang="ru-RU" dirty="0" smtClean="0"/>
              <a:t>знак </a:t>
            </a:r>
            <a:r>
              <a:rPr lang="ru-RU" dirty="0" smtClean="0"/>
              <a:t>вашей библиотеки – это эмблема</a:t>
            </a:r>
            <a:r>
              <a:rPr lang="en-US" dirty="0" smtClean="0"/>
              <a:t>.</a:t>
            </a:r>
            <a:endParaRPr lang="ru-RU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Рисунок 7" descr="http://beauty.net.ru/upload/articles_img/ec34ff5f129a92d4fe8752ea5d36375e.jpg"/>
          <p:cNvPicPr/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071538" y="0"/>
            <a:ext cx="6929486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 descr="http://beauty.net.ru/upload/articles_img/385cb927e049d63e09cbdf05fce88731.jpg"/>
          <p:cNvPicPr/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4214810" y="0"/>
            <a:ext cx="4518042" cy="6477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" name="Рисунок 2" descr="http://beauty.net.ru/upload/articles_img/82bbb7d992fe28cc49b1b698f6ad9248.jpg"/>
          <p:cNvPicPr/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357158" y="2071678"/>
            <a:ext cx="3500462" cy="300990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 descr="http://beauty.net.ru/upload/articles_img/daa2e55d42cbe0683bb5745cfe18eaa8.jpg"/>
          <p:cNvPicPr/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4359288" y="142852"/>
            <a:ext cx="4284678" cy="6477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" name="Рисунок 2" descr="http://beauty.net.ru/upload/articles_img/ec34ff5f129a92d4fe8752ea5d36375e.jpg"/>
          <p:cNvPicPr/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214282" y="1714488"/>
            <a:ext cx="4071966" cy="378619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4" name="Выгнутая вправо стрелка 3"/>
          <p:cNvSpPr/>
          <p:nvPr/>
        </p:nvSpPr>
        <p:spPr>
          <a:xfrm>
            <a:off x="2857488" y="3071810"/>
            <a:ext cx="357190" cy="857256"/>
          </a:xfrm>
          <a:prstGeom prst="curvedLef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schemeClr val="tx1"/>
              </a:solidFill>
            </a:endParaRPr>
          </a:p>
        </p:txBody>
      </p:sp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 descr="http://beauty.net.ru/upload/articles_img/b42712671b5800fef7a82dda9464876d.jpg"/>
          <p:cNvPicPr/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4606940" y="142852"/>
            <a:ext cx="4394216" cy="6477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" name="Рисунок 2" descr="http://beauty.net.ru/upload/articles_img/ec34ff5f129a92d4fe8752ea5d36375e.jpg"/>
          <p:cNvPicPr/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142844" y="1285860"/>
            <a:ext cx="4429156" cy="44291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cxnSp>
        <p:nvCxnSpPr>
          <p:cNvPr id="5" name="Прямая со стрелкой 4"/>
          <p:cNvCxnSpPr/>
          <p:nvPr/>
        </p:nvCxnSpPr>
        <p:spPr>
          <a:xfrm flipV="1">
            <a:off x="1785918" y="3143248"/>
            <a:ext cx="1214446" cy="714380"/>
          </a:xfrm>
          <a:prstGeom prst="straightConnector1">
            <a:avLst/>
          </a:prstGeom>
          <a:ln>
            <a:headEnd type="arrow"/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/>
              <a:t>Цвет заголовков и текста</a:t>
            </a:r>
            <a:endParaRPr lang="ru-RU" dirty="0"/>
          </a:p>
        </p:txBody>
      </p:sp>
      <p:sp>
        <p:nvSpPr>
          <p:cNvPr id="3" name="Содержимое 2"/>
          <p:cNvSpPr>
            <a:spLocks noGrp="1"/>
          </p:cNvSpPr>
          <p:nvPr>
            <p:ph sz="quarter" idx="1"/>
          </p:nvPr>
        </p:nvSpPr>
        <p:spPr>
          <a:xfrm>
            <a:off x="914400" y="1643050"/>
            <a:ext cx="7772400" cy="4376750"/>
          </a:xfrm>
        </p:spPr>
        <p:txBody>
          <a:bodyPr/>
          <a:lstStyle/>
          <a:p>
            <a:r>
              <a:rPr lang="ru-RU" dirty="0" smtClean="0"/>
              <a:t>светлые буквы на темном фоне (белые на синем, оранжевые на черном);</a:t>
            </a:r>
          </a:p>
          <a:p>
            <a:r>
              <a:rPr lang="ru-RU" dirty="0" smtClean="0"/>
              <a:t>темные буквы на светлом фоне (черные или темно-синие на белом фоне); </a:t>
            </a:r>
          </a:p>
          <a:p>
            <a:r>
              <a:rPr lang="ru-RU" dirty="0" smtClean="0"/>
              <a:t>однотонные буквы на пестром фоне;</a:t>
            </a:r>
          </a:p>
          <a:p>
            <a:r>
              <a:rPr lang="ru-RU" dirty="0" smtClean="0"/>
              <a:t>разные способы написания (курсив, полужирный шрифт, другой размер);</a:t>
            </a:r>
          </a:p>
          <a:p>
            <a:r>
              <a:rPr lang="ru-RU" dirty="0" smtClean="0"/>
              <a:t>выделить заголовок можно рамкой или  ярким фоном (заливкой или картинки ).</a:t>
            </a:r>
            <a:endParaRPr lang="ru-RU" dirty="0"/>
          </a:p>
        </p:txBody>
      </p:sp>
    </p:spTree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 descr="kak-razmestit-sayt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28626" y="85726"/>
            <a:ext cx="8286778" cy="6629422"/>
          </a:xfrm>
          <a:prstGeom prst="rect">
            <a:avLst/>
          </a:prstGeom>
        </p:spPr>
      </p:pic>
    </p:spTree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Заголовок 3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pPr algn="ctr"/>
            <a:r>
              <a:rPr lang="ru-RU" dirty="0" smtClean="0"/>
              <a:t>Инструменты создания </a:t>
            </a:r>
            <a:r>
              <a:rPr lang="ru-RU" dirty="0" err="1" smtClean="0"/>
              <a:t>веб-страниц</a:t>
            </a:r>
            <a:r>
              <a:rPr lang="ru-RU" dirty="0" smtClean="0"/>
              <a:t> </a:t>
            </a:r>
            <a:br>
              <a:rPr lang="ru-RU" dirty="0" smtClean="0"/>
            </a:br>
            <a:r>
              <a:rPr lang="ru-RU" dirty="0" smtClean="0"/>
              <a:t>и размещение сайта в Интернете</a:t>
            </a:r>
            <a:endParaRPr lang="ru-RU" dirty="0"/>
          </a:p>
        </p:txBody>
      </p:sp>
      <p:sp>
        <p:nvSpPr>
          <p:cNvPr id="5" name="Содержимое 4"/>
          <p:cNvSpPr>
            <a:spLocks noGrp="1"/>
          </p:cNvSpPr>
          <p:nvPr>
            <p:ph sz="quarter" idx="1"/>
          </p:nvPr>
        </p:nvSpPr>
        <p:spPr/>
        <p:txBody>
          <a:bodyPr>
            <a:normAutofit lnSpcReduction="10000"/>
          </a:bodyPr>
          <a:lstStyle/>
          <a:p>
            <a:r>
              <a:rPr lang="ru-RU" dirty="0" smtClean="0"/>
              <a:t>язык разметки </a:t>
            </a:r>
            <a:r>
              <a:rPr lang="en-US" dirty="0" smtClean="0"/>
              <a:t>html</a:t>
            </a:r>
            <a:r>
              <a:rPr lang="ru-RU" dirty="0" smtClean="0"/>
              <a:t>;</a:t>
            </a:r>
          </a:p>
          <a:p>
            <a:r>
              <a:rPr lang="en-US" dirty="0" smtClean="0"/>
              <a:t>WYSIWYG-</a:t>
            </a:r>
            <a:r>
              <a:rPr lang="ru-RU" dirty="0" smtClean="0"/>
              <a:t>средства (</a:t>
            </a:r>
            <a:r>
              <a:rPr lang="en-US" dirty="0" smtClean="0"/>
              <a:t>what you see is what you get)</a:t>
            </a:r>
            <a:r>
              <a:rPr lang="ru-RU" dirty="0" smtClean="0"/>
              <a:t>: </a:t>
            </a:r>
            <a:r>
              <a:rPr lang="en-US" dirty="0" smtClean="0"/>
              <a:t>Microsoft FrontPage</a:t>
            </a:r>
            <a:r>
              <a:rPr lang="ru-RU" dirty="0" smtClean="0"/>
              <a:t>,</a:t>
            </a:r>
            <a:r>
              <a:rPr lang="en-US" dirty="0" smtClean="0"/>
              <a:t> Microsoft SharePoint Designer</a:t>
            </a:r>
            <a:r>
              <a:rPr lang="ru-RU" dirty="0" smtClean="0"/>
              <a:t>, </a:t>
            </a:r>
            <a:r>
              <a:rPr lang="en-US" dirty="0" smtClean="0"/>
              <a:t>Microsoft Expression Web</a:t>
            </a:r>
            <a:r>
              <a:rPr lang="ru-RU" dirty="0" smtClean="0"/>
              <a:t>, </a:t>
            </a:r>
            <a:r>
              <a:rPr lang="en-US" dirty="0" smtClean="0"/>
              <a:t>Adobe Dreamweaver</a:t>
            </a:r>
            <a:r>
              <a:rPr lang="ru-RU" dirty="0" smtClean="0"/>
              <a:t>;</a:t>
            </a:r>
          </a:p>
          <a:p>
            <a:r>
              <a:rPr lang="en-US" dirty="0" smtClean="0"/>
              <a:t>CMS (</a:t>
            </a:r>
            <a:r>
              <a:rPr lang="ru-RU" dirty="0" smtClean="0"/>
              <a:t>системы управления </a:t>
            </a:r>
            <a:r>
              <a:rPr lang="ru-RU" dirty="0" err="1" smtClean="0"/>
              <a:t>контентом</a:t>
            </a:r>
            <a:r>
              <a:rPr lang="ru-RU" dirty="0" smtClean="0"/>
              <a:t>).</a:t>
            </a:r>
          </a:p>
          <a:p>
            <a:pPr>
              <a:buNone/>
            </a:pPr>
            <a:endParaRPr lang="en-US" sz="2400" dirty="0" smtClean="0"/>
          </a:p>
          <a:p>
            <a:pPr>
              <a:buNone/>
            </a:pPr>
            <a:r>
              <a:rPr lang="ru-RU" b="1" dirty="0" smtClean="0"/>
              <a:t>Размещение сайта в Интернете:</a:t>
            </a:r>
          </a:p>
          <a:p>
            <a:r>
              <a:rPr lang="ru-RU" sz="2400" dirty="0" smtClean="0"/>
              <a:t>Интернет-провайдер;</a:t>
            </a:r>
          </a:p>
          <a:p>
            <a:r>
              <a:rPr lang="ru-RU" sz="2400" dirty="0" smtClean="0"/>
              <a:t>виртуальный сервер;</a:t>
            </a:r>
          </a:p>
          <a:p>
            <a:r>
              <a:rPr lang="ru-RU" sz="2400" dirty="0" smtClean="0"/>
              <a:t>выделенный сервер;</a:t>
            </a:r>
          </a:p>
          <a:p>
            <a:r>
              <a:rPr lang="ru-RU" sz="2400" dirty="0" smtClean="0"/>
              <a:t>бесплатный </a:t>
            </a:r>
            <a:r>
              <a:rPr lang="ru-RU" sz="2400" dirty="0" err="1" smtClean="0"/>
              <a:t>хостинг</a:t>
            </a:r>
            <a:r>
              <a:rPr lang="ru-RU" sz="2400" dirty="0" smtClean="0"/>
              <a:t>.</a:t>
            </a:r>
          </a:p>
          <a:p>
            <a:pPr>
              <a:buNone/>
            </a:pPr>
            <a:endParaRPr lang="ru-RU" dirty="0"/>
          </a:p>
        </p:txBody>
      </p:sp>
    </p:spTree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Заголовок 3"/>
          <p:cNvSpPr>
            <a:spLocks noGrp="1"/>
          </p:cNvSpPr>
          <p:nvPr>
            <p:ph type="title"/>
          </p:nvPr>
        </p:nvSpPr>
        <p:spPr>
          <a:xfrm>
            <a:off x="857224" y="5214950"/>
            <a:ext cx="7315200" cy="522288"/>
          </a:xfrm>
        </p:spPr>
        <p:txBody>
          <a:bodyPr/>
          <a:lstStyle/>
          <a:p>
            <a:pPr algn="ctr"/>
            <a:r>
              <a:rPr lang="en-US" dirty="0" smtClean="0"/>
              <a:t>http://starodub-biblioteka.ru/</a:t>
            </a:r>
            <a:endParaRPr lang="ru-RU" dirty="0"/>
          </a:p>
        </p:txBody>
      </p:sp>
      <p:sp>
        <p:nvSpPr>
          <p:cNvPr id="6" name="Текст 5"/>
          <p:cNvSpPr>
            <a:spLocks noGrp="1"/>
          </p:cNvSpPr>
          <p:nvPr>
            <p:ph type="body" sz="half" idx="2"/>
          </p:nvPr>
        </p:nvSpPr>
        <p:spPr>
          <a:xfrm>
            <a:off x="914400" y="5786453"/>
            <a:ext cx="7315200" cy="345171"/>
          </a:xfrm>
        </p:spPr>
        <p:txBody>
          <a:bodyPr>
            <a:noAutofit/>
          </a:bodyPr>
          <a:lstStyle/>
          <a:p>
            <a:pPr algn="ctr"/>
            <a:r>
              <a:rPr lang="ru-RU" sz="2400" dirty="0" smtClean="0"/>
              <a:t>Отрицательный  пример  библиотечного сайта</a:t>
            </a:r>
            <a:endParaRPr lang="ru-RU" sz="2400" dirty="0"/>
          </a:p>
        </p:txBody>
      </p:sp>
      <p:pic>
        <p:nvPicPr>
          <p:cNvPr id="1026" name="Picture 2"/>
          <p:cNvPicPr>
            <a:picLocks noGrp="1" noChangeAspect="1" noChangeArrowheads="1"/>
          </p:cNvPicPr>
          <p:nvPr>
            <p:ph type="pic" idx="1"/>
          </p:nvPr>
        </p:nvPicPr>
        <p:blipFill>
          <a:blip r:embed="rId2"/>
          <a:srcRect t="14530" b="14530"/>
          <a:stretch>
            <a:fillRect/>
          </a:stretch>
        </p:blipFill>
        <p:spPr bwMode="auto">
          <a:xfrm>
            <a:off x="68308" y="66675"/>
            <a:ext cx="9001873" cy="457677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US" dirty="0" smtClean="0">
                <a:hlinkClick r:id="rId2"/>
              </a:rPr>
              <a:t>http://davlekanovo-cbs.my1.ru</a:t>
            </a:r>
            <a:r>
              <a:rPr lang="ru-RU" dirty="0" smtClean="0"/>
              <a:t> </a:t>
            </a:r>
            <a:endParaRPr lang="ru-RU" dirty="0"/>
          </a:p>
        </p:txBody>
      </p:sp>
      <p:sp>
        <p:nvSpPr>
          <p:cNvPr id="3" name="Текст 2"/>
          <p:cNvSpPr>
            <a:spLocks noGrp="1"/>
          </p:cNvSpPr>
          <p:nvPr>
            <p:ph type="body" sz="half" idx="2"/>
          </p:nvPr>
        </p:nvSpPr>
        <p:spPr/>
        <p:txBody>
          <a:bodyPr>
            <a:normAutofit fontScale="62500" lnSpcReduction="20000"/>
          </a:bodyPr>
          <a:lstStyle/>
          <a:p>
            <a:pPr algn="ctr"/>
            <a:r>
              <a:rPr lang="ru-RU" sz="3200" dirty="0" smtClean="0"/>
              <a:t>Слишком подробное меню, </a:t>
            </a:r>
          </a:p>
          <a:p>
            <a:pPr algn="ctr"/>
            <a:r>
              <a:rPr lang="ru-RU" sz="3200" dirty="0" smtClean="0"/>
              <a:t> книги на главной странице</a:t>
            </a:r>
            <a:endParaRPr lang="ru-RU" sz="3200" dirty="0"/>
          </a:p>
        </p:txBody>
      </p:sp>
      <p:pic>
        <p:nvPicPr>
          <p:cNvPr id="3074" name="Picture 2"/>
          <p:cNvPicPr>
            <a:picLocks noGrp="1" noChangeAspect="1" noChangeArrowheads="1"/>
          </p:cNvPicPr>
          <p:nvPr>
            <p:ph type="pic" idx="1"/>
          </p:nvPr>
        </p:nvPicPr>
        <p:blipFill>
          <a:blip r:embed="rId3"/>
          <a:srcRect t="14530" b="14530"/>
          <a:stretch>
            <a:fillRect/>
          </a:stretch>
        </p:blipFill>
        <p:spPr bwMode="auto"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928662" y="5500702"/>
            <a:ext cx="7315200" cy="522288"/>
          </a:xfrm>
        </p:spPr>
        <p:txBody>
          <a:bodyPr/>
          <a:lstStyle/>
          <a:p>
            <a:pPr algn="ctr"/>
            <a:r>
              <a:rPr lang="en-US" dirty="0" smtClean="0"/>
              <a:t>http://libnvkz.ru/</a:t>
            </a:r>
            <a:endParaRPr lang="ru-RU" dirty="0"/>
          </a:p>
        </p:txBody>
      </p:sp>
      <p:sp>
        <p:nvSpPr>
          <p:cNvPr id="3" name="Текст 2"/>
          <p:cNvSpPr>
            <a:spLocks noGrp="1"/>
          </p:cNvSpPr>
          <p:nvPr>
            <p:ph type="body" sz="half" idx="2"/>
          </p:nvPr>
        </p:nvSpPr>
        <p:spPr>
          <a:xfrm>
            <a:off x="857224" y="6000768"/>
            <a:ext cx="7315200" cy="416609"/>
          </a:xfrm>
        </p:spPr>
        <p:txBody>
          <a:bodyPr/>
          <a:lstStyle/>
          <a:p>
            <a:pPr algn="ctr"/>
            <a:r>
              <a:rPr lang="ru-RU" dirty="0" smtClean="0"/>
              <a:t>Муниципальная информационно-библиотечная система г. Новокузнецка</a:t>
            </a:r>
            <a:endParaRPr lang="ru-RU" dirty="0"/>
          </a:p>
        </p:txBody>
      </p:sp>
      <p:pic>
        <p:nvPicPr>
          <p:cNvPr id="2050" name="Picture 2"/>
          <p:cNvPicPr>
            <a:picLocks noGrp="1" noChangeAspect="1" noChangeArrowheads="1"/>
          </p:cNvPicPr>
          <p:nvPr>
            <p:ph type="pic" idx="1"/>
          </p:nvPr>
        </p:nvPicPr>
        <p:blipFill>
          <a:blip r:embed="rId2"/>
          <a:srcRect t="14530" b="14530"/>
          <a:stretch>
            <a:fillRect/>
          </a:stretch>
        </p:blipFill>
        <p:spPr bwMode="auto">
          <a:xfrm>
            <a:off x="68308" y="66675"/>
            <a:ext cx="9001873" cy="536258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928662" y="5072074"/>
            <a:ext cx="7315200" cy="522288"/>
          </a:xfrm>
        </p:spPr>
        <p:txBody>
          <a:bodyPr/>
          <a:lstStyle/>
          <a:p>
            <a:pPr algn="ctr"/>
            <a:r>
              <a:rPr lang="en-US" sz="3200" dirty="0" smtClean="0">
                <a:hlinkClick r:id="rId2"/>
              </a:rPr>
              <a:t>https://arhlib.ru</a:t>
            </a:r>
            <a:r>
              <a:rPr lang="en-US" sz="3200" dirty="0" smtClean="0"/>
              <a:t> </a:t>
            </a:r>
            <a:endParaRPr lang="ru-RU" sz="3200" dirty="0"/>
          </a:p>
        </p:txBody>
      </p:sp>
      <p:sp>
        <p:nvSpPr>
          <p:cNvPr id="3" name="Текст 2"/>
          <p:cNvSpPr>
            <a:spLocks noGrp="1"/>
          </p:cNvSpPr>
          <p:nvPr>
            <p:ph type="body" sz="half" idx="2"/>
          </p:nvPr>
        </p:nvSpPr>
        <p:spPr>
          <a:xfrm>
            <a:off x="914400" y="5572139"/>
            <a:ext cx="7315200" cy="559485"/>
          </a:xfrm>
        </p:spPr>
        <p:txBody>
          <a:bodyPr>
            <a:normAutofit/>
          </a:bodyPr>
          <a:lstStyle/>
          <a:p>
            <a:pPr algn="ctr"/>
            <a:r>
              <a:rPr lang="ru-RU" sz="2400" dirty="0" smtClean="0"/>
              <a:t>Архангельская ЦБС</a:t>
            </a:r>
            <a:endParaRPr lang="ru-RU" sz="2400" dirty="0"/>
          </a:p>
        </p:txBody>
      </p:sp>
      <p:pic>
        <p:nvPicPr>
          <p:cNvPr id="1026" name="Picture 2"/>
          <p:cNvPicPr>
            <a:picLocks noGrp="1" noChangeAspect="1" noChangeArrowheads="1"/>
          </p:cNvPicPr>
          <p:nvPr>
            <p:ph type="pic" idx="1"/>
          </p:nvPr>
        </p:nvPicPr>
        <p:blipFill>
          <a:blip r:embed="rId3"/>
          <a:srcRect t="14530" b="14530"/>
          <a:stretch>
            <a:fillRect/>
          </a:stretch>
        </p:blipFill>
        <p:spPr bwMode="auto"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US" sz="3200" dirty="0" smtClean="0">
                <a:hlinkClick r:id="rId2"/>
              </a:rPr>
              <a:t>http://www.citylib-barnaul.ru</a:t>
            </a:r>
            <a:r>
              <a:rPr lang="ru-RU" sz="3200" dirty="0" smtClean="0"/>
              <a:t> </a:t>
            </a:r>
            <a:endParaRPr lang="ru-RU" sz="3200" dirty="0"/>
          </a:p>
        </p:txBody>
      </p:sp>
      <p:sp>
        <p:nvSpPr>
          <p:cNvPr id="3" name="Текст 2"/>
          <p:cNvSpPr>
            <a:spLocks noGrp="1"/>
          </p:cNvSpPr>
          <p:nvPr>
            <p:ph type="body" sz="half" idx="2"/>
          </p:nvPr>
        </p:nvSpPr>
        <p:spPr/>
        <p:txBody>
          <a:bodyPr/>
          <a:lstStyle/>
          <a:p>
            <a:pPr algn="ctr"/>
            <a:r>
              <a:rPr lang="ru-RU" dirty="0" smtClean="0"/>
              <a:t>Муниципальное бюджетное учреждение </a:t>
            </a:r>
          </a:p>
          <a:p>
            <a:pPr algn="ctr"/>
            <a:r>
              <a:rPr lang="ru-RU" dirty="0" smtClean="0"/>
              <a:t>«Централизованная библиотечная система г.Барнаула»</a:t>
            </a:r>
            <a:endParaRPr lang="ru-RU" dirty="0"/>
          </a:p>
        </p:txBody>
      </p:sp>
      <p:pic>
        <p:nvPicPr>
          <p:cNvPr id="2050" name="Picture 2"/>
          <p:cNvPicPr>
            <a:picLocks noGrp="1" noChangeAspect="1" noChangeArrowheads="1"/>
          </p:cNvPicPr>
          <p:nvPr>
            <p:ph type="pic" idx="1"/>
          </p:nvPr>
        </p:nvPicPr>
        <p:blipFill>
          <a:blip r:embed="rId3"/>
          <a:srcRect t="14530" b="14530"/>
          <a:stretch>
            <a:fillRect/>
          </a:stretch>
        </p:blipFill>
        <p:spPr bwMode="auto"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Заголовок 4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ru-RU" dirty="0" smtClean="0"/>
              <a:t>Сайт библиотеки</a:t>
            </a:r>
            <a:endParaRPr lang="ru-RU" dirty="0"/>
          </a:p>
        </p:txBody>
      </p:sp>
      <p:sp>
        <p:nvSpPr>
          <p:cNvPr id="6" name="Содержимое 5"/>
          <p:cNvSpPr>
            <a:spLocks noGrp="1"/>
          </p:cNvSpPr>
          <p:nvPr>
            <p:ph sz="quarter" idx="1"/>
          </p:nvPr>
        </p:nvSpPr>
        <p:spPr>
          <a:xfrm>
            <a:off x="914400" y="1447800"/>
            <a:ext cx="7772400" cy="4767282"/>
          </a:xfrm>
        </p:spPr>
        <p:txBody>
          <a:bodyPr>
            <a:normAutofit/>
          </a:bodyPr>
          <a:lstStyle/>
          <a:p>
            <a:r>
              <a:rPr lang="ru-RU" dirty="0" smtClean="0"/>
              <a:t>Главная страница: полное название библиотеки, адрес, режим работы, новости, анонсы.</a:t>
            </a:r>
          </a:p>
          <a:p>
            <a:pPr>
              <a:buNone/>
            </a:pPr>
            <a:r>
              <a:rPr lang="ru-RU" b="1" u="sng" dirty="0" smtClean="0"/>
              <a:t>Разделы: </a:t>
            </a:r>
          </a:p>
          <a:p>
            <a:r>
              <a:rPr lang="ru-RU" dirty="0" smtClean="0"/>
              <a:t>«О библиотеке», </a:t>
            </a:r>
          </a:p>
          <a:p>
            <a:r>
              <a:rPr lang="ru-RU" dirty="0" smtClean="0"/>
              <a:t>Читателям/Услуги/Ресурсы», </a:t>
            </a:r>
          </a:p>
          <a:p>
            <a:r>
              <a:rPr lang="ru-RU" dirty="0" smtClean="0"/>
              <a:t>«Рекомендуем» (обзоры, виртуальные выставки, </a:t>
            </a:r>
            <a:r>
              <a:rPr lang="ru-RU" dirty="0" err="1" smtClean="0"/>
              <a:t>буктрейлеры</a:t>
            </a:r>
            <a:r>
              <a:rPr lang="ru-RU" dirty="0" smtClean="0"/>
              <a:t>, ссылки на экранизации и т.п.),</a:t>
            </a:r>
          </a:p>
          <a:p>
            <a:r>
              <a:rPr lang="ru-RU" dirty="0" smtClean="0"/>
              <a:t>Обратная связь,</a:t>
            </a:r>
          </a:p>
          <a:p>
            <a:r>
              <a:rPr lang="ru-RU" dirty="0" smtClean="0"/>
              <a:t>Статистика.</a:t>
            </a:r>
            <a:endParaRPr lang="ru-RU" dirty="0"/>
          </a:p>
        </p:txBody>
      </p:sp>
    </p:spTree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Справедливость">
  <a:themeElements>
    <a:clrScheme name="Справедливость">
      <a:dk1>
        <a:sysClr val="windowText" lastClr="000000"/>
      </a:dk1>
      <a:lt1>
        <a:sysClr val="window" lastClr="FFFFFF"/>
      </a:lt1>
      <a:dk2>
        <a:srgbClr val="696464"/>
      </a:dk2>
      <a:lt2>
        <a:srgbClr val="E9E5DC"/>
      </a:lt2>
      <a:accent1>
        <a:srgbClr val="D34817"/>
      </a:accent1>
      <a:accent2>
        <a:srgbClr val="9B2D1F"/>
      </a:accent2>
      <a:accent3>
        <a:srgbClr val="A28E6A"/>
      </a:accent3>
      <a:accent4>
        <a:srgbClr val="956251"/>
      </a:accent4>
      <a:accent5>
        <a:srgbClr val="918485"/>
      </a:accent5>
      <a:accent6>
        <a:srgbClr val="855D5D"/>
      </a:accent6>
      <a:hlink>
        <a:srgbClr val="CC9900"/>
      </a:hlink>
      <a:folHlink>
        <a:srgbClr val="96A9A9"/>
      </a:folHlink>
    </a:clrScheme>
    <a:fontScheme name="Справедливость">
      <a:majorFont>
        <a:latin typeface="Franklin Gothic Book"/>
        <a:ea typeface=""/>
        <a:cs typeface=""/>
        <a:font script="Grek" typeface="Calibri"/>
        <a:font script="Cyrl" typeface="Calibri"/>
        <a:font script="Jpan" typeface="HGｺﾞｼｯｸM"/>
        <a:font script="Hang" typeface="바탕"/>
        <a:font script="Hans" typeface="幼圆"/>
        <a:font script="Hant" typeface="微軟正黑體"/>
        <a:font script="Arab" typeface="Tahoma"/>
        <a:font script="Hebr" typeface="Aharoni"/>
        <a:font script="Thai" typeface="Lily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</a:majorFont>
      <a:minorFont>
        <a:latin typeface="Perpetua"/>
        <a:ea typeface=""/>
        <a:cs typeface=""/>
        <a:font script="Grek" typeface="Cambria"/>
        <a:font script="Cyrl" typeface="Cambria"/>
        <a:font script="Jpan" typeface="HG創英ﾌﾟﾚｾﾞﾝｽEB"/>
        <a:font script="Hang" typeface="맑은 고딕"/>
        <a:font script="Hans" typeface="宋体"/>
        <a:font script="Hant" typeface="新細明體"/>
        <a:font script="Arab" typeface="Times New Roman"/>
        <a:font script="Hebr" typeface="Aharoni"/>
        <a:font script="Thai" typeface="EucrosiaUPC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Справедливость">
      <a:fillStyleLst>
        <a:solidFill>
          <a:schemeClr val="phClr"/>
        </a:solidFill>
        <a:blipFill>
          <a:blip xmlns:r="http://schemas.openxmlformats.org/officeDocument/2006/relationships" r:embed="rId1">
            <a:duotone>
              <a:schemeClr val="phClr">
                <a:tint val="30000"/>
                <a:satMod val="300000"/>
              </a:schemeClr>
              <a:schemeClr val="phClr">
                <a:tint val="40000"/>
                <a:satMod val="200000"/>
              </a:schemeClr>
            </a:duotone>
          </a:blip>
          <a:tile tx="0" ty="0" sx="70000" sy="70000" flip="none" algn="ctr"/>
        </a:blipFill>
        <a:blipFill>
          <a:blip xmlns:r="http://schemas.openxmlformats.org/officeDocument/2006/relationships" r:embed="rId1">
            <a:duotone>
              <a:schemeClr val="phClr">
                <a:shade val="22000"/>
                <a:satMod val="160000"/>
              </a:schemeClr>
              <a:schemeClr val="phClr">
                <a:shade val="45000"/>
                <a:satMod val="100000"/>
              </a:schemeClr>
            </a:duotone>
          </a:blip>
          <a:tile tx="0" ty="0" sx="65000" sy="65000" flip="none" algn="ctr"/>
        </a:blipFill>
      </a:fillStyleLst>
      <a:lnStyleLst>
        <a:ln w="9525" cap="flat" cmpd="sng" algn="ctr">
          <a:solidFill>
            <a:schemeClr val="phClr">
              <a:shade val="60000"/>
              <a:satMod val="110000"/>
            </a:schemeClr>
          </a:solidFill>
          <a:prstDash val="solid"/>
        </a:ln>
        <a:ln w="127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38100" dist="25400" dir="5400000" algn="t" rotWithShape="0">
              <a:srgbClr val="000000">
                <a:alpha val="50000"/>
              </a:srgbClr>
            </a:outerShdw>
          </a:effectLst>
        </a:effectStyle>
        <a:effectStyle>
          <a:effectLst>
            <a:outerShdw blurRad="38100" dist="25400" dir="5400000" algn="t" rotWithShape="0">
              <a:srgbClr val="000000">
                <a:alpha val="50000"/>
              </a:srgbClr>
            </a:outerShdw>
          </a:effectLst>
        </a:effectStyle>
        <a:effectStyle>
          <a:effectLst>
            <a:outerShdw blurRad="50800" dist="50800" dir="5400000" algn="t" rotWithShape="0">
              <a:srgbClr val="000000">
                <a:alpha val="60000"/>
              </a:srgbClr>
            </a:outerShdw>
          </a:effectLst>
          <a:scene3d>
            <a:camera prst="isometricBottomUp" fov="0">
              <a:rot lat="0" lon="0" rev="0"/>
            </a:camera>
            <a:lightRig rig="soft" dir="b">
              <a:rot lat="0" lon="0" rev="9000000"/>
            </a:lightRig>
          </a:scene3d>
          <a:sp3d contourW="35000" prstMaterial="matte">
            <a:bevelT w="45000" h="38100" prst="convex"/>
            <a:contourClr>
              <a:schemeClr val="phClr">
                <a:tint val="10000"/>
                <a:satMod val="130000"/>
              </a:schemeClr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shade val="40000"/>
                <a:satMod val="165000"/>
              </a:schemeClr>
            </a:gs>
            <a:gs pos="50000">
              <a:schemeClr val="phClr">
                <a:shade val="80000"/>
                <a:satMod val="155000"/>
              </a:schemeClr>
            </a:gs>
            <a:gs pos="100000">
              <a:schemeClr val="phClr">
                <a:tint val="95000"/>
                <a:satMod val="200000"/>
              </a:schemeClr>
            </a:gs>
          </a:gsLst>
          <a:lin ang="16200000" scaled="1"/>
        </a:gradFill>
        <a:blipFill>
          <a:blip xmlns:r="http://schemas.openxmlformats.org/officeDocument/2006/relationships" r:embed="rId1">
            <a:duotone>
              <a:schemeClr val="phClr">
                <a:tint val="95000"/>
                <a:satMod val="200000"/>
              </a:schemeClr>
              <a:schemeClr val="phClr">
                <a:shade val="80000"/>
                <a:satMod val="100000"/>
              </a:schemeClr>
            </a:duotone>
          </a:blip>
          <a:tile tx="0" ty="0" sx="55000" sy="55000" flip="none" algn="tl"/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Aspect</Template>
  <TotalTime>491</TotalTime>
  <Words>544</Words>
  <Application>Microsoft Office PowerPoint</Application>
  <PresentationFormat>Экран (4:3)</PresentationFormat>
  <Paragraphs>78</Paragraphs>
  <Slides>22</Slides>
  <Notes>1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22</vt:i4>
      </vt:variant>
    </vt:vector>
  </HeadingPairs>
  <TitlesOfParts>
    <vt:vector size="23" baseType="lpstr">
      <vt:lpstr>Справедливость</vt:lpstr>
      <vt:lpstr>Методика создания  библиотечного сайта</vt:lpstr>
      <vt:lpstr>Зачем библиотеке нужен сайт?</vt:lpstr>
      <vt:lpstr> Главная цель библиотечного сайта –  это информационное обслуживание удаленных пользователей.  Сайт библиотеки должен быть полезным и интересным для наших пользователей.</vt:lpstr>
      <vt:lpstr>Требования к библиотечному сайту</vt:lpstr>
      <vt:lpstr>Слайд 5</vt:lpstr>
      <vt:lpstr>Рекомендуемые разделы</vt:lpstr>
      <vt:lpstr>Простота навигации</vt:lpstr>
      <vt:lpstr>Оперативность обновления информации</vt:lpstr>
      <vt:lpstr>Основы дизайна</vt:lpstr>
      <vt:lpstr>Слайд 10</vt:lpstr>
      <vt:lpstr>Слайд 11</vt:lpstr>
      <vt:lpstr>Слайд 12</vt:lpstr>
      <vt:lpstr>Слайд 13</vt:lpstr>
      <vt:lpstr>Цвет заголовков и текста</vt:lpstr>
      <vt:lpstr>Слайд 15</vt:lpstr>
      <vt:lpstr>Инструменты создания веб-страниц  и размещение сайта в Интернете</vt:lpstr>
      <vt:lpstr>http://starodub-biblioteka.ru/</vt:lpstr>
      <vt:lpstr>http://davlekanovo-cbs.my1.ru </vt:lpstr>
      <vt:lpstr>http://libnvkz.ru/</vt:lpstr>
      <vt:lpstr>https://arhlib.ru </vt:lpstr>
      <vt:lpstr>http://www.citylib-barnaul.ru </vt:lpstr>
      <vt:lpstr>Сайт библиотеки</vt:lpstr>
    </vt:vector>
  </TitlesOfParts>
  <Company/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Методика создания  библиотечного сайта</dc:title>
  <dc:creator>metod4</dc:creator>
  <cp:lastModifiedBy>metod4</cp:lastModifiedBy>
  <cp:revision>89</cp:revision>
  <dcterms:created xsi:type="dcterms:W3CDTF">2017-09-14T11:00:46Z</dcterms:created>
  <dcterms:modified xsi:type="dcterms:W3CDTF">2017-09-26T14:56:51Z</dcterms:modified>
</cp:coreProperties>
</file>