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346" r:id="rId2"/>
    <p:sldId id="373" r:id="rId3"/>
    <p:sldId id="359" r:id="rId4"/>
    <p:sldId id="362" r:id="rId5"/>
    <p:sldId id="384" r:id="rId6"/>
    <p:sldId id="385" r:id="rId7"/>
    <p:sldId id="386" r:id="rId8"/>
    <p:sldId id="387" r:id="rId9"/>
    <p:sldId id="360" r:id="rId10"/>
    <p:sldId id="365" r:id="rId11"/>
    <p:sldId id="388" r:id="rId12"/>
    <p:sldId id="366" r:id="rId13"/>
    <p:sldId id="368" r:id="rId14"/>
    <p:sldId id="370" r:id="rId15"/>
    <p:sldId id="375" r:id="rId16"/>
    <p:sldId id="379" r:id="rId17"/>
    <p:sldId id="390" r:id="rId18"/>
    <p:sldId id="377" r:id="rId19"/>
    <p:sldId id="380" r:id="rId20"/>
    <p:sldId id="389" r:id="rId21"/>
    <p:sldId id="391" r:id="rId22"/>
    <p:sldId id="35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0091EA"/>
    <a:srgbClr val="FF0000"/>
    <a:srgbClr val="00B415"/>
    <a:srgbClr val="FFC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868" autoAdjust="0"/>
    <p:restoredTop sz="94660"/>
  </p:normalViewPr>
  <p:slideViewPr>
    <p:cSldViewPr>
      <p:cViewPr varScale="1">
        <p:scale>
          <a:sx n="103" d="100"/>
          <a:sy n="103" d="100"/>
        </p:scale>
        <p:origin x="-31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A6E38-82B1-47BB-A812-313B295FEFF2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89E94-532B-494D-AD7A-712B16D9F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510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146133-C2C6-42E5-9F03-188AA2A4A162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89E94-532B-494D-AD7A-712B16D9F5A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28600" y="6000750"/>
            <a:ext cx="8701118" cy="704850"/>
          </a:xfrm>
          <a:effectLst>
            <a:outerShdw dist="17961" dir="2700000" sx="1000" sy="1000" algn="ctr" rotWithShape="0">
              <a:schemeClr val="bg2"/>
            </a:outerShdw>
          </a:effectLst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ru-RU" dirty="0" smtClean="0">
                <a:solidFill>
                  <a:schemeClr val="bg1"/>
                </a:solidFill>
              </a:rPr>
              <a:t>Интерактивное обучение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28600" y="5505450"/>
            <a:ext cx="6248400" cy="685800"/>
          </a:xfrm>
          <a:effectLst>
            <a:outerShdw dist="17961" dir="2700000" sx="1000" sy="1000" algn="ctr" rotWithShape="0">
              <a:schemeClr val="bg2"/>
            </a:outerShdw>
          </a:effectLst>
        </p:spPr>
        <p:txBody>
          <a:bodyPr/>
          <a:lstStyle/>
          <a:p>
            <a:pPr algn="l">
              <a:defRPr/>
            </a:pPr>
            <a:r>
              <a:rPr lang="ru-RU" dirty="0" smtClean="0">
                <a:solidFill>
                  <a:schemeClr val="bg1"/>
                </a:solidFill>
              </a:rPr>
              <a:t>ОНМР ДРУНБ</a:t>
            </a:r>
            <a:endParaRPr lang="en-US" dirty="0">
              <a:solidFill>
                <a:schemeClr val="bg1"/>
              </a:solidFill>
            </a:endParaRPr>
          </a:p>
          <a:p>
            <a:pPr algn="l">
              <a:defRPr/>
            </a:pP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Эффективность обучения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2143116"/>
            <a:ext cx="7515252" cy="38576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altLang="ko-KR" sz="2000" dirty="0" smtClean="0"/>
              <a:t>Результаты исследования, проведенного в 1980-х годах Национальным </a:t>
            </a:r>
            <a:r>
              <a:rPr lang="ru-RU" altLang="ko-KR" sz="2000" dirty="0" err="1" smtClean="0"/>
              <a:t>тренинговым</a:t>
            </a:r>
            <a:r>
              <a:rPr lang="ru-RU" altLang="ko-KR" sz="2000" dirty="0" smtClean="0"/>
              <a:t> центром (штат Мериленд, США), получили название "пирамида обучения". Она демонстрирует средний процент усвоения знаний: лекции - 5%; чтение - 10%; видео- и аудиоматериалы - 20%; демонстрация - 30%; дискуссионные группы - 50%; практические действия - 75%; обучение других, безотлагательное применение знаний - 90%.</a:t>
            </a:r>
            <a:endParaRPr lang="ru-RU" altLang="ko-KR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3"/>
          <p:cNvSpPr txBox="1">
            <a:spLocks noChangeArrowheads="1"/>
          </p:cNvSpPr>
          <p:nvPr/>
        </p:nvSpPr>
        <p:spPr>
          <a:xfrm>
            <a:off x="642910" y="1714488"/>
            <a:ext cx="7786742" cy="46863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32000" algn="just">
              <a:lnSpc>
                <a:spcPct val="120000"/>
              </a:lnSpc>
              <a:spcBef>
                <a:spcPts val="0"/>
              </a:spcBef>
            </a:pPr>
            <a:r>
              <a:rPr lang="ru-RU" altLang="ko-KR" sz="1800" dirty="0" smtClean="0">
                <a:solidFill>
                  <a:schemeClr val="tx1"/>
                </a:solidFill>
              </a:rPr>
              <a:t>Интерактивное обучение – это специальная форма организации познавательной деятельности, предполагающая совместную деятельность участников (обмен информацией, совместное решение проблемы).</a:t>
            </a:r>
          </a:p>
          <a:p>
            <a:pPr indent="432000" algn="just">
              <a:lnSpc>
                <a:spcPct val="120000"/>
              </a:lnSpc>
              <a:spcBef>
                <a:spcPts val="600"/>
              </a:spcBef>
            </a:pPr>
            <a:r>
              <a:rPr lang="ru-RU" altLang="ko-KR" sz="1800" dirty="0" smtClean="0">
                <a:solidFill>
                  <a:schemeClr val="tx1"/>
                </a:solidFill>
              </a:rPr>
              <a:t> Слово «</a:t>
            </a:r>
            <a:r>
              <a:rPr lang="ru-RU" altLang="ko-KR" sz="1800" dirty="0" err="1" smtClean="0">
                <a:solidFill>
                  <a:schemeClr val="tx1"/>
                </a:solidFill>
              </a:rPr>
              <a:t>интерактив</a:t>
            </a:r>
            <a:r>
              <a:rPr lang="ru-RU" altLang="ko-KR" sz="1800" dirty="0" smtClean="0">
                <a:solidFill>
                  <a:schemeClr val="tx1"/>
                </a:solidFill>
              </a:rPr>
              <a:t>» пришло к нам из английского от слова «</a:t>
            </a:r>
            <a:r>
              <a:rPr lang="ru-RU" altLang="ko-KR" sz="1800" dirty="0" err="1" smtClean="0">
                <a:solidFill>
                  <a:schemeClr val="tx1"/>
                </a:solidFill>
              </a:rPr>
              <a:t>interact</a:t>
            </a:r>
            <a:r>
              <a:rPr lang="ru-RU" altLang="ko-KR" sz="1800" dirty="0" smtClean="0">
                <a:solidFill>
                  <a:schemeClr val="tx1"/>
                </a:solidFill>
              </a:rPr>
              <a:t>» (</a:t>
            </a:r>
            <a:r>
              <a:rPr lang="en-US" altLang="ko-KR" sz="1800" dirty="0" err="1" smtClean="0">
                <a:solidFill>
                  <a:schemeClr val="tx1"/>
                </a:solidFill>
              </a:rPr>
              <a:t>i</a:t>
            </a:r>
            <a:r>
              <a:rPr lang="ru-RU" altLang="ko-KR" sz="1800" dirty="0" err="1" smtClean="0">
                <a:solidFill>
                  <a:schemeClr val="tx1"/>
                </a:solidFill>
              </a:rPr>
              <a:t>nter</a:t>
            </a:r>
            <a:r>
              <a:rPr lang="ru-RU" altLang="ko-KR" sz="1800" dirty="0" smtClean="0">
                <a:solidFill>
                  <a:schemeClr val="tx1"/>
                </a:solidFill>
              </a:rPr>
              <a:t> </a:t>
            </a:r>
            <a:r>
              <a:rPr lang="ru-RU" altLang="ko-KR" sz="1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−</a:t>
            </a:r>
            <a:r>
              <a:rPr lang="ru-RU" altLang="ko-KR" sz="1800" dirty="0" smtClean="0">
                <a:solidFill>
                  <a:schemeClr val="tx1"/>
                </a:solidFill>
              </a:rPr>
              <a:t> взаимный, </a:t>
            </a:r>
            <a:r>
              <a:rPr lang="ru-RU" altLang="ko-KR" sz="1800" dirty="0" err="1" smtClean="0">
                <a:solidFill>
                  <a:schemeClr val="tx1"/>
                </a:solidFill>
              </a:rPr>
              <a:t>act</a:t>
            </a:r>
            <a:r>
              <a:rPr lang="ru-RU" altLang="ko-KR" sz="1800" dirty="0" smtClean="0">
                <a:solidFill>
                  <a:schemeClr val="tx1"/>
                </a:solidFill>
              </a:rPr>
              <a:t> </a:t>
            </a:r>
            <a:r>
              <a:rPr lang="ru-RU" altLang="ko-KR" sz="1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−</a:t>
            </a:r>
            <a:r>
              <a:rPr lang="ru-RU" altLang="ko-KR" sz="1800" dirty="0" smtClean="0">
                <a:solidFill>
                  <a:schemeClr val="tx1"/>
                </a:solidFill>
              </a:rPr>
              <a:t> действовать</a:t>
            </a:r>
            <a:r>
              <a:rPr lang="en-US" altLang="ko-KR" sz="1800" dirty="0" smtClean="0">
                <a:solidFill>
                  <a:schemeClr val="tx1"/>
                </a:solidFill>
              </a:rPr>
              <a:t>)</a:t>
            </a:r>
            <a:r>
              <a:rPr lang="ru-RU" altLang="ko-KR" sz="1800" dirty="0" smtClean="0">
                <a:solidFill>
                  <a:schemeClr val="tx1"/>
                </a:solidFill>
              </a:rPr>
              <a:t>. Интерактивность </a:t>
            </a:r>
            <a:r>
              <a:rPr lang="ru-RU" altLang="ko-KR" sz="1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−</a:t>
            </a:r>
            <a:r>
              <a:rPr lang="ru-RU" altLang="ko-KR" sz="1800" dirty="0" smtClean="0">
                <a:solidFill>
                  <a:schemeClr val="tx1"/>
                </a:solidFill>
              </a:rPr>
              <a:t> это способность взаимодействовать или находиться в режиме беседы, диалога с кем-либо (человеком) или чем-либо (например, компьютером).</a:t>
            </a:r>
          </a:p>
          <a:p>
            <a:pPr indent="432000" algn="just">
              <a:lnSpc>
                <a:spcPct val="120000"/>
              </a:lnSpc>
              <a:spcBef>
                <a:spcPts val="600"/>
              </a:spcBef>
            </a:pPr>
            <a:r>
              <a:rPr lang="ru-RU" altLang="ko-KR" sz="1800" dirty="0" smtClean="0">
                <a:solidFill>
                  <a:schemeClr val="tx1"/>
                </a:solidFill>
              </a:rPr>
              <a:t>По сравнению с традиционными формами ведения занятий, в интерактивном обучении меняется взаимодействие преподавателя и обучаемого: активность педагога уступает место активности обучаемых,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altLang="ko-KR" sz="1800" dirty="0" smtClean="0">
                <a:solidFill>
                  <a:schemeClr val="tx1"/>
                </a:solidFill>
              </a:rPr>
              <a:t>а задачей педагога становится создание условий для их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altLang="ko-KR" sz="1800" dirty="0" smtClean="0">
                <a:solidFill>
                  <a:schemeClr val="tx1"/>
                </a:solidFill>
              </a:rPr>
              <a:t>инициативы.</a:t>
            </a:r>
          </a:p>
        </p:txBody>
      </p:sp>
      <p:sp>
        <p:nvSpPr>
          <p:cNvPr id="23" name="AutoShape 68"/>
          <p:cNvSpPr>
            <a:spLocks noChangeArrowheads="1"/>
          </p:cNvSpPr>
          <p:nvPr/>
        </p:nvSpPr>
        <p:spPr bwMode="gray">
          <a:xfrm>
            <a:off x="1295400" y="533400"/>
            <a:ext cx="6696075" cy="63500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gradFill rotWithShape="1">
                  <a:gsLst>
                    <a:gs pos="0">
                      <a:schemeClr val="hlink">
                        <a:gamma/>
                        <a:shade val="46275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="" xmlns:a14="http://schemas.microsoft.com/office/drawing/2010/main" w="38100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defRPr/>
            </a:pPr>
            <a:r>
              <a:rPr kumimoji="1" lang="ru-RU" altLang="ko-KR" sz="3500" dirty="0" smtClean="0">
                <a:solidFill>
                  <a:schemeClr val="bg1"/>
                </a:solidFill>
                <a:ea typeface="굴림" pitchFamily="34" charset="-127"/>
              </a:rPr>
              <a:t>Что такое интерактивное обучение?</a:t>
            </a:r>
            <a:endParaRPr kumimoji="1" lang="en-US" altLang="ko-KR" sz="3500" dirty="0">
              <a:solidFill>
                <a:schemeClr val="bg1"/>
              </a:solidFill>
              <a:ea typeface="굴림" pitchFamily="34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Интерактивные формы обучения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2071678"/>
            <a:ext cx="7543824" cy="4054485"/>
          </a:xfrm>
        </p:spPr>
        <p:txBody>
          <a:bodyPr>
            <a:normAutofit/>
          </a:bodyPr>
          <a:lstStyle/>
          <a:p>
            <a:pPr marL="0" algn="just">
              <a:lnSpc>
                <a:spcPct val="130000"/>
              </a:lnSpc>
            </a:pPr>
            <a:r>
              <a:rPr lang="ru-RU" altLang="ko-KR" sz="2400" dirty="0" smtClean="0"/>
              <a:t>Тренинг</a:t>
            </a:r>
          </a:p>
          <a:p>
            <a:pPr marL="0" algn="just">
              <a:lnSpc>
                <a:spcPct val="130000"/>
              </a:lnSpc>
            </a:pPr>
            <a:r>
              <a:rPr lang="ru-RU" altLang="ko-KR" sz="2400" dirty="0" smtClean="0"/>
              <a:t>Вебинар</a:t>
            </a:r>
          </a:p>
          <a:p>
            <a:pPr marL="0" algn="just">
              <a:lnSpc>
                <a:spcPct val="130000"/>
              </a:lnSpc>
            </a:pPr>
            <a:r>
              <a:rPr lang="ru-RU" altLang="ko-KR" sz="2400" dirty="0" err="1" smtClean="0"/>
              <a:t>Видео-конференция</a:t>
            </a:r>
            <a:endParaRPr lang="ru-RU" altLang="ko-KR" sz="2400" dirty="0" smtClean="0"/>
          </a:p>
          <a:p>
            <a:pPr marL="0" algn="just">
              <a:lnSpc>
                <a:spcPct val="130000"/>
              </a:lnSpc>
            </a:pPr>
            <a:r>
              <a:rPr lang="ru-RU" altLang="ko-KR" sz="2400" dirty="0" smtClean="0"/>
              <a:t>Дискуссия</a:t>
            </a:r>
          </a:p>
          <a:p>
            <a:pPr marL="0" algn="just">
              <a:lnSpc>
                <a:spcPct val="130000"/>
              </a:lnSpc>
            </a:pPr>
            <a:r>
              <a:rPr lang="ru-RU" altLang="ko-KR" sz="2400" dirty="0" smtClean="0"/>
              <a:t>Диспут</a:t>
            </a:r>
          </a:p>
          <a:p>
            <a:pPr marL="0" algn="just">
              <a:lnSpc>
                <a:spcPct val="130000"/>
              </a:lnSpc>
            </a:pPr>
            <a:r>
              <a:rPr lang="ru-RU" altLang="ko-KR" sz="2400" dirty="0" smtClean="0"/>
              <a:t>Деловая игра</a:t>
            </a:r>
          </a:p>
          <a:p>
            <a:pPr marL="0" algn="just">
              <a:lnSpc>
                <a:spcPct val="130000"/>
              </a:lnSpc>
            </a:pPr>
            <a:r>
              <a:rPr lang="ru-RU" altLang="ko-KR" sz="2400" dirty="0" smtClean="0"/>
              <a:t>Метод кейсов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Тренинг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857364"/>
            <a:ext cx="8072494" cy="4572032"/>
          </a:xfrm>
        </p:spPr>
        <p:txBody>
          <a:bodyPr>
            <a:normAutofit/>
          </a:bodyPr>
          <a:lstStyle/>
          <a:p>
            <a:pPr marL="0" indent="432000" algn="just">
              <a:lnSpc>
                <a:spcPct val="120000"/>
              </a:lnSpc>
              <a:buNone/>
            </a:pPr>
            <a:r>
              <a:rPr lang="ru-RU" altLang="ko-KR" sz="2000" dirty="0" smtClean="0"/>
              <a:t>Тренинг (англ. </a:t>
            </a:r>
            <a:r>
              <a:rPr lang="ru-RU" altLang="ko-KR" sz="2000" dirty="0" err="1" smtClean="0"/>
              <a:t>training</a:t>
            </a:r>
            <a:r>
              <a:rPr lang="ru-RU" altLang="ko-KR" sz="2000" dirty="0" smtClean="0"/>
              <a:t> от </a:t>
            </a:r>
            <a:r>
              <a:rPr lang="ru-RU" altLang="ko-KR" sz="2000" dirty="0" err="1" smtClean="0"/>
              <a:t>train</a:t>
            </a:r>
            <a:r>
              <a:rPr lang="ru-RU" altLang="ko-KR" sz="2000" dirty="0" smtClean="0"/>
              <a:t> — обучать, воспитывать) — метод активного обучения, направленный на развитие знаний, умений и навыков и социальных установок.</a:t>
            </a:r>
          </a:p>
          <a:p>
            <a:pPr marL="0" indent="432000" algn="just">
              <a:lnSpc>
                <a:spcPct val="120000"/>
              </a:lnSpc>
              <a:buNone/>
            </a:pPr>
            <a:r>
              <a:rPr lang="ru-RU" altLang="ko-KR" sz="2000" dirty="0" smtClean="0"/>
              <a:t>Тренинг может рассматриваться с точки зрения разных парадигм: </a:t>
            </a:r>
          </a:p>
          <a:p>
            <a:pPr marL="0" indent="432000" algn="just">
              <a:lnSpc>
                <a:spcPct val="120000"/>
              </a:lnSpc>
            </a:pPr>
            <a:r>
              <a:rPr lang="ru-RU" altLang="ko-KR" sz="2000" dirty="0" smtClean="0"/>
              <a:t>тренинг как тренировка, в результате которой происходит формирование и отработка умений и навыков;</a:t>
            </a:r>
          </a:p>
          <a:p>
            <a:pPr marL="0" indent="432000" algn="just">
              <a:lnSpc>
                <a:spcPct val="120000"/>
              </a:lnSpc>
            </a:pPr>
            <a:r>
              <a:rPr lang="ru-RU" altLang="ko-KR" sz="2000" dirty="0" smtClean="0"/>
              <a:t>тренинг как форма активного обучения, целью которого является передача знаний, развитие некоторых умений и навыков.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Вебинар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197361"/>
          </a:xfrm>
        </p:spPr>
        <p:txBody>
          <a:bodyPr/>
          <a:lstStyle/>
          <a:p>
            <a:pPr marL="0" indent="432000" algn="just">
              <a:lnSpc>
                <a:spcPct val="120000"/>
              </a:lnSpc>
              <a:buNone/>
            </a:pPr>
            <a:r>
              <a:rPr lang="ru-RU" dirty="0" smtClean="0"/>
              <a:t>	</a:t>
            </a:r>
            <a:r>
              <a:rPr lang="ru-RU" altLang="ko-KR" sz="1800" dirty="0" smtClean="0"/>
              <a:t>Вебинар (от слов "</a:t>
            </a:r>
            <a:r>
              <a:rPr lang="ru-RU" altLang="ko-KR" sz="1800" dirty="0" err="1" smtClean="0"/>
              <a:t>веб</a:t>
            </a:r>
            <a:r>
              <a:rPr lang="ru-RU" altLang="ko-KR" sz="1800" dirty="0" smtClean="0"/>
              <a:t>" и "семинар") — это «виртуальный» семинар, организованный посредством </a:t>
            </a:r>
            <a:r>
              <a:rPr lang="ru-RU" altLang="ko-KR" sz="1800" dirty="0" err="1" smtClean="0"/>
              <a:t>Интернет-технологий</a:t>
            </a:r>
            <a:r>
              <a:rPr lang="ru-RU" altLang="ko-KR" sz="1800" dirty="0" smtClean="0"/>
              <a:t>. </a:t>
            </a:r>
            <a:r>
              <a:rPr lang="ru-RU" altLang="ko-KR" sz="1800" dirty="0" err="1" smtClean="0"/>
              <a:t>Вебинару</a:t>
            </a:r>
            <a:r>
              <a:rPr lang="ru-RU" altLang="ko-KR" sz="1800" dirty="0" smtClean="0"/>
              <a:t> присущ главный признак семинара — интерактивность: докладчик взаимодействует со слушателями, есть возможность задавать вопросы, дискутировать.</a:t>
            </a:r>
          </a:p>
          <a:p>
            <a:pPr marL="0" indent="432000" algn="just">
              <a:lnSpc>
                <a:spcPct val="120000"/>
              </a:lnSpc>
              <a:buNone/>
            </a:pPr>
            <a:endParaRPr lang="ru-RU" altLang="ko-KR" sz="1800" dirty="0" smtClean="0"/>
          </a:p>
          <a:p>
            <a:pPr marL="0" indent="432000" algn="just">
              <a:lnSpc>
                <a:spcPct val="120000"/>
              </a:lnSpc>
              <a:buNone/>
            </a:pPr>
            <a:r>
              <a:rPr lang="ru-RU" altLang="ko-KR" sz="1800" dirty="0" smtClean="0"/>
              <a:t>Технические платформы и ПО для проведения </a:t>
            </a:r>
            <a:r>
              <a:rPr lang="ru-RU" altLang="ko-KR" sz="1800" dirty="0" err="1" smtClean="0"/>
              <a:t>вебинаров</a:t>
            </a:r>
            <a:r>
              <a:rPr lang="ru-RU" altLang="ko-KR" sz="1800" dirty="0" smtClean="0"/>
              <a:t>:</a:t>
            </a:r>
          </a:p>
          <a:p>
            <a:pPr marL="0" indent="432000" algn="just">
              <a:lnSpc>
                <a:spcPct val="120000"/>
              </a:lnSpc>
              <a:buNone/>
            </a:pPr>
            <a:r>
              <a:rPr lang="en-US" sz="1800" b="1" dirty="0" smtClean="0"/>
              <a:t>Teams </a:t>
            </a:r>
            <a:r>
              <a:rPr lang="ru-RU" sz="1800" dirty="0" smtClean="0"/>
              <a:t>(10 000 участников по всему миру)</a:t>
            </a:r>
            <a:endParaRPr lang="en-US" sz="1800" b="1" dirty="0" smtClean="0"/>
          </a:p>
          <a:p>
            <a:pPr marL="0" indent="432000" algn="just">
              <a:lnSpc>
                <a:spcPct val="120000"/>
              </a:lnSpc>
              <a:buNone/>
            </a:pPr>
            <a:r>
              <a:rPr lang="en-US" sz="1800" b="1" dirty="0" smtClean="0"/>
              <a:t>Skype</a:t>
            </a:r>
            <a:r>
              <a:rPr lang="ru-RU" sz="1800" dirty="0" smtClean="0"/>
              <a:t> (25 участников, неограниченное время)</a:t>
            </a:r>
          </a:p>
          <a:p>
            <a:pPr marL="0" indent="432000" algn="just">
              <a:lnSpc>
                <a:spcPct val="120000"/>
              </a:lnSpc>
              <a:buNone/>
            </a:pPr>
            <a:r>
              <a:rPr lang="en-US" sz="1800" b="1" dirty="0" smtClean="0"/>
              <a:t>Zoom Meeting</a:t>
            </a:r>
            <a:r>
              <a:rPr lang="ru-RU" sz="1800" b="1" dirty="0" smtClean="0"/>
              <a:t> </a:t>
            </a:r>
            <a:r>
              <a:rPr lang="ru-RU" sz="1800" dirty="0" smtClean="0"/>
              <a:t>(до 100 участников, 40 минут)</a:t>
            </a:r>
          </a:p>
          <a:p>
            <a:pPr marL="0" indent="432000" algn="just">
              <a:lnSpc>
                <a:spcPct val="120000"/>
              </a:lnSpc>
              <a:buNone/>
            </a:pPr>
            <a:r>
              <a:rPr lang="en-US" sz="1800" b="1" dirty="0" smtClean="0"/>
              <a:t>FreeConferenceCall.com</a:t>
            </a:r>
            <a:r>
              <a:rPr lang="ru-RU" sz="1800" b="1" dirty="0" smtClean="0"/>
              <a:t> </a:t>
            </a:r>
            <a:r>
              <a:rPr lang="ru-RU" sz="1800" dirty="0" smtClean="0"/>
              <a:t>(до 1000 участников, запись)</a:t>
            </a:r>
            <a:endParaRPr lang="en-US" sz="1800" dirty="0" smtClean="0"/>
          </a:p>
          <a:p>
            <a:pPr marL="0" indent="432000" algn="just">
              <a:lnSpc>
                <a:spcPct val="120000"/>
              </a:lnSpc>
              <a:buNone/>
            </a:pPr>
            <a:endParaRPr lang="ru-RU" sz="1800" dirty="0" smtClean="0"/>
          </a:p>
          <a:p>
            <a:pPr marL="0" indent="432000" algn="just">
              <a:lnSpc>
                <a:spcPct val="120000"/>
              </a:lnSpc>
              <a:buNone/>
            </a:pPr>
            <a:endParaRPr lang="ru-RU" altLang="ko-KR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Преимущества </a:t>
            </a:r>
            <a:r>
              <a:rPr lang="ru-RU" dirty="0" err="1" smtClean="0">
                <a:solidFill>
                  <a:schemeClr val="bg1"/>
                </a:solidFill>
              </a:rPr>
              <a:t>вебинаров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7686700" cy="4786346"/>
          </a:xfrm>
        </p:spPr>
        <p:txBody>
          <a:bodyPr>
            <a:normAutofit/>
          </a:bodyPr>
          <a:lstStyle/>
          <a:p>
            <a:pPr marL="0" indent="432000" algn="just">
              <a:lnSpc>
                <a:spcPct val="130000"/>
              </a:lnSpc>
              <a:spcBef>
                <a:spcPts val="1200"/>
              </a:spcBef>
            </a:pPr>
            <a:r>
              <a:rPr lang="ru-RU" altLang="ko-KR" sz="2000" dirty="0" smtClean="0"/>
              <a:t>Затраты на организацию у </a:t>
            </a:r>
            <a:r>
              <a:rPr lang="ru-RU" altLang="ko-KR" sz="2000" dirty="0" err="1" smtClean="0"/>
              <a:t>вебинаров</a:t>
            </a:r>
            <a:r>
              <a:rPr lang="ru-RU" altLang="ko-KR" sz="2000" dirty="0" smtClean="0"/>
              <a:t> существенно ниже, чем на конференцию или семинар</a:t>
            </a:r>
          </a:p>
          <a:p>
            <a:pPr marL="0" indent="432000" algn="just">
              <a:lnSpc>
                <a:spcPct val="130000"/>
              </a:lnSpc>
              <a:spcBef>
                <a:spcPts val="1200"/>
              </a:spcBef>
            </a:pPr>
            <a:r>
              <a:rPr lang="ru-RU" altLang="ko-KR" sz="2000" dirty="0" smtClean="0"/>
              <a:t>Высокая доступность для участия слушателями</a:t>
            </a:r>
          </a:p>
          <a:p>
            <a:pPr marL="0" indent="432000" algn="just">
              <a:lnSpc>
                <a:spcPct val="130000"/>
              </a:lnSpc>
              <a:spcBef>
                <a:spcPts val="1200"/>
              </a:spcBef>
            </a:pPr>
            <a:r>
              <a:rPr lang="ru-RU" altLang="ko-KR" sz="2000" dirty="0" smtClean="0"/>
              <a:t>Значительная экономия времени на организацию</a:t>
            </a:r>
          </a:p>
          <a:p>
            <a:pPr marL="0" indent="432000" algn="just">
              <a:lnSpc>
                <a:spcPct val="130000"/>
              </a:lnSpc>
              <a:spcBef>
                <a:spcPts val="1200"/>
              </a:spcBef>
            </a:pPr>
            <a:r>
              <a:rPr lang="ru-RU" altLang="ko-KR" sz="2000" dirty="0" smtClean="0"/>
              <a:t>Удобство для участников (привычная среда)</a:t>
            </a:r>
          </a:p>
          <a:p>
            <a:pPr marL="0" indent="432000" algn="just">
              <a:lnSpc>
                <a:spcPct val="130000"/>
              </a:lnSpc>
              <a:spcBef>
                <a:spcPts val="1200"/>
              </a:spcBef>
            </a:pPr>
            <a:r>
              <a:rPr lang="ru-RU" altLang="ko-KR" sz="2000" dirty="0" smtClean="0"/>
              <a:t>Интерактивное взаимодействие между докладчиком и «посетителями, а также «посетителями» между собой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chemeClr val="bg1"/>
                </a:solidFill>
              </a:rPr>
              <a:t>Видео-конференция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428736"/>
            <a:ext cx="7872410" cy="5000660"/>
          </a:xfrm>
        </p:spPr>
        <p:txBody>
          <a:bodyPr>
            <a:normAutofit fontScale="77500" lnSpcReduction="20000"/>
          </a:bodyPr>
          <a:lstStyle/>
          <a:p>
            <a:pPr marL="0" indent="432000" algn="just">
              <a:lnSpc>
                <a:spcPct val="140000"/>
              </a:lnSpc>
              <a:spcBef>
                <a:spcPts val="1200"/>
              </a:spcBef>
              <a:buNone/>
            </a:pPr>
            <a:r>
              <a:rPr lang="ru-RU" altLang="ko-KR" sz="2600" dirty="0" err="1" smtClean="0"/>
              <a:t>Видео-конференция</a:t>
            </a:r>
            <a:r>
              <a:rPr lang="ru-RU" altLang="ko-KR" sz="2600" dirty="0" smtClean="0"/>
              <a:t> (англ. </a:t>
            </a:r>
            <a:r>
              <a:rPr lang="ru-RU" altLang="ko-KR" sz="2600" dirty="0" err="1" smtClean="0"/>
              <a:t>videoconference</a:t>
            </a:r>
            <a:r>
              <a:rPr lang="ru-RU" altLang="ko-KR" sz="2600" dirty="0" smtClean="0"/>
              <a:t>) — это область информационной технологии, обеспечивающая одновременно двустороннюю передачу, обработку, преобразование и представление интерактивной информации на расстояние в реальном режиме времени с помощью аппаратно-программных средств вычислительной техники.</a:t>
            </a:r>
          </a:p>
          <a:p>
            <a:pPr marL="0" indent="432000">
              <a:lnSpc>
                <a:spcPct val="140000"/>
              </a:lnSpc>
              <a:spcBef>
                <a:spcPts val="1200"/>
              </a:spcBef>
              <a:buNone/>
            </a:pPr>
            <a:r>
              <a:rPr lang="ru-RU" altLang="ko-KR" sz="2600" dirty="0" smtClean="0"/>
              <a:t>Взаимодействие в режиме видеоконференций также называют сеансом видеоконференцсвязи. Видеоконференцсвязь (сокращенное название ВКС) — это телекоммуникационная технология интерактивного взаимодействия двух и более удаленных абонентов, при которой между ними возможен обмен аудио- и видеоинформацией в реальном масштабе времени с учетом передачи управляющих данных.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Дискуссия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2000240"/>
            <a:ext cx="7943848" cy="4383087"/>
          </a:xfrm>
        </p:spPr>
        <p:txBody>
          <a:bodyPr>
            <a:normAutofit/>
          </a:bodyPr>
          <a:lstStyle/>
          <a:p>
            <a:pPr marL="0" indent="432000" algn="just">
              <a:lnSpc>
                <a:spcPct val="120000"/>
              </a:lnSpc>
              <a:buNone/>
            </a:pPr>
            <a:r>
              <a:rPr lang="ru-RU" altLang="ko-KR" sz="2000" dirty="0" smtClean="0"/>
              <a:t>Термин «дискуссия» происходит от латинского «</a:t>
            </a:r>
            <a:r>
              <a:rPr lang="ru-RU" altLang="ko-KR" sz="2000" dirty="0" err="1" smtClean="0"/>
              <a:t>discussio</a:t>
            </a:r>
            <a:r>
              <a:rPr lang="ru-RU" altLang="ko-KR" sz="2000" dirty="0" smtClean="0"/>
              <a:t>» - рассмотрение или исследование.</a:t>
            </a:r>
          </a:p>
          <a:p>
            <a:pPr marL="0" indent="432000" algn="just">
              <a:lnSpc>
                <a:spcPct val="120000"/>
              </a:lnSpc>
              <a:buNone/>
            </a:pPr>
            <a:r>
              <a:rPr lang="ru-RU" altLang="ko-KR" sz="2000" dirty="0" smtClean="0"/>
              <a:t>Как интерактивный метод обучения означает исследование или разбор. Образовательной дискуссией называется целенаправленное, коллективное обсуждение конкретной проблемы (ситуации), сопровождающееся обменом идеями, опытом, суждениями, мнениями в составе группы и достижения консенсуса, единого взгляда на предмет обсуждения.</a:t>
            </a:r>
          </a:p>
          <a:p>
            <a:pPr marL="0" indent="432000" algn="just">
              <a:lnSpc>
                <a:spcPct val="120000"/>
              </a:lnSpc>
              <a:buNone/>
            </a:pPr>
            <a:r>
              <a:rPr lang="ru-RU" altLang="ko-KR" sz="2000" dirty="0" smtClean="0"/>
              <a:t>Дискуссия всегда строится на столкновении мнений.</a:t>
            </a:r>
          </a:p>
          <a:p>
            <a:pPr marL="0" indent="432000" algn="just">
              <a:lnSpc>
                <a:spcPct val="120000"/>
              </a:lnSpc>
              <a:buNone/>
            </a:pPr>
            <a:r>
              <a:rPr lang="ru-RU" altLang="ko-KR" sz="2000" dirty="0" smtClean="0"/>
              <a:t>Любая дискуссия требует серьезной подготовки.</a:t>
            </a:r>
            <a:endParaRPr lang="ru-RU" altLang="ko-KR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Задачи дискуссии: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785926"/>
            <a:ext cx="8001056" cy="4500594"/>
          </a:xfrm>
        </p:spPr>
        <p:txBody>
          <a:bodyPr>
            <a:normAutofit lnSpcReduction="10000"/>
          </a:bodyPr>
          <a:lstStyle/>
          <a:p>
            <a:pPr marL="0" indent="432000" algn="just">
              <a:lnSpc>
                <a:spcPct val="140000"/>
              </a:lnSpc>
              <a:spcBef>
                <a:spcPts val="0"/>
              </a:spcBef>
            </a:pPr>
            <a:r>
              <a:rPr lang="ru-RU" altLang="ko-KR" sz="2000" kern="600" dirty="0" smtClean="0"/>
              <a:t>достижение определенной степени согласия участников дискуссии относительно дискутируемого тезиса</a:t>
            </a:r>
          </a:p>
          <a:p>
            <a:pPr marL="0" indent="432000" algn="just">
              <a:lnSpc>
                <a:spcPct val="140000"/>
              </a:lnSpc>
              <a:spcBef>
                <a:spcPts val="0"/>
              </a:spcBef>
            </a:pPr>
            <a:r>
              <a:rPr lang="ru-RU" altLang="ko-KR" sz="2000" kern="600" dirty="0" smtClean="0"/>
              <a:t>формирование общего представления не как суммы имеющихся представлений, а как более объективное суждение, подтверждаемое всеми участниками обсуждения или их большинством</a:t>
            </a:r>
          </a:p>
          <a:p>
            <a:pPr marL="0" indent="432000" algn="just">
              <a:lnSpc>
                <a:spcPct val="140000"/>
              </a:lnSpc>
              <a:spcBef>
                <a:spcPts val="0"/>
              </a:spcBef>
            </a:pPr>
            <a:r>
              <a:rPr lang="ru-RU" altLang="ko-KR" sz="2000" kern="600" dirty="0" smtClean="0"/>
              <a:t>достижение убедительного обоснования содержания, не имеющего первоначальной ясности для всех участников дискуссии</a:t>
            </a:r>
          </a:p>
          <a:p>
            <a:pPr marL="0" indent="432000" algn="just">
              <a:lnSpc>
                <a:spcPct val="140000"/>
              </a:lnSpc>
              <a:buNone/>
            </a:pPr>
            <a:endParaRPr lang="ru-RU" altLang="ko-KR" sz="2000" dirty="0" smtClean="0"/>
          </a:p>
          <a:p>
            <a:pPr marL="0" indent="432000" algn="just">
              <a:lnSpc>
                <a:spcPct val="140000"/>
              </a:lnSpc>
              <a:buNone/>
            </a:pPr>
            <a:r>
              <a:rPr lang="ru-RU" altLang="ko-KR" sz="2000" i="1" u="sng" dirty="0" smtClean="0"/>
              <a:t>Предлагаемые виды дискуссий: </a:t>
            </a:r>
          </a:p>
          <a:p>
            <a:pPr marL="0" indent="432000" algn="just">
              <a:lnSpc>
                <a:spcPct val="140000"/>
              </a:lnSpc>
              <a:buNone/>
            </a:pPr>
            <a:r>
              <a:rPr lang="ru-RU" altLang="ko-KR" sz="2000" dirty="0" smtClean="0"/>
              <a:t>круглый стол, классические дебаты.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chemeClr val="bg1"/>
                </a:solidFill>
              </a:rPr>
              <a:t>ПОПС-формула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143116"/>
            <a:ext cx="8158162" cy="3883021"/>
          </a:xfrm>
        </p:spPr>
        <p:txBody>
          <a:bodyPr/>
          <a:lstStyle/>
          <a:p>
            <a:pPr marL="0" indent="432000" algn="just">
              <a:lnSpc>
                <a:spcPct val="120000"/>
              </a:lnSpc>
              <a:buNone/>
            </a:pPr>
            <a:r>
              <a:rPr lang="ru-RU" sz="2400" b="1" dirty="0" smtClean="0"/>
              <a:t>П</a:t>
            </a:r>
            <a:r>
              <a:rPr lang="ru-RU" b="1" dirty="0" smtClean="0"/>
              <a:t> </a:t>
            </a:r>
            <a:r>
              <a:rPr lang="ru-RU" altLang="ko-KR" dirty="0" smtClean="0"/>
              <a:t>–</a:t>
            </a:r>
            <a:r>
              <a:rPr lang="ru-RU" dirty="0" smtClean="0"/>
              <a:t> </a:t>
            </a:r>
            <a:r>
              <a:rPr lang="ru-RU" altLang="ko-KR" sz="2400" dirty="0" smtClean="0"/>
              <a:t>позиция (я считаю, интернет – друг библиотеки…)</a:t>
            </a:r>
          </a:p>
          <a:p>
            <a:pPr marL="0" indent="432000" algn="just">
              <a:lnSpc>
                <a:spcPct val="120000"/>
              </a:lnSpc>
              <a:buNone/>
            </a:pPr>
            <a:r>
              <a:rPr lang="ru-RU" altLang="ko-KR" sz="2400" b="1" dirty="0" smtClean="0"/>
              <a:t>О</a:t>
            </a:r>
            <a:r>
              <a:rPr lang="ru-RU" altLang="ko-KR" sz="2400" dirty="0" smtClean="0"/>
              <a:t> – обоснование (потому что предоставляет доступ к информации, которой нет в нашей библиотеке…)</a:t>
            </a:r>
          </a:p>
          <a:p>
            <a:pPr marL="0" indent="432000" algn="just">
              <a:lnSpc>
                <a:spcPct val="120000"/>
              </a:lnSpc>
              <a:buNone/>
            </a:pPr>
            <a:r>
              <a:rPr lang="ru-RU" sz="2400" b="1" dirty="0" smtClean="0"/>
              <a:t>П </a:t>
            </a:r>
            <a:r>
              <a:rPr lang="ru-RU" altLang="ko-KR" sz="2400" dirty="0" smtClean="0"/>
              <a:t>–</a:t>
            </a:r>
            <a:r>
              <a:rPr lang="ru-RU" sz="2400" dirty="0" smtClean="0"/>
              <a:t> пример (электронные библиотеки, коммуникация, </a:t>
            </a:r>
            <a:r>
              <a:rPr lang="ru-RU" sz="2400" dirty="0" err="1" smtClean="0"/>
              <a:t>он-лайн</a:t>
            </a:r>
            <a:r>
              <a:rPr lang="ru-RU" sz="2400" dirty="0" smtClean="0"/>
              <a:t> сервисы и т.д.)</a:t>
            </a:r>
            <a:endParaRPr lang="ru-RU" altLang="ko-KR" sz="2400" dirty="0" smtClean="0"/>
          </a:p>
          <a:p>
            <a:pPr marL="0" indent="432000" algn="just">
              <a:lnSpc>
                <a:spcPct val="120000"/>
              </a:lnSpc>
              <a:buNone/>
            </a:pPr>
            <a:r>
              <a:rPr lang="ru-RU" altLang="ko-KR" sz="2400" b="1" dirty="0" smtClean="0"/>
              <a:t>С</a:t>
            </a:r>
            <a:r>
              <a:rPr lang="ru-RU" altLang="ko-KR" sz="2400" dirty="0" smtClean="0"/>
              <a:t> – следствие (если бы в библиотеке не появился интернет, было бы мало пользователей…)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Диспут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000240"/>
            <a:ext cx="7715304" cy="45005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altLang="ko-KR" sz="2100" dirty="0" smtClean="0"/>
              <a:t>Происходит от латинского </a:t>
            </a:r>
            <a:r>
              <a:rPr lang="ru-RU" altLang="ko-KR" sz="2100" dirty="0" err="1" smtClean="0"/>
              <a:t>disputare</a:t>
            </a:r>
            <a:r>
              <a:rPr lang="ru-RU" altLang="ko-KR" sz="2100" dirty="0" smtClean="0"/>
              <a:t> — рассуждать, спорить. В тех ситуациях, когда речь идет о диспуте, имеется в виду коллективное обсуждение нравственных, политических, литературных, научных, профессиональных и других проблем, которые не имеют общепринятого, однозначного решения. В процессе диспута его участники высказывают различные суждения, точки зрения, оценки на те или иные события, проблемы. Важной особенностью диспута является строгое соблюдение заранее принятого регламента и темы.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Деловая игра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928802"/>
            <a:ext cx="8472518" cy="434023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altLang="ko-KR" sz="2400" dirty="0" smtClean="0"/>
              <a:t>Деловая игра — средство моделирования разнообразных условий профессиональной деятельности (включая экстремальные) методом поиска новых способов ее выполнения. Деловая игра имитирует различные аспекты человеческой активности и социального взаимодействия.</a:t>
            </a:r>
          </a:p>
          <a:p>
            <a:pPr>
              <a:buNone/>
            </a:pPr>
            <a:r>
              <a:rPr lang="ru-RU" altLang="ko-KR" sz="2400" dirty="0" smtClean="0"/>
              <a:t>	Использование деловых игр способствует развитию навыков критического мышления, коммуникативных навыков, навыков решения проблем, отработке различных вариантов поведения в проблемных ситуациях.</a:t>
            </a:r>
          </a:p>
          <a:p>
            <a:pPr>
              <a:buNone/>
            </a:pPr>
            <a:r>
              <a:rPr lang="ru-RU" altLang="ko-KR" sz="2400" dirty="0" smtClean="0"/>
              <a:t>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Этапы проведения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altLang="ko-KR" sz="2100" u="sng" dirty="0" smtClean="0"/>
              <a:t>Подготовительный</a:t>
            </a:r>
            <a:r>
              <a:rPr lang="ru-RU" altLang="ko-KR" sz="2100" dirty="0" smtClean="0"/>
              <a:t>: разработка сценария, плана, общего описания игры, содержание инструктажа по ролям, разработка творческих заданий, технологией производственных процессов, подготовка материального обеспечения.</a:t>
            </a:r>
          </a:p>
          <a:p>
            <a:pPr>
              <a:buNone/>
            </a:pPr>
            <a:r>
              <a:rPr lang="ru-RU" altLang="ko-KR" sz="2100" u="sng" dirty="0" smtClean="0"/>
              <a:t>Вход в игру</a:t>
            </a:r>
            <a:r>
              <a:rPr lang="ru-RU" altLang="ko-KR" sz="2100" dirty="0" smtClean="0"/>
              <a:t>: постановка проблемы, цели, знакомство с правилами, регламентом, распределение ролей, формирование групп, консультации.</a:t>
            </a:r>
          </a:p>
          <a:p>
            <a:pPr>
              <a:buNone/>
            </a:pPr>
            <a:r>
              <a:rPr lang="ru-RU" altLang="ko-KR" sz="2100" u="sng" dirty="0" smtClean="0"/>
              <a:t>Этап проведения</a:t>
            </a:r>
            <a:r>
              <a:rPr lang="ru-RU" altLang="ko-KR" sz="2100" dirty="0" smtClean="0"/>
              <a:t>: работа над заданием, межгрупповая дискуссия, защита результатов, работа экспертов.</a:t>
            </a:r>
          </a:p>
          <a:p>
            <a:pPr>
              <a:buNone/>
            </a:pPr>
            <a:r>
              <a:rPr lang="ru-RU" altLang="ko-KR" sz="2100" u="sng" dirty="0" smtClean="0"/>
              <a:t>Анализ и обобщение</a:t>
            </a:r>
            <a:r>
              <a:rPr lang="ru-RU" altLang="ko-KR" sz="2100" dirty="0" smtClean="0"/>
              <a:t>: выводы из игры, анализ результатов, рефлексия, оценка и самооценка, обобщение, рекомендации.</a:t>
            </a:r>
          </a:p>
          <a:p>
            <a:pPr>
              <a:buNone/>
            </a:pPr>
            <a:endParaRPr lang="ru-RU" altLang="ko-KR" sz="2300" dirty="0" smtClean="0"/>
          </a:p>
          <a:p>
            <a:pPr>
              <a:buNone/>
            </a:pPr>
            <a:endParaRPr lang="ru-RU" altLang="ko-KR" sz="23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Кейс-метод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785926"/>
            <a:ext cx="8372476" cy="4525963"/>
          </a:xfrm>
        </p:spPr>
        <p:txBody>
          <a:bodyPr>
            <a:normAutofit/>
          </a:bodyPr>
          <a:lstStyle/>
          <a:p>
            <a:pPr marL="0" indent="432000" algn="just">
              <a:lnSpc>
                <a:spcPct val="140000"/>
              </a:lnSpc>
              <a:spcBef>
                <a:spcPts val="1200"/>
              </a:spcBef>
              <a:buNone/>
            </a:pPr>
            <a:r>
              <a:rPr lang="ru-RU" altLang="ko-KR" sz="1800" dirty="0" smtClean="0"/>
              <a:t>Ситуация, совокупность обстоятельств (внутренних и внешних), содержащая условия, противоречия, в которых развивается какая-либо деятельность индивида, группы, организации, требующая конкретного разрешения, но не имеющая мгновенного однозначного решения для выхода из создавшегося положения). Также этот метод в литературе называется «</a:t>
            </a:r>
            <a:r>
              <a:rPr lang="ru-RU" altLang="ko-KR" sz="1800" dirty="0" err="1" smtClean="0"/>
              <a:t>Кейс-стади</a:t>
            </a:r>
            <a:r>
              <a:rPr lang="ru-RU" altLang="ko-KR" sz="1800" dirty="0" smtClean="0"/>
              <a:t>».</a:t>
            </a:r>
          </a:p>
          <a:p>
            <a:pPr marL="0" indent="432000" algn="just">
              <a:lnSpc>
                <a:spcPct val="140000"/>
              </a:lnSpc>
              <a:spcBef>
                <a:spcPts val="1200"/>
              </a:spcBef>
              <a:buNone/>
            </a:pPr>
            <a:r>
              <a:rPr lang="ru-RU" altLang="ko-KR" sz="1800" dirty="0" smtClean="0"/>
              <a:t>Кейс-метод (от английского </a:t>
            </a:r>
            <a:r>
              <a:rPr lang="ru-RU" altLang="ko-KR" sz="1800" dirty="0" err="1" smtClean="0"/>
              <a:t>case</a:t>
            </a:r>
            <a:r>
              <a:rPr lang="ru-RU" altLang="ko-KR" sz="1800" dirty="0" smtClean="0"/>
              <a:t> – случай, ситуация) – усовершенствованный метод анализа конкретных ситуаций, метод активного проблемно-ситуационного анализа, основанный на обучении путем решения конкретных задач–ситуаций                     (решение кейсов).</a:t>
            </a:r>
            <a:endParaRPr lang="ru-RU" altLang="ko-KR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Цель метода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3983047"/>
          </a:xfrm>
        </p:spPr>
        <p:txBody>
          <a:bodyPr>
            <a:normAutofit/>
          </a:bodyPr>
          <a:lstStyle/>
          <a:p>
            <a:pPr marL="0" indent="432000" algn="just">
              <a:lnSpc>
                <a:spcPct val="120000"/>
              </a:lnSpc>
              <a:buNone/>
            </a:pPr>
            <a:r>
              <a:rPr lang="ru-RU" altLang="ko-KR" sz="1800" dirty="0" smtClean="0"/>
              <a:t>Цель метода - научить сотрудников анализировать информацию, выявлять ключевые проблемы, выбирать альтернативные пути решения, оценивать их, находить оптимальный вариант и формулировать программы действий.</a:t>
            </a:r>
          </a:p>
          <a:p>
            <a:pPr marL="0" indent="432000" algn="just">
              <a:lnSpc>
                <a:spcPct val="120000"/>
              </a:lnSpc>
              <a:buNone/>
            </a:pPr>
            <a:endParaRPr lang="ru-RU" altLang="ko-KR" sz="1800" i="1" u="sng" dirty="0" smtClean="0"/>
          </a:p>
          <a:p>
            <a:pPr marL="0" indent="432000" algn="just">
              <a:lnSpc>
                <a:spcPct val="120000"/>
              </a:lnSpc>
              <a:buNone/>
            </a:pPr>
            <a:r>
              <a:rPr lang="ru-RU" altLang="ko-KR" sz="1800" i="1" u="sng" dirty="0" smtClean="0"/>
              <a:t>Преимущества метода:</a:t>
            </a:r>
          </a:p>
          <a:p>
            <a:pPr marL="0" indent="432000" algn="just">
              <a:lnSpc>
                <a:spcPct val="110000"/>
              </a:lnSpc>
              <a:spcBef>
                <a:spcPts val="0"/>
              </a:spcBef>
            </a:pPr>
            <a:r>
              <a:rPr lang="ru-RU" altLang="ko-KR" sz="1800" dirty="0" smtClean="0"/>
              <a:t>развивает аналитическое мышление;</a:t>
            </a:r>
          </a:p>
          <a:p>
            <a:pPr marL="0" indent="432000" algn="just">
              <a:lnSpc>
                <a:spcPct val="110000"/>
              </a:lnSpc>
              <a:spcBef>
                <a:spcPts val="0"/>
              </a:spcBef>
            </a:pPr>
            <a:r>
              <a:rPr lang="ru-RU" altLang="ko-KR" sz="1800" dirty="0" smtClean="0"/>
              <a:t>помогает выбирать критерии нахождения оптимального решения, принимать коллективные решения;</a:t>
            </a:r>
          </a:p>
          <a:p>
            <a:pPr marL="0" indent="432000" algn="just">
              <a:lnSpc>
                <a:spcPct val="110000"/>
              </a:lnSpc>
              <a:spcBef>
                <a:spcPts val="0"/>
              </a:spcBef>
            </a:pPr>
            <a:r>
              <a:rPr lang="ru-RU" altLang="ko-KR" sz="1800" dirty="0" smtClean="0"/>
              <a:t>разбираемая гипотетическая ситуация не связана ни с каким личным риском ни для одного из участников игры.</a:t>
            </a:r>
          </a:p>
          <a:p>
            <a:pPr marL="0" indent="432000" algn="just">
              <a:lnSpc>
                <a:spcPct val="120000"/>
              </a:lnSpc>
              <a:buNone/>
            </a:pPr>
            <a:endParaRPr lang="ru-RU" altLang="ko-KR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Ситуации для решения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32000" algn="just">
              <a:lnSpc>
                <a:spcPct val="160000"/>
              </a:lnSpc>
              <a:spcBef>
                <a:spcPts val="0"/>
              </a:spcBef>
            </a:pPr>
            <a:r>
              <a:rPr lang="ru-RU" altLang="ko-KR" sz="1800" dirty="0" smtClean="0"/>
              <a:t>стандартные (часто повторяющиеся)</a:t>
            </a:r>
          </a:p>
          <a:p>
            <a:pPr marL="0" indent="432000" algn="just">
              <a:lnSpc>
                <a:spcPct val="160000"/>
              </a:lnSpc>
              <a:spcBef>
                <a:spcPts val="0"/>
              </a:spcBef>
            </a:pPr>
            <a:r>
              <a:rPr lang="ru-RU" altLang="ko-KR" sz="1800" dirty="0" smtClean="0"/>
              <a:t>критические (нетипичная ситуация, требующая радикального вмешательства)</a:t>
            </a:r>
          </a:p>
          <a:p>
            <a:pPr marL="0" indent="432000" algn="just">
              <a:lnSpc>
                <a:spcPct val="160000"/>
              </a:lnSpc>
              <a:spcBef>
                <a:spcPts val="0"/>
              </a:spcBef>
            </a:pPr>
            <a:r>
              <a:rPr lang="ru-RU" altLang="ko-KR" sz="1800" dirty="0" smtClean="0"/>
              <a:t>экстремальная (не имеющая аналогов в прошлом)</a:t>
            </a:r>
          </a:p>
          <a:p>
            <a:pPr marL="0" indent="432000" algn="just">
              <a:lnSpc>
                <a:spcPct val="160000"/>
              </a:lnSpc>
              <a:spcBef>
                <a:spcPts val="0"/>
              </a:spcBef>
            </a:pPr>
            <a:r>
              <a:rPr lang="ru-RU" altLang="ko-KR" sz="1800" dirty="0" smtClean="0"/>
              <a:t>ситуации-оценки (описание конкретных событий с последующим разбором последствий и ошибок)</a:t>
            </a:r>
          </a:p>
          <a:p>
            <a:pPr marL="0" indent="432000" algn="just">
              <a:lnSpc>
                <a:spcPct val="160000"/>
              </a:lnSpc>
              <a:spcBef>
                <a:spcPts val="0"/>
              </a:spcBef>
            </a:pPr>
            <a:r>
              <a:rPr lang="ru-RU" altLang="ko-KR" sz="1800" dirty="0" smtClean="0"/>
              <a:t>ситуации-иллюстрации (на конкретном примере демонстрируются закономерности социальных процессов, позитивная и негативная деятельность личностей, коллективов, эффективность использования методов и приемов работы, значение каких-либо факторов и условий)</a:t>
            </a:r>
          </a:p>
          <a:p>
            <a:pPr marL="0" indent="432000" algn="just">
              <a:lnSpc>
                <a:spcPct val="160000"/>
              </a:lnSpc>
              <a:spcBef>
                <a:spcPts val="0"/>
              </a:spcBef>
            </a:pPr>
            <a:endParaRPr lang="ru-RU" altLang="ko-KR" sz="1800" dirty="0" smtClean="0"/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Требования к разработке кейса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785926"/>
            <a:ext cx="7515220" cy="4786346"/>
          </a:xfrm>
        </p:spPr>
        <p:txBody>
          <a:bodyPr>
            <a:noAutofit/>
          </a:bodyPr>
          <a:lstStyle/>
          <a:p>
            <a:pPr marL="0" indent="432000" algn="just">
              <a:lnSpc>
                <a:spcPct val="110000"/>
              </a:lnSpc>
              <a:spcBef>
                <a:spcPts val="0"/>
              </a:spcBef>
            </a:pPr>
            <a:r>
              <a:rPr lang="ru-RU" altLang="ko-KR" sz="1900" dirty="0" smtClean="0"/>
              <a:t>желательно, чтобы кейс отражал реальный сюжет, в нём должно быть отражено «как есть», а не «как может быть»;</a:t>
            </a:r>
          </a:p>
          <a:p>
            <a:pPr marL="0" lvl="0" indent="432000" algn="just">
              <a:lnSpc>
                <a:spcPct val="110000"/>
              </a:lnSpc>
              <a:spcBef>
                <a:spcPts val="600"/>
              </a:spcBef>
            </a:pPr>
            <a:r>
              <a:rPr lang="ru-RU" altLang="ko-KR" sz="1900" dirty="0" smtClean="0"/>
              <a:t>нужно, чтобы ситуация показывала как положительные (путь к успеху), так и отрицательные примеры (причины неудач и пр.);</a:t>
            </a:r>
          </a:p>
          <a:p>
            <a:pPr marL="0" lvl="0" indent="432000" algn="just">
              <a:lnSpc>
                <a:spcPct val="110000"/>
              </a:lnSpc>
              <a:spcBef>
                <a:spcPts val="600"/>
              </a:spcBef>
            </a:pPr>
            <a:r>
              <a:rPr lang="ru-RU" altLang="ko-KR" sz="1900" dirty="0" smtClean="0"/>
              <a:t>ситуация должна быть описана интересно, простым и доходчивым языком (целесообразно приводить высказывания, диалоги участников ситуации);</a:t>
            </a:r>
          </a:p>
          <a:p>
            <a:pPr marL="0" indent="432000" algn="just">
              <a:lnSpc>
                <a:spcPct val="110000"/>
              </a:lnSpc>
              <a:spcBef>
                <a:spcPts val="600"/>
              </a:spcBef>
            </a:pPr>
            <a:r>
              <a:rPr lang="ru-RU" altLang="ko-KR" sz="1900" dirty="0" smtClean="0"/>
              <a:t>ситуация должна также сопровождаться четкими инструкциями по работе с нею;</a:t>
            </a:r>
          </a:p>
          <a:p>
            <a:pPr marL="0" indent="432000" algn="just">
              <a:lnSpc>
                <a:spcPct val="110000"/>
              </a:lnSpc>
              <a:spcBef>
                <a:spcPts val="600"/>
              </a:spcBef>
            </a:pPr>
            <a:r>
              <a:rPr lang="ru-RU" altLang="ko-KR" sz="1900" dirty="0" smtClean="0"/>
              <a:t>в</a:t>
            </a:r>
            <a:r>
              <a:rPr lang="ru-RU" altLang="ko-KR" sz="1900" smtClean="0"/>
              <a:t>место </a:t>
            </a:r>
            <a:r>
              <a:rPr lang="ru-RU" altLang="ko-KR" sz="1900" dirty="0" smtClean="0"/>
              <a:t>текстов можно использовать аудио- или видеозаписи, газетные статьи и т.д.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Этапы работы с кейсом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928802"/>
            <a:ext cx="7943848" cy="4286280"/>
          </a:xfrm>
        </p:spPr>
        <p:txBody>
          <a:bodyPr>
            <a:noAutofit/>
          </a:bodyPr>
          <a:lstStyle/>
          <a:p>
            <a:pPr marL="0" lvl="0" indent="432000" algn="just">
              <a:lnSpc>
                <a:spcPct val="160000"/>
              </a:lnSpc>
              <a:spcBef>
                <a:spcPts val="0"/>
              </a:spcBef>
            </a:pPr>
            <a:r>
              <a:rPr lang="ru-RU" altLang="ko-KR" sz="2400" dirty="0" smtClean="0"/>
              <a:t>Этап введения в изучаемую проблему </a:t>
            </a:r>
          </a:p>
          <a:p>
            <a:pPr marL="0" lvl="0" indent="432000" algn="just">
              <a:lnSpc>
                <a:spcPct val="160000"/>
              </a:lnSpc>
              <a:spcBef>
                <a:spcPts val="0"/>
              </a:spcBef>
            </a:pPr>
            <a:r>
              <a:rPr lang="ru-RU" altLang="ko-KR" sz="2400" dirty="0" smtClean="0"/>
              <a:t>Анализ ситуации</a:t>
            </a:r>
          </a:p>
          <a:p>
            <a:pPr marL="0" lvl="0" indent="432000" algn="just">
              <a:lnSpc>
                <a:spcPct val="160000"/>
              </a:lnSpc>
              <a:spcBef>
                <a:spcPts val="0"/>
              </a:spcBef>
            </a:pPr>
            <a:r>
              <a:rPr lang="ru-RU" altLang="ko-KR" sz="2400" dirty="0" smtClean="0"/>
              <a:t>Этап презентации</a:t>
            </a:r>
          </a:p>
          <a:p>
            <a:pPr marL="0" lvl="0" indent="432000" algn="just">
              <a:lnSpc>
                <a:spcPct val="160000"/>
              </a:lnSpc>
              <a:spcBef>
                <a:spcPts val="0"/>
              </a:spcBef>
            </a:pPr>
            <a:r>
              <a:rPr lang="ru-RU" altLang="ko-KR" sz="2400" dirty="0" smtClean="0"/>
              <a:t>Этап общей дискуссии </a:t>
            </a:r>
          </a:p>
          <a:p>
            <a:pPr marL="0" lvl="0" indent="432000" algn="just">
              <a:lnSpc>
                <a:spcPct val="160000"/>
              </a:lnSpc>
              <a:spcBef>
                <a:spcPts val="0"/>
              </a:spcBef>
            </a:pPr>
            <a:r>
              <a:rPr lang="ru-RU" altLang="ko-KR" sz="2400" dirty="0" smtClean="0"/>
              <a:t>Этап подведения итогов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Кейс «Галерея </a:t>
            </a:r>
            <a:r>
              <a:rPr lang="ru-RU" dirty="0" err="1" smtClean="0">
                <a:solidFill>
                  <a:schemeClr val="bg1"/>
                </a:solidFill>
              </a:rPr>
              <a:t>Lafayette</a:t>
            </a:r>
            <a:r>
              <a:rPr lang="ru-RU" dirty="0" smtClean="0">
                <a:solidFill>
                  <a:schemeClr val="bg1"/>
                </a:solidFill>
              </a:rPr>
              <a:t>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428736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432000" algn="just">
              <a:lnSpc>
                <a:spcPct val="140000"/>
              </a:lnSpc>
              <a:buNone/>
            </a:pPr>
            <a:r>
              <a:rPr lang="ru-RU" altLang="ko-KR" sz="2300" dirty="0" smtClean="0"/>
              <a:t>Молодой предпринимательнице на начальном этапе становления ее бизнеса не хватало средств на традиционные методы продвижения товара на рынок, она творчески подходила к решению проблем и добивалась своего очень дешевыми способами. Однажды она приехала завоевывать Европу, а управляющий парижской Галереи </a:t>
            </a:r>
            <a:r>
              <a:rPr lang="ru-RU" altLang="ko-KR" sz="2300" dirty="0" err="1" smtClean="0"/>
              <a:t>Lafayette</a:t>
            </a:r>
            <a:r>
              <a:rPr lang="ru-RU" altLang="ko-KR" sz="2300" dirty="0" smtClean="0"/>
              <a:t> отказался покупать ее продукцию – новые духи. Но она никогда не сдавалась. Когда наша героиня чего-то хотела, она была очень изобретательна в стремлении добиться своего. Женщина все таки нашла способ за 5 минут доказать управляющему, что ее духи могут занять достойное место в престижной галерее </a:t>
            </a:r>
            <a:r>
              <a:rPr lang="ru-RU" altLang="ko-KR" sz="2300" dirty="0" err="1" smtClean="0"/>
              <a:t>Lafayette</a:t>
            </a:r>
            <a:r>
              <a:rPr lang="ru-RU" altLang="ko-KR" sz="2300" dirty="0" smtClean="0"/>
              <a:t>.</a:t>
            </a:r>
            <a:br>
              <a:rPr lang="ru-RU" altLang="ko-KR" sz="2300" dirty="0" smtClean="0"/>
            </a:br>
            <a:r>
              <a:rPr lang="ru-RU" altLang="ko-KR" sz="2300" dirty="0" smtClean="0"/>
              <a:t>Что сделала женщина? Ваши варианты?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Кейс «Ошибка интерьера»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64347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Представьте, что Вы пришли на тренинг. В комнате для занятий понемногу собираются участники. За пять минут до начала тренер просит всех взять стулья, расставить их в ряд до ковра, который постелен на полу, и расположиться как можно ближе друг к другу. Слушатели уселись, тренер занимается последними приготовлениями, до начала осталась пара минут. </a:t>
            </a:r>
          </a:p>
          <a:p>
            <a:r>
              <a:rPr lang="ru-RU" dirty="0" smtClean="0"/>
              <a:t>И тут входит последний участник из списка. Он видит, что одна часть пола застелена светло-голубым ковром, а на оставшейся части стоят пять стульев, на которых разместились участники тренинга, понимает, что ему предстоит тоже взять стул у стены, перенести его и сесть в один ряд с остальными участниками. Но половина комнаты, где нет ковра, уже занята и ему придется поставить свой стул на ковер. Быстро оценив взглядом ситуацию, он так и сделал, взял стул и в уличной обуви направился к ковру, чтобы сесть рядом со всеми. Но тренер тут же окликнула его: «Нет, нет! Ни в коем случае! В обуви нельзя! Вы же видите, у нас светлый ковер». И не предложив ему никакого решения, опять отвлеклась на свою подготовку. </a:t>
            </a:r>
          </a:p>
          <a:p>
            <a:pPr>
              <a:buNone/>
            </a:pPr>
            <a:r>
              <a:rPr lang="ru-RU" dirty="0" smtClean="0"/>
              <a:t>Что делать: </a:t>
            </a:r>
          </a:p>
          <a:p>
            <a:r>
              <a:rPr lang="ru-RU" dirty="0" smtClean="0"/>
              <a:t>уйти с тренинга; </a:t>
            </a:r>
          </a:p>
          <a:p>
            <a:r>
              <a:rPr lang="ru-RU" dirty="0" smtClean="0"/>
              <a:t>разуться и сесть рядом со всеми; </a:t>
            </a:r>
          </a:p>
          <a:p>
            <a:r>
              <a:rPr lang="ru-RU" dirty="0" smtClean="0"/>
              <a:t>усесться за спинами участников там, где нет ковра. </a:t>
            </a:r>
            <a:endParaRPr lang="ru-RU" dirty="0"/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2000232" y="428604"/>
            <a:ext cx="6000792" cy="2357454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rgbClr val="4D4D4D"/>
                </a:solidFill>
              </a:rPr>
              <a:t>Спасибо за внимание!</a:t>
            </a:r>
            <a:r>
              <a:rPr lang="ru-RU" sz="3600" dirty="0" smtClean="0">
                <a:solidFill>
                  <a:srgbClr val="4D4D4D"/>
                </a:solidFill>
              </a:rPr>
              <a:t/>
            </a:r>
            <a:br>
              <a:rPr lang="ru-RU" sz="3600" dirty="0" smtClean="0">
                <a:solidFill>
                  <a:srgbClr val="4D4D4D"/>
                </a:solidFill>
              </a:rPr>
            </a:br>
            <a:endParaRPr lang="en-US" sz="3600" dirty="0">
              <a:solidFill>
                <a:srgbClr val="4D4D4D"/>
              </a:solidFill>
            </a:endParaRPr>
          </a:p>
        </p:txBody>
      </p:sp>
      <p:pic>
        <p:nvPicPr>
          <p:cNvPr id="5" name="Рисунок 4" descr="вопросы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62330" y="2500306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947375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Другая 1">
      <a:dk1>
        <a:srgbClr val="262626"/>
      </a:dk1>
      <a:lt1>
        <a:srgbClr val="FFFFFF"/>
      </a:lt1>
      <a:dk2>
        <a:srgbClr val="4E4E4E"/>
      </a:dk2>
      <a:lt2>
        <a:srgbClr val="FFFFFF"/>
      </a:lt2>
      <a:accent1>
        <a:srgbClr val="B40000"/>
      </a:accent1>
      <a:accent2>
        <a:srgbClr val="FF0505"/>
      </a:accent2>
      <a:accent3>
        <a:srgbClr val="7D7D7D"/>
      </a:accent3>
      <a:accent4>
        <a:srgbClr val="BCBCBC"/>
      </a:accent4>
      <a:accent5>
        <a:srgbClr val="B40000"/>
      </a:accent5>
      <a:accent6>
        <a:srgbClr val="FF0505"/>
      </a:accent6>
      <a:hlink>
        <a:srgbClr val="7D7D7D"/>
      </a:hlink>
      <a:folHlink>
        <a:srgbClr val="B8B8B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3150</TotalTime>
  <Words>1165</Words>
  <Application>Microsoft Office PowerPoint</Application>
  <PresentationFormat>Экран (4:3)</PresentationFormat>
  <Paragraphs>109</Paragraphs>
  <Slides>22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1_Office Theme</vt:lpstr>
      <vt:lpstr>Интерактивное обучение</vt:lpstr>
      <vt:lpstr>Эффективность обучения</vt:lpstr>
      <vt:lpstr>Слайд 3</vt:lpstr>
      <vt:lpstr>Интерактивные формы обучения</vt:lpstr>
      <vt:lpstr>Тренинг</vt:lpstr>
      <vt:lpstr>Вебинар</vt:lpstr>
      <vt:lpstr>Преимущества вебинаров</vt:lpstr>
      <vt:lpstr>Видео-конференция</vt:lpstr>
      <vt:lpstr>Дискуссия</vt:lpstr>
      <vt:lpstr>Задачи дискуссии:</vt:lpstr>
      <vt:lpstr>ПОПС-формула</vt:lpstr>
      <vt:lpstr>Диспут</vt:lpstr>
      <vt:lpstr>Деловая игра</vt:lpstr>
      <vt:lpstr>Этапы проведения</vt:lpstr>
      <vt:lpstr>Кейс-метод</vt:lpstr>
      <vt:lpstr>Цель метода</vt:lpstr>
      <vt:lpstr>Ситуации для решения</vt:lpstr>
      <vt:lpstr>Требования к разработке кейса</vt:lpstr>
      <vt:lpstr>Этапы работы с кейсом</vt:lpstr>
      <vt:lpstr>Кейс «Галерея Lafayette»</vt:lpstr>
      <vt:lpstr>Кейс «Ошибка интерьера»</vt:lpstr>
      <vt:lpstr>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ОНМР 3</cp:lastModifiedBy>
  <cp:revision>351</cp:revision>
  <dcterms:created xsi:type="dcterms:W3CDTF">2012-04-26T17:06:14Z</dcterms:created>
  <dcterms:modified xsi:type="dcterms:W3CDTF">2020-10-20T12:20:25Z</dcterms:modified>
</cp:coreProperties>
</file>