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56" r:id="rId2"/>
    <p:sldId id="265" r:id="rId3"/>
    <p:sldId id="266" r:id="rId4"/>
    <p:sldId id="267" r:id="rId5"/>
    <p:sldId id="273" r:id="rId6"/>
    <p:sldId id="257" r:id="rId7"/>
    <p:sldId id="264" r:id="rId8"/>
    <p:sldId id="268" r:id="rId9"/>
    <p:sldId id="269" r:id="rId10"/>
    <p:sldId id="258" r:id="rId11"/>
    <p:sldId id="260" r:id="rId12"/>
    <p:sldId id="261" r:id="rId13"/>
    <p:sldId id="263" r:id="rId14"/>
    <p:sldId id="274" r:id="rId15"/>
    <p:sldId id="275" r:id="rId16"/>
    <p:sldId id="276" r:id="rId17"/>
    <p:sldId id="271" r:id="rId18"/>
    <p:sldId id="277" r:id="rId19"/>
    <p:sldId id="262" r:id="rId20"/>
    <p:sldId id="259" r:id="rId21"/>
    <p:sldId id="278" r:id="rId22"/>
    <p:sldId id="270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6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409C05-7729-4036-85BF-FFB9A96BBC2E}" type="datetimeFigureOut">
              <a:rPr lang="ru-RU" smtClean="0"/>
              <a:pPr/>
              <a:t>05.09.2016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22075A-E2D5-4947-A0FD-58D9F1EEDCC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409C05-7729-4036-85BF-FFB9A96BBC2E}" type="datetimeFigureOut">
              <a:rPr lang="ru-RU" smtClean="0"/>
              <a:pPr/>
              <a:t>05.09.2016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22075A-E2D5-4947-A0FD-58D9F1EEDC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409C05-7729-4036-85BF-FFB9A96BBC2E}" type="datetimeFigureOut">
              <a:rPr lang="ru-RU" smtClean="0"/>
              <a:pPr/>
              <a:t>05.09.2016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22075A-E2D5-4947-A0FD-58D9F1EEDCC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409C05-7729-4036-85BF-FFB9A96BBC2E}" type="datetimeFigureOut">
              <a:rPr lang="ru-RU" smtClean="0"/>
              <a:pPr/>
              <a:t>05.09.2016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22075A-E2D5-4947-A0FD-58D9F1EEDC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409C05-7729-4036-85BF-FFB9A96BBC2E}" type="datetimeFigureOut">
              <a:rPr lang="ru-RU" smtClean="0"/>
              <a:pPr/>
              <a:t>05.09.2016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22075A-E2D5-4947-A0FD-58D9F1EEDC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409C05-7729-4036-85BF-FFB9A96BBC2E}" type="datetimeFigureOut">
              <a:rPr lang="ru-RU" smtClean="0"/>
              <a:pPr/>
              <a:t>05.09.2016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22075A-E2D5-4947-A0FD-58D9F1EEDC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409C05-7729-4036-85BF-FFB9A96BBC2E}" type="datetimeFigureOut">
              <a:rPr lang="ru-RU" smtClean="0"/>
              <a:pPr/>
              <a:t>05.09.2016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22075A-E2D5-4947-A0FD-58D9F1EEDCC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409C05-7729-4036-85BF-FFB9A96BBC2E}" type="datetimeFigureOut">
              <a:rPr lang="ru-RU" smtClean="0"/>
              <a:pPr/>
              <a:t>05.09.2016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22075A-E2D5-4947-A0FD-58D9F1EEDC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409C05-7729-4036-85BF-FFB9A96BBC2E}" type="datetimeFigureOut">
              <a:rPr lang="ru-RU" smtClean="0"/>
              <a:pPr/>
              <a:t>05.09.2016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22075A-E2D5-4947-A0FD-58D9F1EEDCC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409C05-7729-4036-85BF-FFB9A96BBC2E}" type="datetimeFigureOut">
              <a:rPr lang="ru-RU" smtClean="0"/>
              <a:pPr/>
              <a:t>05.09.2016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22075A-E2D5-4947-A0FD-58D9F1EEDC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409C05-7729-4036-85BF-FFB9A96BBC2E}" type="datetimeFigureOut">
              <a:rPr lang="ru-RU" smtClean="0"/>
              <a:pPr/>
              <a:t>05.09.2016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22075A-E2D5-4947-A0FD-58D9F1EEDC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1409C05-7729-4036-85BF-FFB9A96BBC2E}" type="datetimeFigureOut">
              <a:rPr lang="ru-RU" smtClean="0"/>
              <a:pPr/>
              <a:t>05.09.2016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4C22075A-E2D5-4947-A0FD-58D9F1EEDCC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1142984"/>
            <a:ext cx="7315192" cy="2214578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 smtClean="0"/>
              <a:t>Методика проведения тренингов</a:t>
            </a:r>
            <a:endParaRPr lang="ru-RU" sz="48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29058" y="4572008"/>
            <a:ext cx="4953000" cy="1752600"/>
          </a:xfrm>
        </p:spPr>
        <p:txBody>
          <a:bodyPr>
            <a:normAutofit/>
          </a:bodyPr>
          <a:lstStyle/>
          <a:p>
            <a:pPr algn="r"/>
            <a:endParaRPr lang="ru-RU" dirty="0" smtClean="0"/>
          </a:p>
          <a:p>
            <a:pPr algn="r"/>
            <a:r>
              <a:rPr lang="ru-RU" dirty="0" smtClean="0"/>
              <a:t>Подготовила Бойцова С.Г.,</a:t>
            </a:r>
          </a:p>
          <a:p>
            <a:pPr algn="r"/>
            <a:r>
              <a:rPr lang="ru-RU" dirty="0"/>
              <a:t>б</a:t>
            </a:r>
            <a:r>
              <a:rPr lang="ru-RU" dirty="0" smtClean="0"/>
              <a:t>иблиотекарь ОНМР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Пассивный метод обучения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1428736"/>
            <a:ext cx="7933588" cy="4819664"/>
          </a:xfrm>
        </p:spPr>
        <p:txBody>
          <a:bodyPr/>
          <a:lstStyle/>
          <a:p>
            <a:pPr lvl="6">
              <a:buNone/>
            </a:pPr>
            <a:endParaRPr lang="ru-RU" dirty="0" smtClean="0"/>
          </a:p>
          <a:p>
            <a:pPr lvl="6">
              <a:buNone/>
            </a:pPr>
            <a:endParaRPr lang="ru-RU" dirty="0" smtClean="0"/>
          </a:p>
          <a:p>
            <a:pPr lvl="6">
              <a:buNone/>
            </a:pPr>
            <a:endParaRPr lang="ru-RU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1285852" y="2500306"/>
            <a:ext cx="1857388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преподаватель</a:t>
            </a:r>
            <a:endParaRPr lang="ru-RU" b="1" dirty="0"/>
          </a:p>
        </p:txBody>
      </p:sp>
      <p:sp>
        <p:nvSpPr>
          <p:cNvPr id="5" name="Овал 4"/>
          <p:cNvSpPr/>
          <p:nvPr/>
        </p:nvSpPr>
        <p:spPr>
          <a:xfrm>
            <a:off x="4929190" y="1785926"/>
            <a:ext cx="785818" cy="7858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6286512" y="2428868"/>
            <a:ext cx="785818" cy="7858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7286644" y="3357562"/>
            <a:ext cx="785818" cy="7858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6500826" y="4429132"/>
            <a:ext cx="785818" cy="7858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4929190" y="4786322"/>
            <a:ext cx="785818" cy="7858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2" name="Прямая со стрелкой 11"/>
          <p:cNvCxnSpPr>
            <a:stCxn id="4" idx="3"/>
            <a:endCxn id="5" idx="2"/>
          </p:cNvCxnSpPr>
          <p:nvPr/>
        </p:nvCxnSpPr>
        <p:spPr>
          <a:xfrm flipV="1">
            <a:off x="3143240" y="2178835"/>
            <a:ext cx="1785950" cy="7858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4" idx="3"/>
            <a:endCxn id="7" idx="2"/>
          </p:cNvCxnSpPr>
          <p:nvPr/>
        </p:nvCxnSpPr>
        <p:spPr>
          <a:xfrm flipV="1">
            <a:off x="3143240" y="2821777"/>
            <a:ext cx="3143272" cy="1428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stCxn id="4" idx="3"/>
            <a:endCxn id="8" idx="2"/>
          </p:cNvCxnSpPr>
          <p:nvPr/>
        </p:nvCxnSpPr>
        <p:spPr>
          <a:xfrm>
            <a:off x="3143240" y="2964653"/>
            <a:ext cx="4143404" cy="7858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4" idx="3"/>
          </p:cNvCxnSpPr>
          <p:nvPr/>
        </p:nvCxnSpPr>
        <p:spPr>
          <a:xfrm>
            <a:off x="3143240" y="2964653"/>
            <a:ext cx="3429024" cy="160735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stCxn id="4" idx="3"/>
          </p:cNvCxnSpPr>
          <p:nvPr/>
        </p:nvCxnSpPr>
        <p:spPr>
          <a:xfrm>
            <a:off x="3143240" y="2964653"/>
            <a:ext cx="1785950" cy="21074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7000860" y="2857496"/>
            <a:ext cx="214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слушатели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Активный метод обучения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500166" y="2643182"/>
            <a:ext cx="1928826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преподаватель</a:t>
            </a:r>
            <a:endParaRPr lang="ru-RU" b="1" dirty="0"/>
          </a:p>
        </p:txBody>
      </p:sp>
      <p:sp>
        <p:nvSpPr>
          <p:cNvPr id="7" name="Овал 6"/>
          <p:cNvSpPr/>
          <p:nvPr/>
        </p:nvSpPr>
        <p:spPr>
          <a:xfrm>
            <a:off x="5214942" y="1928802"/>
            <a:ext cx="785818" cy="7858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6572264" y="2571744"/>
            <a:ext cx="785818" cy="7858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7572396" y="3500438"/>
            <a:ext cx="785818" cy="7858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6786578" y="4572008"/>
            <a:ext cx="785818" cy="7858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5214942" y="4929198"/>
            <a:ext cx="785818" cy="7858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8" name="Прямая со стрелкой 17"/>
          <p:cNvCxnSpPr>
            <a:stCxn id="6" idx="3"/>
            <a:endCxn id="7" idx="2"/>
          </p:cNvCxnSpPr>
          <p:nvPr/>
        </p:nvCxnSpPr>
        <p:spPr>
          <a:xfrm flipV="1">
            <a:off x="3428992" y="2321711"/>
            <a:ext cx="1785950" cy="78581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stCxn id="6" idx="3"/>
            <a:endCxn id="8" idx="2"/>
          </p:cNvCxnSpPr>
          <p:nvPr/>
        </p:nvCxnSpPr>
        <p:spPr>
          <a:xfrm flipV="1">
            <a:off x="3428992" y="2964653"/>
            <a:ext cx="3143272" cy="142876"/>
          </a:xfrm>
          <a:prstGeom prst="straightConnector1">
            <a:avLst/>
          </a:prstGeom>
          <a:ln>
            <a:headEnd type="stealt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stCxn id="6" idx="3"/>
            <a:endCxn id="9" idx="2"/>
          </p:cNvCxnSpPr>
          <p:nvPr/>
        </p:nvCxnSpPr>
        <p:spPr>
          <a:xfrm>
            <a:off x="3428992" y="3107529"/>
            <a:ext cx="4143404" cy="78581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>
            <a:stCxn id="6" idx="3"/>
            <a:endCxn id="10" idx="1"/>
          </p:cNvCxnSpPr>
          <p:nvPr/>
        </p:nvCxnSpPr>
        <p:spPr>
          <a:xfrm>
            <a:off x="3428992" y="3107529"/>
            <a:ext cx="3472666" cy="1579559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>
            <a:stCxn id="6" idx="3"/>
            <a:endCxn id="11" idx="1"/>
          </p:cNvCxnSpPr>
          <p:nvPr/>
        </p:nvCxnSpPr>
        <p:spPr>
          <a:xfrm>
            <a:off x="3428992" y="3107529"/>
            <a:ext cx="1901030" cy="1936749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7215206" y="3143248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слушатели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644650" y="274638"/>
            <a:ext cx="749935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Интерактивный метод обучения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571604" y="2500306"/>
            <a:ext cx="1928826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преподаватель</a:t>
            </a:r>
            <a:endParaRPr lang="ru-RU" b="1" dirty="0"/>
          </a:p>
        </p:txBody>
      </p:sp>
      <p:sp>
        <p:nvSpPr>
          <p:cNvPr id="5" name="Овал 4"/>
          <p:cNvSpPr/>
          <p:nvPr/>
        </p:nvSpPr>
        <p:spPr>
          <a:xfrm>
            <a:off x="5286380" y="1785926"/>
            <a:ext cx="785818" cy="7858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6643702" y="2428868"/>
            <a:ext cx="785818" cy="7858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7643834" y="3357562"/>
            <a:ext cx="785818" cy="7858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6858016" y="4429132"/>
            <a:ext cx="785818" cy="7858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5286380" y="4786322"/>
            <a:ext cx="785818" cy="7858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0" name="Прямая со стрелкой 9"/>
          <p:cNvCxnSpPr>
            <a:stCxn id="4" idx="3"/>
            <a:endCxn id="5" idx="2"/>
          </p:cNvCxnSpPr>
          <p:nvPr/>
        </p:nvCxnSpPr>
        <p:spPr>
          <a:xfrm flipV="1">
            <a:off x="3500430" y="2178835"/>
            <a:ext cx="1785950" cy="78581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stCxn id="4" idx="3"/>
            <a:endCxn id="6" idx="2"/>
          </p:cNvCxnSpPr>
          <p:nvPr/>
        </p:nvCxnSpPr>
        <p:spPr>
          <a:xfrm flipV="1">
            <a:off x="3500430" y="2821777"/>
            <a:ext cx="3143272" cy="142876"/>
          </a:xfrm>
          <a:prstGeom prst="straightConnector1">
            <a:avLst/>
          </a:prstGeom>
          <a:ln>
            <a:headEnd type="stealt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4" idx="3"/>
            <a:endCxn id="7" idx="2"/>
          </p:cNvCxnSpPr>
          <p:nvPr/>
        </p:nvCxnSpPr>
        <p:spPr>
          <a:xfrm>
            <a:off x="3500430" y="2964653"/>
            <a:ext cx="4143404" cy="78581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4" idx="3"/>
            <a:endCxn id="8" idx="1"/>
          </p:cNvCxnSpPr>
          <p:nvPr/>
        </p:nvCxnSpPr>
        <p:spPr>
          <a:xfrm>
            <a:off x="3500430" y="2964653"/>
            <a:ext cx="3472666" cy="1579559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4" idx="3"/>
            <a:endCxn id="9" idx="1"/>
          </p:cNvCxnSpPr>
          <p:nvPr/>
        </p:nvCxnSpPr>
        <p:spPr>
          <a:xfrm>
            <a:off x="3500430" y="2964653"/>
            <a:ext cx="1901030" cy="1936749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stCxn id="5" idx="6"/>
            <a:endCxn id="6" idx="1"/>
          </p:cNvCxnSpPr>
          <p:nvPr/>
        </p:nvCxnSpPr>
        <p:spPr>
          <a:xfrm>
            <a:off x="6072198" y="2178835"/>
            <a:ext cx="686584" cy="365113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6" idx="5"/>
            <a:endCxn id="7" idx="1"/>
          </p:cNvCxnSpPr>
          <p:nvPr/>
        </p:nvCxnSpPr>
        <p:spPr>
          <a:xfrm rot="16200000" flipH="1">
            <a:off x="7350159" y="3063887"/>
            <a:ext cx="373036" cy="44447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stCxn id="7" idx="4"/>
          </p:cNvCxnSpPr>
          <p:nvPr/>
        </p:nvCxnSpPr>
        <p:spPr>
          <a:xfrm rot="5400000">
            <a:off x="7590256" y="4196959"/>
            <a:ext cx="500066" cy="392909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stCxn id="8" idx="2"/>
            <a:endCxn id="9" idx="6"/>
          </p:cNvCxnSpPr>
          <p:nvPr/>
        </p:nvCxnSpPr>
        <p:spPr>
          <a:xfrm rot="10800000" flipV="1">
            <a:off x="6072198" y="4822041"/>
            <a:ext cx="785818" cy="35719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5715008" y="3714752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слушатели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ирамида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7196" y="753948"/>
            <a:ext cx="6045199" cy="53896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Что такое тренинг?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Тренинг (от английского </a:t>
            </a:r>
            <a:r>
              <a:rPr lang="ru-RU" b="1" i="1" dirty="0" err="1" smtClean="0"/>
              <a:t>training</a:t>
            </a:r>
            <a:r>
              <a:rPr lang="ru-RU" b="1" i="1" dirty="0" smtClean="0"/>
              <a:t> </a:t>
            </a:r>
            <a:r>
              <a:rPr lang="ru-RU" dirty="0" smtClean="0"/>
              <a:t>– тренироваться) – в самом общем значении рассматривается как  совокупность различных приемов и способов, направленных на развитие   у человека тех или иных навыков, умений, личностных качеств </a:t>
            </a:r>
          </a:p>
          <a:p>
            <a:r>
              <a:rPr lang="ru-RU" dirty="0" smtClean="0"/>
              <a:t>Тренинг – это одна из самых популярных форм интенсивного обучения во всем мире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Тренинги по форме проведения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85852" y="1500174"/>
            <a:ext cx="7498080" cy="4800600"/>
          </a:xfrm>
        </p:spPr>
        <p:txBody>
          <a:bodyPr/>
          <a:lstStyle/>
          <a:p>
            <a:r>
              <a:rPr lang="ru-RU" dirty="0" smtClean="0"/>
              <a:t>Обычно тренинги проводится в группах, где все взаимодействуют друг с другом и выполняют разнообразные задания. </a:t>
            </a:r>
          </a:p>
          <a:p>
            <a:r>
              <a:rPr lang="ru-RU" dirty="0" smtClean="0"/>
              <a:t>Бывают индивидуальные тренинги, но это очень затратное мероприятие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Виды тренингов по принципам набора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2214554"/>
            <a:ext cx="7498080" cy="4033846"/>
          </a:xfrm>
        </p:spPr>
        <p:txBody>
          <a:bodyPr/>
          <a:lstStyle/>
          <a:p>
            <a:r>
              <a:rPr lang="ru-RU" dirty="0" smtClean="0"/>
              <a:t>Открытые (собираются различные люди)</a:t>
            </a:r>
          </a:p>
          <a:p>
            <a:r>
              <a:rPr lang="ru-RU" dirty="0" smtClean="0"/>
              <a:t>Корпоративные (сотрудники одной организации)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Виды тренингов по целям: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2000240"/>
            <a:ext cx="7498080" cy="4248160"/>
          </a:xfrm>
        </p:spPr>
        <p:txBody>
          <a:bodyPr/>
          <a:lstStyle/>
          <a:p>
            <a:r>
              <a:rPr lang="ru-RU" dirty="0" smtClean="0"/>
              <a:t>Тренинги навыков (получение каких-либо практических навыков)</a:t>
            </a:r>
          </a:p>
          <a:p>
            <a:pPr>
              <a:buNone/>
            </a:pPr>
            <a:endParaRPr lang="ru-RU" dirty="0" smtClean="0"/>
          </a:p>
          <a:p>
            <a:r>
              <a:rPr lang="ru-RU" dirty="0" smtClean="0"/>
              <a:t>Трансформационные тренинги (или тренинги личностного роста, направлены на внутренние изменения человека)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Подготовка к тренингу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714488"/>
            <a:ext cx="7498080" cy="4533912"/>
          </a:xfrm>
        </p:spPr>
        <p:txBody>
          <a:bodyPr/>
          <a:lstStyle/>
          <a:p>
            <a:r>
              <a:rPr lang="ru-RU" dirty="0" smtClean="0"/>
              <a:t>Выбрать тему (заказ)</a:t>
            </a:r>
          </a:p>
          <a:p>
            <a:r>
              <a:rPr lang="ru-RU" dirty="0" smtClean="0"/>
              <a:t>Помещение  </a:t>
            </a:r>
          </a:p>
          <a:p>
            <a:r>
              <a:rPr lang="ru-RU" dirty="0" smtClean="0"/>
              <a:t>Оборудование</a:t>
            </a:r>
          </a:p>
          <a:p>
            <a:r>
              <a:rPr lang="ru-RU" dirty="0" smtClean="0"/>
              <a:t>Целевая аудитория</a:t>
            </a:r>
          </a:p>
          <a:p>
            <a:r>
              <a:rPr lang="ru-RU" dirty="0" smtClean="0"/>
              <a:t>План проведения, дополнительные материалы</a:t>
            </a:r>
          </a:p>
          <a:p>
            <a:r>
              <a:rPr lang="ru-RU" dirty="0" smtClean="0"/>
              <a:t>Дата и время проведения</a:t>
            </a:r>
          </a:p>
          <a:p>
            <a:pPr>
              <a:buNone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Накануне тренинга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следует удостовериться, что все материалы собраны, необходимые инструменты подготовлены, слайды для проектора, аудиозаписи, дополнительные вещи готовы к использованию и находятся в исправном состоянии.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За несколько часов до проведения тренинга стоит пробежаться по содержанию программы, повторить все основные моменты. Возможно, придут какие-то более удачные мысли, зарисовки, их стоит зафиксировать.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Основные этапы тренинга: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Введение</a:t>
            </a:r>
          </a:p>
          <a:p>
            <a:r>
              <a:rPr lang="ru-RU" dirty="0" smtClean="0"/>
              <a:t>Знакомство</a:t>
            </a:r>
          </a:p>
          <a:p>
            <a:r>
              <a:rPr lang="ru-RU" dirty="0" smtClean="0"/>
              <a:t>Ожидание участников</a:t>
            </a:r>
          </a:p>
          <a:p>
            <a:r>
              <a:rPr lang="ru-RU" dirty="0" smtClean="0"/>
              <a:t>Принятие правил</a:t>
            </a:r>
          </a:p>
          <a:p>
            <a:r>
              <a:rPr lang="ru-RU" dirty="0" smtClean="0"/>
              <a:t>Оценка уровня информированности</a:t>
            </a:r>
          </a:p>
          <a:p>
            <a:r>
              <a:rPr lang="ru-RU" dirty="0" smtClean="0"/>
              <a:t>Актуализация проблемы</a:t>
            </a:r>
          </a:p>
          <a:p>
            <a:r>
              <a:rPr lang="ru-RU" dirty="0" smtClean="0"/>
              <a:t>Информационный блок</a:t>
            </a:r>
          </a:p>
          <a:p>
            <a:r>
              <a:rPr lang="ru-RU" dirty="0" smtClean="0"/>
              <a:t>Приобретение практических навыков</a:t>
            </a:r>
          </a:p>
          <a:p>
            <a:r>
              <a:rPr lang="ru-RU" dirty="0" smtClean="0"/>
              <a:t>Подведение итогов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Введение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857364"/>
            <a:ext cx="7498080" cy="4391036"/>
          </a:xfrm>
        </p:spPr>
        <p:txBody>
          <a:bodyPr/>
          <a:lstStyle/>
          <a:p>
            <a:r>
              <a:rPr lang="ru-RU" dirty="0" smtClean="0"/>
              <a:t>Приветствие  участников тренинга</a:t>
            </a:r>
          </a:p>
          <a:p>
            <a:r>
              <a:rPr lang="ru-RU" dirty="0" smtClean="0"/>
              <a:t>Полное название тренинга и целевая аудитория</a:t>
            </a:r>
          </a:p>
          <a:p>
            <a:r>
              <a:rPr lang="ru-RU" dirty="0" smtClean="0"/>
              <a:t>Партнеры</a:t>
            </a:r>
          </a:p>
          <a:p>
            <a:r>
              <a:rPr lang="ru-RU" dirty="0" smtClean="0"/>
              <a:t>План тренинга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Знакомство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928802"/>
            <a:ext cx="7498080" cy="4319598"/>
          </a:xfrm>
        </p:spPr>
        <p:txBody>
          <a:bodyPr/>
          <a:lstStyle/>
          <a:p>
            <a:r>
              <a:rPr lang="ru-RU" dirty="0" err="1" smtClean="0"/>
              <a:t>Бейджи</a:t>
            </a:r>
            <a:r>
              <a:rPr lang="ru-RU" dirty="0" smtClean="0"/>
              <a:t>, таблички</a:t>
            </a:r>
          </a:p>
          <a:p>
            <a:r>
              <a:rPr lang="ru-RU" dirty="0" smtClean="0"/>
              <a:t>Знакомство  по кругу</a:t>
            </a:r>
          </a:p>
          <a:p>
            <a:r>
              <a:rPr lang="ru-RU" dirty="0" smtClean="0"/>
              <a:t>«Поиграем в мяч»</a:t>
            </a:r>
          </a:p>
          <a:p>
            <a:r>
              <a:rPr lang="ru-RU" dirty="0" smtClean="0"/>
              <a:t>Одно прилагательное</a:t>
            </a:r>
          </a:p>
          <a:p>
            <a:r>
              <a:rPr lang="ru-RU" dirty="0" smtClean="0"/>
              <a:t>«Пока горит спичка»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Ожидания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2143116"/>
            <a:ext cx="7498080" cy="4105284"/>
          </a:xfrm>
        </p:spPr>
        <p:txBody>
          <a:bodyPr/>
          <a:lstStyle/>
          <a:p>
            <a:r>
              <a:rPr lang="ru-RU" dirty="0" smtClean="0"/>
              <a:t>Предварительный опрос</a:t>
            </a:r>
          </a:p>
          <a:p>
            <a:r>
              <a:rPr lang="ru-RU" dirty="0" smtClean="0"/>
              <a:t>Личные высказывания</a:t>
            </a:r>
          </a:p>
          <a:p>
            <a:r>
              <a:rPr lang="ru-RU" dirty="0" smtClean="0"/>
              <a:t>«Паруса над лодкой»</a:t>
            </a:r>
          </a:p>
          <a:p>
            <a:r>
              <a:rPr lang="ru-RU" dirty="0" smtClean="0"/>
              <a:t>«Листики на дереве»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Правила работы в группе: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Право говорящего</a:t>
            </a:r>
          </a:p>
          <a:p>
            <a:r>
              <a:rPr lang="ru-RU" dirty="0" smtClean="0"/>
              <a:t>Право поднятой руки</a:t>
            </a:r>
          </a:p>
          <a:p>
            <a:r>
              <a:rPr lang="ru-RU" dirty="0" smtClean="0"/>
              <a:t>Пунктуальность</a:t>
            </a:r>
          </a:p>
          <a:p>
            <a:r>
              <a:rPr lang="ru-RU" dirty="0" smtClean="0"/>
              <a:t>Режим работы мобильных телефонов</a:t>
            </a:r>
          </a:p>
          <a:p>
            <a:r>
              <a:rPr lang="ru-RU" dirty="0" smtClean="0"/>
              <a:t>Право ведущего, и.т.п.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Оценка уровня информированности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2357430"/>
            <a:ext cx="7498080" cy="3890970"/>
          </a:xfrm>
        </p:spPr>
        <p:txBody>
          <a:bodyPr/>
          <a:lstStyle/>
          <a:p>
            <a:r>
              <a:rPr lang="ru-RU" dirty="0" smtClean="0"/>
              <a:t>Предварительное оценивание</a:t>
            </a:r>
          </a:p>
          <a:p>
            <a:r>
              <a:rPr lang="ru-RU" dirty="0" smtClean="0"/>
              <a:t>Входной  контроль знаний (тестирование, письменное задание)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Информационный блок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785926"/>
            <a:ext cx="7498080" cy="4462474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Мини-лекция тренера должна соответствовать интересам аудитории по содержанию, стилю, целям</a:t>
            </a:r>
          </a:p>
          <a:p>
            <a:r>
              <a:rPr lang="ru-RU" dirty="0" smtClean="0"/>
              <a:t>На слух воспринимается около 30% информации,  старайтесь использовать  при изложении материала  видеоряд (текст, диаграммы, графики, фотографии, рисунки, видео)</a:t>
            </a:r>
          </a:p>
          <a:p>
            <a:endParaRPr lang="ru-RU" dirty="0" smtClean="0"/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Методы работы на тренинге: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кейс (проблемная ситуация, требующая ответа и нахождения решения);</a:t>
            </a:r>
          </a:p>
          <a:p>
            <a:r>
              <a:rPr lang="ru-RU" dirty="0" smtClean="0"/>
              <a:t>деловые игры (имитация профессиональной деятельности);</a:t>
            </a:r>
          </a:p>
          <a:p>
            <a:r>
              <a:rPr lang="ru-RU" dirty="0" smtClean="0"/>
              <a:t>ролевые игры (исполнение определенных ролей с целью проработки определенной ситуации);</a:t>
            </a:r>
          </a:p>
          <a:p>
            <a:r>
              <a:rPr lang="ru-RU" dirty="0" smtClean="0"/>
              <a:t>групповые дискуссии (совместное обсуждение и анализ проблемной ситуации);</a:t>
            </a:r>
          </a:p>
          <a:p>
            <a:r>
              <a:rPr lang="ru-RU" dirty="0" smtClean="0"/>
              <a:t>мозговой штурм (высказывание как можно большего числа идей по поводу проблемной ситуации и выбор лучшего) 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Завершение работы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1785926"/>
            <a:ext cx="7719274" cy="4462474"/>
          </a:xfrm>
        </p:spPr>
        <p:txBody>
          <a:bodyPr/>
          <a:lstStyle/>
          <a:p>
            <a:r>
              <a:rPr lang="ru-RU" dirty="0" smtClean="0"/>
              <a:t>Может быть проведен выходной контроль знаний</a:t>
            </a:r>
          </a:p>
          <a:p>
            <a:r>
              <a:rPr lang="ru-RU" dirty="0" smtClean="0"/>
              <a:t>Желательно, чтобы каждый участник тренинга  ответил на вопросы: сбылись ли его ожидания,  как он оценивает тренинг и работу тренера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Особенности обучения взрослых: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Хорошо мотивированы;</a:t>
            </a:r>
          </a:p>
          <a:p>
            <a:r>
              <a:rPr lang="ru-RU" dirty="0" smtClean="0"/>
              <a:t>Все оценивают сквозь призму жизненного опыта;</a:t>
            </a:r>
          </a:p>
          <a:p>
            <a:r>
              <a:rPr lang="ru-RU" dirty="0" smtClean="0"/>
              <a:t>Сформирован стереотип поведения;</a:t>
            </a:r>
          </a:p>
          <a:p>
            <a:r>
              <a:rPr lang="ru-RU" dirty="0" smtClean="0"/>
              <a:t>Волнует практическое применение полученных знаний.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777</TotalTime>
  <Words>479</Words>
  <Application>Microsoft Office PowerPoint</Application>
  <PresentationFormat>Экран (4:3)</PresentationFormat>
  <Paragraphs>90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Солнцестояние</vt:lpstr>
      <vt:lpstr>Методика проведения тренингов</vt:lpstr>
      <vt:lpstr>Пассивный метод обучения</vt:lpstr>
      <vt:lpstr>Активный метод обучения</vt:lpstr>
      <vt:lpstr>Интерактивный метод обучения</vt:lpstr>
      <vt:lpstr>Слайд 5</vt:lpstr>
      <vt:lpstr>Что такое тренинг?</vt:lpstr>
      <vt:lpstr>Тренинги по форме проведения</vt:lpstr>
      <vt:lpstr>Виды тренингов по принципам набора</vt:lpstr>
      <vt:lpstr>Виды тренингов по целям:</vt:lpstr>
      <vt:lpstr>Подготовка к тренингу</vt:lpstr>
      <vt:lpstr>Накануне тренинга</vt:lpstr>
      <vt:lpstr>Слайд 12</vt:lpstr>
      <vt:lpstr>Основные этапы тренинга:</vt:lpstr>
      <vt:lpstr>Введение</vt:lpstr>
      <vt:lpstr>Знакомство</vt:lpstr>
      <vt:lpstr>Ожидания</vt:lpstr>
      <vt:lpstr>Правила работы в группе:</vt:lpstr>
      <vt:lpstr>Оценка уровня информированности</vt:lpstr>
      <vt:lpstr>Информационный блок</vt:lpstr>
      <vt:lpstr>Методы работы на тренинге:</vt:lpstr>
      <vt:lpstr>Завершение работы</vt:lpstr>
      <vt:lpstr>Особенности обучения взрослых: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Методика проведения тренингов</dc:title>
  <dc:creator>metod4</dc:creator>
  <cp:lastModifiedBy>metod4</cp:lastModifiedBy>
  <cp:revision>87</cp:revision>
  <dcterms:created xsi:type="dcterms:W3CDTF">2016-08-24T08:23:02Z</dcterms:created>
  <dcterms:modified xsi:type="dcterms:W3CDTF">2016-09-05T10:15:32Z</dcterms:modified>
</cp:coreProperties>
</file>