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8"/>
  </p:notesMasterIdLst>
  <p:sldIdLst>
    <p:sldId id="256" r:id="rId2"/>
    <p:sldId id="269" r:id="rId3"/>
    <p:sldId id="271" r:id="rId4"/>
    <p:sldId id="270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296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3F9B1D-2A1D-4ABB-87D8-A421F70F6044}" type="datetimeFigureOut">
              <a:rPr lang="ru-RU" smtClean="0"/>
              <a:pPr/>
              <a:t>16.07.2021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3FC101-A609-40CD-B029-C6A8A1FA181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FC101-A609-40CD-B029-C6A8A1FA1812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 userDrawn="1"/>
        </p:nvSpPr>
        <p:spPr bwMode="ltGray">
          <a:xfrm>
            <a:off x="1" y="0"/>
            <a:ext cx="9143999" cy="6858000"/>
          </a:xfrm>
          <a:prstGeom prst="rect">
            <a:avLst/>
          </a:prstGeom>
          <a:gradFill flip="none" rotWithShape="1">
            <a:gsLst>
              <a:gs pos="100000">
                <a:srgbClr val="00B0F0"/>
              </a:gs>
              <a:gs pos="0">
                <a:schemeClr val="accent2">
                  <a:lumMod val="40000"/>
                  <a:lumOff val="60000"/>
                </a:schemeClr>
              </a:gs>
            </a:gsLst>
            <a:lin ang="2700000" scaled="1"/>
            <a:tileRect/>
          </a:gra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ltGray">
          <a:xfrm>
            <a:off x="1" y="0"/>
            <a:ext cx="9143999" cy="5135430"/>
          </a:xfrm>
          <a:prstGeom prst="rect">
            <a:avLst/>
          </a:prstGeom>
          <a:solidFill>
            <a:srgbClr val="012963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>
                <a:solidFill>
                  <a:schemeClr val="tx1"/>
                </a:solidFill>
              </a:defRPr>
            </a:lvl1pPr>
            <a:extLst/>
          </a:lstStyle>
          <a:p>
            <a:r>
              <a:rPr kumimoji="0" lang="ru-RU" dirty="0" smtClean="0"/>
              <a:t>Образец заголовка</a:t>
            </a:r>
            <a:endParaRPr kumimoji="0" lang="en-US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ru-RU" dirty="0" smtClean="0"/>
              <a:t>Образец подзаголовка</a:t>
            </a:r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844660"/>
          </a:xfrm>
        </p:spPr>
        <p:txBody>
          <a:bodyPr/>
          <a:lstStyle>
            <a:extLst/>
          </a:lstStyle>
          <a:p>
            <a:r>
              <a:rPr kumimoji="0" lang="ru-RU" dirty="0" smtClean="0"/>
              <a:t>Образец заголовка</a:t>
            </a:r>
            <a:endParaRPr kumimoji="0"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dirty="0" smtClean="0"/>
              <a:t>Образец текста</a:t>
            </a:r>
          </a:p>
          <a:p>
            <a:pPr lvl="1" eaLnBrk="1" latinLnBrk="0" hangingPunct="1"/>
            <a:r>
              <a:rPr lang="ru-RU" dirty="0" smtClean="0"/>
              <a:t>Второй уровень</a:t>
            </a:r>
          </a:p>
          <a:p>
            <a:pPr lvl="2" eaLnBrk="1" latinLnBrk="0" hangingPunct="1"/>
            <a:r>
              <a:rPr lang="ru-RU" dirty="0" smtClean="0"/>
              <a:t>Третий уровень</a:t>
            </a:r>
          </a:p>
          <a:p>
            <a:pPr lvl="3" eaLnBrk="1" latinLnBrk="0" hangingPunct="1"/>
            <a:r>
              <a:rPr lang="ru-RU" dirty="0" smtClean="0"/>
              <a:t>Четвертый уровень</a:t>
            </a:r>
          </a:p>
          <a:p>
            <a:pPr lvl="4" eaLnBrk="1" latinLnBrk="0" hangingPunct="1"/>
            <a:r>
              <a:rPr lang="ru-RU" dirty="0" smtClean="0"/>
              <a:t>Пятый уровень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/>
          <a:lstStyle/>
          <a:p>
            <a:fld id="{0114961B-262F-48E0-B2E7-35CCCC861292}" type="datetimeFigureOut">
              <a:rPr lang="ru-RU" smtClean="0"/>
              <a:pPr/>
              <a:t>16.07.2021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/>
          <a:lstStyle/>
          <a:p>
            <a:fld id="{3E9E009F-F85D-4E51-8861-F5C4C49542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/>
          <a:lstStyle/>
          <a:p>
            <a:fld id="{0114961B-262F-48E0-B2E7-35CCCC861292}" type="datetimeFigureOut">
              <a:rPr lang="ru-RU" smtClean="0"/>
              <a:pPr/>
              <a:t>16.07.2021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/>
          <a:lstStyle/>
          <a:p>
            <a:fld id="{3E9E009F-F85D-4E51-8861-F5C4C49542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/>
          <a:lstStyle/>
          <a:p>
            <a:fld id="{0114961B-262F-48E0-B2E7-35CCCC861292}" type="datetimeFigureOut">
              <a:rPr lang="ru-RU" smtClean="0"/>
              <a:pPr/>
              <a:t>16.07.2021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/>
          <a:lstStyle/>
          <a:p>
            <a:fld id="{3E9E009F-F85D-4E51-8861-F5C4C49542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/>
          <a:lstStyle/>
          <a:p>
            <a:fld id="{0114961B-262F-48E0-B2E7-35CCCC861292}" type="datetimeFigureOut">
              <a:rPr lang="ru-RU" smtClean="0"/>
              <a:pPr/>
              <a:t>16.07.2021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/>
          <a:lstStyle/>
          <a:p>
            <a:fld id="{3E9E009F-F85D-4E51-8861-F5C4C49542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/>
          <a:lstStyle/>
          <a:p>
            <a:fld id="{0114961B-262F-48E0-B2E7-35CCCC861292}" type="datetimeFigureOut">
              <a:rPr lang="ru-RU" smtClean="0"/>
              <a:pPr/>
              <a:t>16.07.2021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/>
          <a:lstStyle/>
          <a:p>
            <a:fld id="{3E9E009F-F85D-4E51-8861-F5C4C49542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/>
          <a:lstStyle/>
          <a:p>
            <a:fld id="{0114961B-262F-48E0-B2E7-35CCCC861292}" type="datetimeFigureOut">
              <a:rPr lang="ru-RU" smtClean="0"/>
              <a:pPr/>
              <a:t>16.07.2021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/>
          <a:lstStyle/>
          <a:p>
            <a:fld id="{3E9E009F-F85D-4E51-8861-F5C4C495422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  <a:prstGeom prst="rect">
            <a:avLst/>
          </a:prstGeom>
        </p:spPr>
        <p:txBody>
          <a:bodyPr/>
          <a:lstStyle/>
          <a:p>
            <a:fld id="{0114961B-262F-48E0-B2E7-35CCCC861292}" type="datetimeFigureOut">
              <a:rPr lang="ru-RU" smtClean="0"/>
              <a:pPr/>
              <a:t>16.07.2021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  <a:prstGeom prst="rect">
            <a:avLst/>
          </a:prstGeom>
        </p:spPr>
        <p:txBody>
          <a:bodyPr/>
          <a:lstStyle/>
          <a:p>
            <a:fld id="{3E9E009F-F85D-4E51-8861-F5C4C49542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/>
          <a:lstStyle/>
          <a:p>
            <a:fld id="{0114961B-262F-48E0-B2E7-35CCCC861292}" type="datetimeFigureOut">
              <a:rPr lang="ru-RU" smtClean="0"/>
              <a:pPr/>
              <a:t>16.07.2021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/>
          <a:lstStyle/>
          <a:p>
            <a:fld id="{3E9E009F-F85D-4E51-8861-F5C4C49542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/>
          <a:lstStyle/>
          <a:p>
            <a:fld id="{0114961B-262F-48E0-B2E7-35CCCC861292}" type="datetimeFigureOut">
              <a:rPr lang="ru-RU" smtClean="0"/>
              <a:pPr/>
              <a:t>16.07.2021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/>
          <a:lstStyle/>
          <a:p>
            <a:fld id="{3E9E009F-F85D-4E51-8861-F5C4C49542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 bwMode="invGray">
          <a:xfrm>
            <a:off x="0" y="1168702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 bwMode="ltGray">
          <a:xfrm>
            <a:off x="1" y="0"/>
            <a:ext cx="9143999" cy="1142983"/>
          </a:xfrm>
          <a:prstGeom prst="rect">
            <a:avLst/>
          </a:prstGeom>
          <a:solidFill>
            <a:srgbClr val="012963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72518" cy="847708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ru-RU" dirty="0" smtClean="0"/>
              <a:t>Образец заголовка</a:t>
            </a:r>
            <a:endParaRPr kumimoji="0"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14282" y="1357297"/>
            <a:ext cx="8715436" cy="5214975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dirty="0" smtClean="0"/>
              <a:t>Образец текста</a:t>
            </a:r>
          </a:p>
          <a:p>
            <a:pPr lvl="1" eaLnBrk="1" latinLnBrk="0" hangingPunct="1"/>
            <a:r>
              <a:rPr kumimoji="0" lang="ru-RU" dirty="0" smtClean="0"/>
              <a:t>Второй уровень</a:t>
            </a:r>
          </a:p>
          <a:p>
            <a:pPr lvl="2" eaLnBrk="1" latinLnBrk="0" hangingPunct="1"/>
            <a:r>
              <a:rPr kumimoji="0" lang="ru-RU" dirty="0" smtClean="0"/>
              <a:t>Третий уровень</a:t>
            </a:r>
          </a:p>
          <a:p>
            <a:pPr lvl="3" eaLnBrk="1" latinLnBrk="0" hangingPunct="1"/>
            <a:r>
              <a:rPr kumimoji="0" lang="ru-RU" dirty="0" smtClean="0"/>
              <a:t>Четвертый уровень</a:t>
            </a:r>
          </a:p>
          <a:p>
            <a:pPr lvl="4" eaLnBrk="1" latinLnBrk="0" hangingPunct="1"/>
            <a:r>
              <a:rPr kumimoji="0" lang="ru-RU" dirty="0" smtClean="0"/>
              <a:t>Пятый уровень</a:t>
            </a:r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b="1" kern="1200">
          <a:solidFill>
            <a:schemeClr val="bg1"/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rgbClr val="012963"/>
        </a:buClr>
        <a:buSzPct val="80000"/>
        <a:buFont typeface="Wingdings 2"/>
        <a:buChar char=""/>
        <a:defRPr kumimoji="0"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571480"/>
            <a:ext cx="8405842" cy="4457720"/>
          </a:xfrm>
        </p:spPr>
        <p:txBody>
          <a:bodyPr>
            <a:normAutofit/>
          </a:bodyPr>
          <a:lstStyle/>
          <a:p>
            <a:pPr algn="ctr">
              <a:lnSpc>
                <a:spcPct val="125000"/>
              </a:lnSpc>
              <a:spcBef>
                <a:spcPts val="600"/>
              </a:spcBef>
              <a:spcAft>
                <a:spcPts val="1800"/>
              </a:spcAft>
            </a:pPr>
            <a:r>
              <a:rPr lang="ru-RU" sz="5400" dirty="0" smtClean="0"/>
              <a:t>Веб-ресурсы библиотеки:</a:t>
            </a:r>
            <a:br>
              <a:rPr lang="ru-RU" sz="5400" dirty="0" smtClean="0"/>
            </a:br>
            <a:r>
              <a:rPr lang="ru-RU" sz="4400" i="1" dirty="0" smtClean="0"/>
              <a:t>проблемы учета </a:t>
            </a:r>
            <a:br>
              <a:rPr lang="ru-RU" sz="4400" i="1" dirty="0" smtClean="0"/>
            </a:br>
            <a:r>
              <a:rPr lang="ru-RU" sz="4400" i="1" dirty="0" smtClean="0"/>
              <a:t>удаленных пользователей и дистанционных мероприятий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76" y="5143512"/>
            <a:ext cx="8929718" cy="1499616"/>
          </a:xfrm>
        </p:spPr>
        <p:txBody>
          <a:bodyPr>
            <a:normAutofit/>
          </a:bodyPr>
          <a:lstStyle/>
          <a:p>
            <a:pPr algn="r"/>
            <a:r>
              <a:rPr lang="ru-RU" sz="2400" i="1" dirty="0" err="1" smtClean="0">
                <a:solidFill>
                  <a:srgbClr val="012963"/>
                </a:solidFill>
              </a:rPr>
              <a:t>Добродомова</a:t>
            </a:r>
            <a:r>
              <a:rPr lang="ru-RU" sz="2400" i="1" dirty="0" smtClean="0">
                <a:solidFill>
                  <a:srgbClr val="012963"/>
                </a:solidFill>
              </a:rPr>
              <a:t> Алина Александровна, </a:t>
            </a:r>
          </a:p>
          <a:p>
            <a:pPr algn="r"/>
            <a:r>
              <a:rPr lang="ru-RU" sz="1800" i="1" dirty="0" smtClean="0">
                <a:solidFill>
                  <a:srgbClr val="012963"/>
                </a:solidFill>
              </a:rPr>
              <a:t>заведующий отделом информационных технологий и электронных ресурсов  </a:t>
            </a:r>
            <a:br>
              <a:rPr lang="ru-RU" sz="1800" i="1" dirty="0" smtClean="0">
                <a:solidFill>
                  <a:srgbClr val="012963"/>
                </a:solidFill>
              </a:rPr>
            </a:br>
            <a:r>
              <a:rPr lang="ru-RU" sz="1800" i="1" dirty="0" smtClean="0">
                <a:solidFill>
                  <a:srgbClr val="012963"/>
                </a:solidFill>
              </a:rPr>
              <a:t>ГУК «Донецкая республиканская универсальная научная библиотека им. Н.К. Крупской»</a:t>
            </a:r>
            <a:endParaRPr lang="ru-RU" sz="1800" dirty="0">
              <a:solidFill>
                <a:srgbClr val="012963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2600" dirty="0" smtClean="0"/>
              <a:t>ГОСТ </a:t>
            </a:r>
            <a:r>
              <a:rPr lang="ru-RU" sz="2600" dirty="0" err="1" smtClean="0"/>
              <a:t>Р</a:t>
            </a:r>
            <a:r>
              <a:rPr lang="ru-RU" sz="2600" dirty="0" smtClean="0"/>
              <a:t> 7.0.103-2018</a:t>
            </a:r>
          </a:p>
          <a:p>
            <a:pPr algn="ctr">
              <a:buNone/>
            </a:pPr>
            <a:r>
              <a:rPr lang="ru-RU" sz="2600" b="1" dirty="0" smtClean="0"/>
              <a:t>Библиотечно-информационное обслуживание</a:t>
            </a:r>
            <a:endParaRPr lang="ru-RU" sz="2600" dirty="0" smtClean="0"/>
          </a:p>
          <a:p>
            <a:pPr>
              <a:buNone/>
            </a:pPr>
            <a:endParaRPr lang="ru-RU" sz="2600" dirty="0" smtClean="0"/>
          </a:p>
          <a:p>
            <a:pPr>
              <a:buNone/>
            </a:pPr>
            <a:r>
              <a:rPr lang="ru-RU" sz="2500" dirty="0" smtClean="0"/>
              <a:t>3.3.12 </a:t>
            </a:r>
            <a:r>
              <a:rPr lang="ru-RU" sz="2500" b="1" dirty="0" smtClean="0"/>
              <a:t>дистанционное обслуживание</a:t>
            </a:r>
            <a:r>
              <a:rPr lang="ru-RU" sz="2500" dirty="0" smtClean="0"/>
              <a:t> </a:t>
            </a:r>
            <a:br>
              <a:rPr lang="ru-RU" sz="2500" dirty="0" smtClean="0"/>
            </a:br>
            <a:r>
              <a:rPr lang="ru-RU" sz="2500" dirty="0" smtClean="0"/>
              <a:t>(</a:t>
            </a:r>
            <a:r>
              <a:rPr lang="ru-RU" sz="2500" i="1" dirty="0" smtClean="0"/>
              <a:t>виртуальное обслуживание</a:t>
            </a:r>
            <a:r>
              <a:rPr lang="ru-RU" sz="2500" dirty="0" smtClean="0"/>
              <a:t>): </a:t>
            </a:r>
            <a:br>
              <a:rPr lang="ru-RU" sz="2500" dirty="0" smtClean="0"/>
            </a:br>
            <a:r>
              <a:rPr lang="ru-RU" sz="2500" dirty="0" smtClean="0"/>
              <a:t>Предоставление библиотечно-информационных услуг посредством информационно-коммуникационных технологий без обязательного присутствия пользователей в библиотеке или ее </a:t>
            </a:r>
            <a:r>
              <a:rPr lang="ru-RU" sz="2500" dirty="0" err="1" smtClean="0"/>
              <a:t>внестационарном</a:t>
            </a:r>
            <a:r>
              <a:rPr lang="ru-RU" sz="2500" dirty="0" smtClean="0"/>
              <a:t> подразделении.</a:t>
            </a:r>
          </a:p>
          <a:p>
            <a:pPr>
              <a:buNone/>
            </a:pPr>
            <a:endParaRPr lang="ru-RU" sz="2600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err="1" smtClean="0"/>
              <a:t>Онла́йн</a:t>
            </a:r>
            <a:r>
              <a:rPr lang="ru-RU" dirty="0" smtClean="0"/>
              <a:t> (англ. </a:t>
            </a:r>
            <a:r>
              <a:rPr lang="ru-RU" dirty="0" err="1" smtClean="0"/>
              <a:t>online</a:t>
            </a:r>
            <a:r>
              <a:rPr lang="ru-RU" dirty="0" smtClean="0"/>
              <a:t> — «на линии», «на связи», «в сети», «в эфире») — «находящийся в состоянии подключения». </a:t>
            </a:r>
          </a:p>
          <a:p>
            <a:endParaRPr lang="ru-RU" dirty="0" smtClean="0"/>
          </a:p>
          <a:p>
            <a:pPr marL="0" indent="0" algn="ctr">
              <a:buNone/>
            </a:pPr>
            <a:r>
              <a:rPr lang="ru-RU" sz="2600" dirty="0" smtClean="0"/>
              <a:t>Значение используется для указания на режим связи, </a:t>
            </a:r>
            <a:br>
              <a:rPr lang="ru-RU" sz="2600" dirty="0" smtClean="0"/>
            </a:br>
            <a:r>
              <a:rPr lang="ru-RU" sz="2600" dirty="0" smtClean="0"/>
              <a:t>в режиме реального времени.</a:t>
            </a:r>
          </a:p>
          <a:p>
            <a:pPr marL="0" indent="0" algn="ctr">
              <a:buNone/>
            </a:pPr>
            <a:endParaRPr lang="ru-RU" sz="2600" dirty="0" smtClean="0"/>
          </a:p>
          <a:p>
            <a:pPr marL="0" indent="0" algn="ctr">
              <a:buNone/>
            </a:pPr>
            <a:r>
              <a:rPr lang="ru-RU" sz="2600" dirty="0" err="1" smtClean="0"/>
              <a:t>Онлайн-мероприятия</a:t>
            </a:r>
            <a:r>
              <a:rPr lang="ru-RU" sz="2600" dirty="0" smtClean="0"/>
              <a:t> — это конференции, лекции, консультации, при которых взаимодействие между участниками происходит посредством видеосвязи </a:t>
            </a:r>
            <a:br>
              <a:rPr lang="ru-RU" sz="2600" dirty="0" smtClean="0"/>
            </a:br>
            <a:r>
              <a:rPr lang="ru-RU" sz="2600" dirty="0" smtClean="0"/>
              <a:t>в режиме реального времени</a:t>
            </a:r>
            <a:endParaRPr lang="ru-RU" sz="2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285861"/>
            <a:ext cx="8715436" cy="5286412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sz="2600" dirty="0" smtClean="0"/>
              <a:t>ГОСТ </a:t>
            </a:r>
            <a:r>
              <a:rPr lang="ru-RU" sz="2600" dirty="0" err="1" smtClean="0"/>
              <a:t>Р</a:t>
            </a:r>
            <a:r>
              <a:rPr lang="ru-RU" sz="2600" dirty="0" smtClean="0"/>
              <a:t> 7.0.103-2018</a:t>
            </a:r>
          </a:p>
          <a:p>
            <a:pPr algn="ctr">
              <a:buNone/>
            </a:pPr>
            <a:r>
              <a:rPr lang="ru-RU" sz="2600" b="1" dirty="0" smtClean="0"/>
              <a:t>Библиотечно-информационное обслуживание</a:t>
            </a:r>
            <a:endParaRPr lang="ru-RU" sz="2600" dirty="0" smtClean="0"/>
          </a:p>
          <a:p>
            <a:pPr fontAlgn="base">
              <a:buNone/>
            </a:pPr>
            <a:endParaRPr lang="ru-RU" sz="2600" dirty="0" smtClean="0"/>
          </a:p>
          <a:p>
            <a:pPr fontAlgn="base">
              <a:buNone/>
            </a:pPr>
            <a:r>
              <a:rPr lang="ru-RU" sz="2700" dirty="0" smtClean="0"/>
              <a:t>3.3.12.1 </a:t>
            </a:r>
            <a:r>
              <a:rPr lang="ru-RU" sz="2700" b="1" dirty="0" smtClean="0"/>
              <a:t>обслуживание через сайт библиотеки</a:t>
            </a:r>
            <a:r>
              <a:rPr lang="ru-RU" sz="2700" dirty="0" smtClean="0"/>
              <a:t>: Дистанционное обслуживание, предоставляющее пользователю возможность </a:t>
            </a:r>
            <a:r>
              <a:rPr lang="ru-RU" sz="2700" u="sng" dirty="0" smtClean="0"/>
              <a:t>получения библиотечно-информационных услуг </a:t>
            </a:r>
            <a:r>
              <a:rPr lang="ru-RU" sz="2700" dirty="0" smtClean="0"/>
              <a:t>через сайт библиотеки или на адрес электронной почты пользователя.</a:t>
            </a:r>
          </a:p>
          <a:p>
            <a:pPr fontAlgn="base">
              <a:buNone/>
            </a:pPr>
            <a:endParaRPr lang="ru-RU" sz="2700" dirty="0" smtClean="0"/>
          </a:p>
          <a:p>
            <a:pPr fontAlgn="base">
              <a:buNone/>
            </a:pPr>
            <a:r>
              <a:rPr lang="ru-RU" sz="2700" dirty="0" smtClean="0"/>
              <a:t>3.3.12.2 </a:t>
            </a:r>
            <a:r>
              <a:rPr lang="ru-RU" sz="2700" b="1" dirty="0" smtClean="0"/>
              <a:t>обслуживание через социальную сеть</a:t>
            </a:r>
            <a:r>
              <a:rPr lang="ru-RU" sz="2700" dirty="0" smtClean="0"/>
              <a:t>: Дистанционное обслуживание, предоставляющее пользователю возможность связываться с другими лицами с целью </a:t>
            </a:r>
            <a:r>
              <a:rPr lang="ru-RU" sz="2700" u="sng" dirty="0" smtClean="0"/>
              <a:t>общения, совместной работы и/или совместного использования информационных ресурсов при посредничестве библиотеки</a:t>
            </a:r>
            <a:r>
              <a:rPr lang="ru-RU" sz="2700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773222"/>
          </a:xfrm>
        </p:spPr>
        <p:txBody>
          <a:bodyPr>
            <a:normAutofit/>
          </a:bodyPr>
          <a:lstStyle/>
          <a:p>
            <a:r>
              <a:rPr lang="ru-RU" sz="4400" dirty="0" smtClean="0"/>
              <a:t>Закон есть закон!</a:t>
            </a:r>
            <a:endParaRPr lang="ru-RU" sz="4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357297"/>
            <a:ext cx="8715436" cy="5214975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  <a:buNone/>
            </a:pPr>
            <a:endParaRPr lang="ru-RU" sz="2800" b="1" dirty="0" smtClean="0"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ru-RU" sz="3600" b="1" dirty="0" smtClean="0">
                <a:latin typeface="Arial" pitchFamily="34" charset="0"/>
                <a:cs typeface="Arial" pitchFamily="34" charset="0"/>
              </a:rPr>
              <a:t>ГОСТ </a:t>
            </a:r>
            <a:r>
              <a:rPr lang="ru-RU" sz="3600" b="1" dirty="0" err="1" smtClean="0">
                <a:latin typeface="Arial" pitchFamily="34" charset="0"/>
                <a:cs typeface="Arial" pitchFamily="34" charset="0"/>
              </a:rPr>
              <a:t>Р</a:t>
            </a:r>
            <a:r>
              <a:rPr lang="ru-RU" sz="3600" b="1" dirty="0" smtClean="0">
                <a:latin typeface="Arial" pitchFamily="34" charset="0"/>
                <a:cs typeface="Arial" pitchFamily="34" charset="0"/>
              </a:rPr>
              <a:t> 7.0.20 – 2014</a:t>
            </a:r>
          </a:p>
          <a:p>
            <a:pPr algn="ctr">
              <a:lnSpc>
                <a:spcPct val="150000"/>
              </a:lnSpc>
              <a:buNone/>
            </a:pPr>
            <a:r>
              <a:rPr lang="ru-RU" sz="3600" b="1" dirty="0" smtClean="0"/>
              <a:t>«БИБЛИОТЕЧНАЯ СТАТИСТИКА: </a:t>
            </a:r>
            <a:br>
              <a:rPr lang="ru-RU" sz="3600" b="1" dirty="0" smtClean="0"/>
            </a:br>
            <a:r>
              <a:rPr lang="ru-RU" sz="3400" b="1" dirty="0" smtClean="0"/>
              <a:t>показатели и единицы исчисления»</a:t>
            </a:r>
            <a:endParaRPr lang="ru-RU" sz="3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ГОСТ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Р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7.0.20 – 2014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857364"/>
            <a:ext cx="8715436" cy="471490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dirty="0" smtClean="0"/>
              <a:t>Настоящий стандарт предназначен </a:t>
            </a:r>
            <a:br>
              <a:rPr lang="ru-RU" sz="3600" dirty="0" smtClean="0"/>
            </a:br>
            <a:r>
              <a:rPr lang="ru-RU" sz="3600" dirty="0" smtClean="0"/>
              <a:t>для использования в библиотеках всех видов и типов вне зависимости от ведомственной принадлежности </a:t>
            </a:r>
            <a:br>
              <a:rPr lang="ru-RU" sz="3600" dirty="0" smtClean="0"/>
            </a:br>
            <a:r>
              <a:rPr lang="ru-RU" sz="3600" dirty="0" smtClean="0"/>
              <a:t>и юридического статуса…</a:t>
            </a:r>
            <a:endParaRPr lang="ru-RU" sz="3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ГОСТ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Р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7.0.20 – 2014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rPr lang="ru-RU" b="1" dirty="0" smtClean="0"/>
              <a:t>п. 7.1. Подсчет пользователей библиотеки</a:t>
            </a:r>
          </a:p>
          <a:p>
            <a:pPr lvl="0">
              <a:buNone/>
            </a:pPr>
            <a:endParaRPr lang="ru-RU" b="1" dirty="0" smtClean="0"/>
          </a:p>
          <a:p>
            <a:pPr marL="1169988" indent="-1050925">
              <a:buNone/>
            </a:pPr>
            <a:r>
              <a:rPr lang="ru-RU" sz="2400" dirty="0" err="1" smtClean="0"/>
              <a:t>п.7.1.3</a:t>
            </a:r>
            <a:r>
              <a:rPr lang="ru-RU" sz="2400" dirty="0" smtClean="0"/>
              <a:t>. Количественные показатели … обращения пользователей к ее электронным ресурсам подсчитываются дифференцированно по целям посещения. Единицей подсчета количества является … обращение (сессия) к ее </a:t>
            </a:r>
            <a:r>
              <a:rPr lang="ru-RU" sz="2400" dirty="0" err="1" smtClean="0"/>
              <a:t>веб-сайтам</a:t>
            </a:r>
            <a:r>
              <a:rPr lang="ru-RU" sz="2400" dirty="0" smtClean="0"/>
              <a:t>:</a:t>
            </a:r>
          </a:p>
          <a:p>
            <a:pPr marL="1619250" lvl="0" indent="-360363">
              <a:buNone/>
            </a:pPr>
            <a:r>
              <a:rPr lang="ru-RU" sz="2400" dirty="0" smtClean="0"/>
              <a:t>…</a:t>
            </a:r>
          </a:p>
          <a:p>
            <a:pPr marL="1619250" lvl="0" indent="-179388">
              <a:buFontTx/>
              <a:buChar char="-"/>
            </a:pPr>
            <a:r>
              <a:rPr lang="ru-RU" sz="2400" dirty="0" smtClean="0"/>
              <a:t>посещения библиотечных </a:t>
            </a:r>
            <a:r>
              <a:rPr lang="ru-RU" sz="2400" dirty="0" err="1" smtClean="0"/>
              <a:t>веб-сайтов</a:t>
            </a:r>
            <a:r>
              <a:rPr lang="ru-RU" sz="2400" dirty="0" smtClean="0"/>
              <a:t> всех уровней, имеющих отдельные счетчики, исключая </a:t>
            </a:r>
            <a:r>
              <a:rPr lang="ru-RU" sz="2400" dirty="0" err="1" smtClean="0"/>
              <a:t>блоги</a:t>
            </a:r>
            <a:r>
              <a:rPr lang="ru-RU" sz="2400" dirty="0" smtClean="0"/>
              <a:t> и </a:t>
            </a:r>
            <a:r>
              <a:rPr lang="ru-RU" sz="2400" dirty="0" err="1" smtClean="0"/>
              <a:t>аккаунты</a:t>
            </a:r>
            <a:r>
              <a:rPr lang="ru-RU" sz="2400" dirty="0" smtClean="0"/>
              <a:t> в социальных сетях;</a:t>
            </a:r>
          </a:p>
          <a:p>
            <a:pPr marL="809625" lvl="0" indent="449263">
              <a:buNone/>
            </a:pPr>
            <a:r>
              <a:rPr lang="ru-RU" sz="2400" dirty="0" smtClean="0"/>
              <a:t>…</a:t>
            </a:r>
          </a:p>
          <a:p>
            <a:pPr>
              <a:buNone/>
            </a:pPr>
            <a:endParaRPr lang="ru-RU" sz="2400" dirty="0" smtClean="0"/>
          </a:p>
          <a:p>
            <a:pPr lvl="0"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ГОСТ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Р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7.0.20 – 2014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143116"/>
            <a:ext cx="8715436" cy="4429156"/>
          </a:xfrm>
        </p:spPr>
        <p:txBody>
          <a:bodyPr/>
          <a:lstStyle/>
          <a:p>
            <a:pPr marL="1438275" lvl="0" indent="-1319213">
              <a:buNone/>
            </a:pPr>
            <a:r>
              <a:rPr lang="ru-RU" b="1" dirty="0" smtClean="0"/>
              <a:t>п. 3.15. обращение к </a:t>
            </a:r>
            <a:r>
              <a:rPr lang="ru-RU" b="1" dirty="0" err="1" smtClean="0"/>
              <a:t>веб-сайту</a:t>
            </a:r>
            <a:r>
              <a:rPr lang="ru-RU" b="1" dirty="0" smtClean="0"/>
              <a:t> библиотеки:</a:t>
            </a:r>
            <a:r>
              <a:rPr lang="ru-RU" dirty="0" smtClean="0"/>
              <a:t> Сеанс взаимодействия пользователя </a:t>
            </a:r>
            <a:br>
              <a:rPr lang="ru-RU" dirty="0" smtClean="0"/>
            </a:br>
            <a:r>
              <a:rPr lang="ru-RU" dirty="0" smtClean="0"/>
              <a:t>с сайтом, включающий просмотр </a:t>
            </a:r>
            <a:br>
              <a:rPr lang="ru-RU" dirty="0" smtClean="0"/>
            </a:br>
            <a:r>
              <a:rPr lang="ru-RU" dirty="0" smtClean="0"/>
              <a:t>не менее одной страницы; приравнивается к посещению библиотеки.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Инструменты </a:t>
            </a:r>
            <a:r>
              <a:rPr lang="ru-RU" dirty="0" err="1" smtClean="0"/>
              <a:t>веб-аналитики</a:t>
            </a:r>
            <a:endParaRPr lang="ru-RU" dirty="0"/>
          </a:p>
        </p:txBody>
      </p:sp>
      <p:sp>
        <p:nvSpPr>
          <p:cNvPr id="1026" name="AutoShape 2" descr="https://dreamsite-plus.ru/wp-content/uploads/2020/09/servisy-web-analitiki-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 l="7300" r="6554"/>
          <a:stretch>
            <a:fillRect/>
          </a:stretch>
        </p:blipFill>
        <p:spPr bwMode="auto">
          <a:xfrm>
            <a:off x="357158" y="1785926"/>
            <a:ext cx="8429652" cy="422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214422"/>
            <a:ext cx="9144000" cy="528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7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2"/>
          <a:srcRect t="9800" r="3591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Без имени-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2"/>
          <a:srcRect l="24" t="9800" r="29338"/>
          <a:stretch>
            <a:fillRect/>
          </a:stretch>
        </p:blipFill>
        <p:spPr bwMode="auto">
          <a:xfrm>
            <a:off x="0" y="0"/>
            <a:ext cx="9144000" cy="6357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2,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одульная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Модульная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Моду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105</TotalTime>
  <Words>170</Words>
  <Application>Microsoft Office PowerPoint</Application>
  <PresentationFormat>Экран (4:3)</PresentationFormat>
  <Paragraphs>37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Модульная</vt:lpstr>
      <vt:lpstr>Веб-ресурсы библиотеки: проблемы учета  удаленных пользователей и дистанционных мероприятий</vt:lpstr>
      <vt:lpstr>Слайд 2</vt:lpstr>
      <vt:lpstr>Слайд 3</vt:lpstr>
      <vt:lpstr>Слайд 4</vt:lpstr>
      <vt:lpstr>Закон есть закон!</vt:lpstr>
      <vt:lpstr>ГОСТ Р 7.0.20 – 2014</vt:lpstr>
      <vt:lpstr>ГОСТ Р 7.0.20 – 2014</vt:lpstr>
      <vt:lpstr>ГОСТ Р 7.0.20 – 2014</vt:lpstr>
      <vt:lpstr>Инструменты веб-аналитики</vt:lpstr>
      <vt:lpstr>Слайд 10</vt:lpstr>
      <vt:lpstr>Слайд 11</vt:lpstr>
      <vt:lpstr>Слайд 12</vt:lpstr>
      <vt:lpstr>Слайд 13</vt:lpstr>
      <vt:lpstr>Слайд 14</vt:lpstr>
      <vt:lpstr>Слайд 15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Веб-ресурсы библиотеки: проблемы учета  удаленных пользователей и дистанционных мероприятий</dc:title>
  <dc:creator>alina</dc:creator>
  <cp:lastModifiedBy>ОНМР 3</cp:lastModifiedBy>
  <cp:revision>22</cp:revision>
  <dcterms:created xsi:type="dcterms:W3CDTF">2021-06-28T15:18:02Z</dcterms:created>
  <dcterms:modified xsi:type="dcterms:W3CDTF">2021-07-16T12:30:29Z</dcterms:modified>
</cp:coreProperties>
</file>