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svg" ContentType="image/sv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4" r:id="rId5"/>
    <p:sldId id="270" r:id="rId6"/>
    <p:sldId id="271" r:id="rId7"/>
    <p:sldId id="267" r:id="rId8"/>
    <p:sldId id="272" r:id="rId9"/>
    <p:sldId id="273" r:id="rId10"/>
    <p:sldId id="268" r:id="rId11"/>
    <p:sldId id="276" r:id="rId12"/>
    <p:sldId id="275" r:id="rId13"/>
    <p:sldId id="277" r:id="rId14"/>
    <p:sldId id="269" r:id="rId15"/>
    <p:sldId id="278" r:id="rId16"/>
    <p:sldId id="261" r:id="rId17"/>
  </p:sldIdLst>
  <p:sldSz cx="12192000" cy="6858000"/>
  <p:notesSz cx="6858000" cy="9144000"/>
  <p:defaultTextStyle>
    <a:defPPr>
      <a:defRPr lang="ru-RU"/>
    </a:defPPr>
    <a:lvl1pPr marL="0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8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96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45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92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40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88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36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84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0A1B5D5-9B99-4C35-A422-299274C87663}" styleName="Средний стиль 1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170" autoAdjust="0"/>
    <p:restoredTop sz="94660"/>
  </p:normalViewPr>
  <p:slideViewPr>
    <p:cSldViewPr snapToGrid="0">
      <p:cViewPr varScale="1">
        <p:scale>
          <a:sx n="81" d="100"/>
          <a:sy n="81" d="100"/>
        </p:scale>
        <p:origin x="-72" y="-6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2DE15A83-4818-4A47-A348-F4A9AFA9BB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04A-233C-4E8F-A10D-8C0D98297D7F}" type="datetimeFigureOut">
              <a:rPr lang="ru-RU" smtClean="0"/>
              <a:pPr/>
              <a:t>21.04.2022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8CBBB980-E8FC-4067-86A7-1D4907ECFF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F7D01FB7-F1A8-433A-BC55-59C7C4008C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7FFB2-FA83-4A05-BBB4-8E512F12736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08FB03DB-2728-4350-BACD-52B9237E3137}"/>
              </a:ext>
            </a:extLst>
          </p:cNvPr>
          <p:cNvSpPr/>
          <p:nvPr userDrawn="1"/>
        </p:nvSpPr>
        <p:spPr>
          <a:xfrm>
            <a:off x="5891522" y="0"/>
            <a:ext cx="6300486" cy="6858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ru-RU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9" name="Рисунок 8">
            <a:extLst>
              <a:ext uri="{FF2B5EF4-FFF2-40B4-BE49-F238E27FC236}">
                <a16:creationId xmlns="" xmlns:a16="http://schemas.microsoft.com/office/drawing/2014/main" id="{FFA21717-33CB-400E-99B3-8F2D814A746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" y="0"/>
            <a:ext cx="5891214" cy="6858000"/>
          </a:xfrm>
        </p:spPr>
        <p:txBody>
          <a:bodyPr/>
          <a:lstStyle/>
          <a:p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95F9860-E7AA-4B15-9EB5-DAA9259212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5135" y="136525"/>
            <a:ext cx="5953246" cy="2387600"/>
          </a:xfrm>
        </p:spPr>
        <p:txBody>
          <a:bodyPr anchor="b"/>
          <a:lstStyle>
            <a:lvl1pPr algn="ctr">
              <a:defRPr sz="6000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370C7889-FEAE-4D81-9328-48F835D920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0" y="3602038"/>
            <a:ext cx="5953246" cy="1655763"/>
          </a:xfrm>
        </p:spPr>
        <p:txBody>
          <a:bodyPr/>
          <a:lstStyle>
            <a:lvl1pPr marL="0" indent="0" algn="ctr">
              <a:buNone/>
              <a:defRPr sz="2300">
                <a:solidFill>
                  <a:schemeClr val="accent6">
                    <a:lumMod val="75000"/>
                  </a:schemeClr>
                </a:solidFill>
              </a:defRPr>
            </a:lvl1pPr>
            <a:lvl2pPr marL="457148" indent="0" algn="ctr">
              <a:buNone/>
              <a:defRPr sz="2000"/>
            </a:lvl2pPr>
            <a:lvl3pPr marL="914296" indent="0" algn="ctr">
              <a:buNone/>
              <a:defRPr sz="1800"/>
            </a:lvl3pPr>
            <a:lvl4pPr marL="1371445" indent="0" algn="ctr">
              <a:buNone/>
              <a:defRPr sz="1600"/>
            </a:lvl4pPr>
            <a:lvl5pPr marL="1828592" indent="0" algn="ctr">
              <a:buNone/>
              <a:defRPr sz="1600"/>
            </a:lvl5pPr>
            <a:lvl6pPr marL="2285740" indent="0" algn="ctr">
              <a:buNone/>
              <a:defRPr sz="1600"/>
            </a:lvl6pPr>
            <a:lvl7pPr marL="2742888" indent="0" algn="ctr">
              <a:buNone/>
              <a:defRPr sz="1600"/>
            </a:lvl7pPr>
            <a:lvl8pPr marL="3200036" indent="0" algn="ctr">
              <a:buNone/>
              <a:defRPr sz="1600"/>
            </a:lvl8pPr>
            <a:lvl9pPr marL="3657184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</a:p>
        </p:txBody>
      </p:sp>
    </p:spTree>
    <p:extLst>
      <p:ext uri="{BB962C8B-B14F-4D97-AF65-F5344CB8AC3E}">
        <p14:creationId xmlns="" xmlns:p14="http://schemas.microsoft.com/office/powerpoint/2010/main" val="209473490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8D3E4AB-007C-48CF-8A3A-B64245858C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69C0369-AC97-4306-8FA4-D63F6C1534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30393BF6-30A5-4619-86E0-C6FCAD4F02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04A-233C-4E8F-A10D-8C0D98297D7F}" type="datetimeFigureOut">
              <a:rPr lang="ru-RU" smtClean="0"/>
              <a:pPr/>
              <a:t>21.04.2022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1849F7F8-0AD7-426E-B538-B6DB07F9BD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16050621-D5FD-43FC-ADA7-81BAB7DC03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7FFB2-FA83-4A05-BBB4-8E512F12736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Фигура, имеющая форму буквы L 6">
            <a:extLst>
              <a:ext uri="{FF2B5EF4-FFF2-40B4-BE49-F238E27FC236}">
                <a16:creationId xmlns="" xmlns:a16="http://schemas.microsoft.com/office/drawing/2014/main" id="{2A4BBBCF-31DF-4475-9E88-8F57A3B2C09E}"/>
              </a:ext>
            </a:extLst>
          </p:cNvPr>
          <p:cNvSpPr/>
          <p:nvPr userDrawn="1"/>
        </p:nvSpPr>
        <p:spPr>
          <a:xfrm>
            <a:off x="6" y="5428533"/>
            <a:ext cx="1018572" cy="1429473"/>
          </a:xfrm>
          <a:prstGeom prst="corner">
            <a:avLst>
              <a:gd name="adj1" fmla="val 21815"/>
              <a:gd name="adj2" fmla="val 22099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ru-RU"/>
          </a:p>
        </p:txBody>
      </p:sp>
      <p:sp>
        <p:nvSpPr>
          <p:cNvPr id="8" name="Фигура, имеющая форму буквы L 7">
            <a:extLst>
              <a:ext uri="{FF2B5EF4-FFF2-40B4-BE49-F238E27FC236}">
                <a16:creationId xmlns="" xmlns:a16="http://schemas.microsoft.com/office/drawing/2014/main" id="{344C342A-AFC3-4328-946C-6882274610AA}"/>
              </a:ext>
            </a:extLst>
          </p:cNvPr>
          <p:cNvSpPr/>
          <p:nvPr userDrawn="1"/>
        </p:nvSpPr>
        <p:spPr>
          <a:xfrm rot="10800000">
            <a:off x="11173434" y="6"/>
            <a:ext cx="1018572" cy="1429473"/>
          </a:xfrm>
          <a:prstGeom prst="corner">
            <a:avLst>
              <a:gd name="adj1" fmla="val 21815"/>
              <a:gd name="adj2" fmla="val 22099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ru-RU"/>
          </a:p>
        </p:txBody>
      </p:sp>
      <p:sp>
        <p:nvSpPr>
          <p:cNvPr id="9" name="Фигура, имеющая форму буквы L 8">
            <a:extLst>
              <a:ext uri="{FF2B5EF4-FFF2-40B4-BE49-F238E27FC236}">
                <a16:creationId xmlns="" xmlns:a16="http://schemas.microsoft.com/office/drawing/2014/main" id="{61889BE7-1BC9-4DB5-9627-64C2ABFE345C}"/>
              </a:ext>
            </a:extLst>
          </p:cNvPr>
          <p:cNvSpPr/>
          <p:nvPr userDrawn="1"/>
        </p:nvSpPr>
        <p:spPr>
          <a:xfrm rot="16200000">
            <a:off x="10987278" y="5613909"/>
            <a:ext cx="1429473" cy="1057153"/>
          </a:xfrm>
          <a:prstGeom prst="corner">
            <a:avLst>
              <a:gd name="adj1" fmla="val 21815"/>
              <a:gd name="adj2" fmla="val 22099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ru-RU"/>
          </a:p>
        </p:txBody>
      </p:sp>
      <p:sp>
        <p:nvSpPr>
          <p:cNvPr id="10" name="Фигура, имеющая форму буквы L 9">
            <a:extLst>
              <a:ext uri="{FF2B5EF4-FFF2-40B4-BE49-F238E27FC236}">
                <a16:creationId xmlns="" xmlns:a16="http://schemas.microsoft.com/office/drawing/2014/main" id="{D7E3AD0D-FD9E-447A-BC7C-9DFB2452477E}"/>
              </a:ext>
            </a:extLst>
          </p:cNvPr>
          <p:cNvSpPr/>
          <p:nvPr userDrawn="1"/>
        </p:nvSpPr>
        <p:spPr>
          <a:xfrm rot="5400000">
            <a:off x="-186158" y="186166"/>
            <a:ext cx="1429473" cy="1057153"/>
          </a:xfrm>
          <a:prstGeom prst="corner">
            <a:avLst>
              <a:gd name="adj1" fmla="val 21815"/>
              <a:gd name="adj2" fmla="val 22099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068293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2086CDA-E4D9-4680-9160-749F6D68D6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2" y="1709745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85441D36-FD8D-467A-9F0C-C15D03101D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2" y="4589466"/>
            <a:ext cx="10515600" cy="1500187"/>
          </a:xfrm>
        </p:spPr>
        <p:txBody>
          <a:bodyPr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45714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29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44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59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7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88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03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18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5EB013D4-5D6D-4F16-B92B-DCDC02203F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04A-233C-4E8F-A10D-8C0D98297D7F}" type="datetimeFigureOut">
              <a:rPr lang="ru-RU" smtClean="0"/>
              <a:pPr/>
              <a:t>21.04.2022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2D8A6D1C-C5C1-4F42-A25A-D272BE54DC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5C91FEAB-E3DA-4A2A-B748-4B754A11F0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7FFB2-FA83-4A05-BBB4-8E512F1273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983216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B0B63CB-98F7-4FD2-AE6A-A9D1D0BBD8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0C07B4AB-69EB-4069-9839-993D2E79C3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32A4005B-2E7F-4189-B96D-CAEFC1F367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E87EA7BC-84F9-4F7B-8CAB-E2239A3A0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04A-233C-4E8F-A10D-8C0D98297D7F}" type="datetimeFigureOut">
              <a:rPr lang="ru-RU" smtClean="0"/>
              <a:pPr/>
              <a:t>21.04.2022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064A9B47-FDE3-4CE0-81AF-A83E6641E9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5B2AFF76-4729-4763-A734-414D60FEC4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7FFB2-FA83-4A05-BBB4-8E512F1273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9596449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C7A0613-0D99-4D1A-B35E-69F2AE2E97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90" y="365129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D9161D37-3665-4485-9C81-A0284C59B0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57148" indent="0">
              <a:buNone/>
              <a:defRPr sz="2000" b="1"/>
            </a:lvl2pPr>
            <a:lvl3pPr marL="914296" indent="0">
              <a:buNone/>
              <a:defRPr sz="1800" b="1"/>
            </a:lvl3pPr>
            <a:lvl4pPr marL="1371445" indent="0">
              <a:buNone/>
              <a:defRPr sz="1600" b="1"/>
            </a:lvl4pPr>
            <a:lvl5pPr marL="1828592" indent="0">
              <a:buNone/>
              <a:defRPr sz="1600" b="1"/>
            </a:lvl5pPr>
            <a:lvl6pPr marL="2285740" indent="0">
              <a:buNone/>
              <a:defRPr sz="1600" b="1"/>
            </a:lvl6pPr>
            <a:lvl7pPr marL="2742888" indent="0">
              <a:buNone/>
              <a:defRPr sz="1600" b="1"/>
            </a:lvl7pPr>
            <a:lvl8pPr marL="3200036" indent="0">
              <a:buNone/>
              <a:defRPr sz="1600" b="1"/>
            </a:lvl8pPr>
            <a:lvl9pPr marL="3657184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1E66577C-7E72-4461-97F1-2EFF35D06E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E8327E4B-ABF3-4BBF-87D0-979FF17CE5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7" y="1681163"/>
            <a:ext cx="5183188" cy="823912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57148" indent="0">
              <a:buNone/>
              <a:defRPr sz="2000" b="1"/>
            </a:lvl2pPr>
            <a:lvl3pPr marL="914296" indent="0">
              <a:buNone/>
              <a:defRPr sz="1800" b="1"/>
            </a:lvl3pPr>
            <a:lvl4pPr marL="1371445" indent="0">
              <a:buNone/>
              <a:defRPr sz="1600" b="1"/>
            </a:lvl4pPr>
            <a:lvl5pPr marL="1828592" indent="0">
              <a:buNone/>
              <a:defRPr sz="1600" b="1"/>
            </a:lvl5pPr>
            <a:lvl6pPr marL="2285740" indent="0">
              <a:buNone/>
              <a:defRPr sz="1600" b="1"/>
            </a:lvl6pPr>
            <a:lvl7pPr marL="2742888" indent="0">
              <a:buNone/>
              <a:defRPr sz="1600" b="1"/>
            </a:lvl7pPr>
            <a:lvl8pPr marL="3200036" indent="0">
              <a:buNone/>
              <a:defRPr sz="1600" b="1"/>
            </a:lvl8pPr>
            <a:lvl9pPr marL="3657184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7C838068-9821-41C4-A10F-9F910F9206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7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FAAFDDEA-5124-47FD-B4EF-22941F87F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04A-233C-4E8F-A10D-8C0D98297D7F}" type="datetimeFigureOut">
              <a:rPr lang="ru-RU" smtClean="0"/>
              <a:pPr/>
              <a:t>21.04.2022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88D7621D-5914-4DCC-8B50-376C51D372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B0F9F542-2397-4C5D-B9B4-43036BE79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7FFB2-FA83-4A05-BBB4-8E512F1273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011641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B741AA3-DEB8-4E03-B716-EE5AD8A3E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47B8DF54-7B63-463D-A705-C0CD820F60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04A-233C-4E8F-A10D-8C0D98297D7F}" type="datetimeFigureOut">
              <a:rPr lang="ru-RU" smtClean="0"/>
              <a:pPr/>
              <a:t>21.04.2022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8FE19A30-CCCE-4D0F-A5EA-2694C83C5C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DB863358-8F31-42DB-A75E-2CC034FE68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7FFB2-FA83-4A05-BBB4-8E512F1273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1076898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Рисунок 5">
            <a:extLst>
              <a:ext uri="{FF2B5EF4-FFF2-40B4-BE49-F238E27FC236}">
                <a16:creationId xmlns="" xmlns:a16="http://schemas.microsoft.com/office/drawing/2014/main" id="{5D96FC90-666A-41D8-AC3D-8F635019BDF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" y="0"/>
            <a:ext cx="3044142" cy="34290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Рисунок 5">
            <a:extLst>
              <a:ext uri="{FF2B5EF4-FFF2-40B4-BE49-F238E27FC236}">
                <a16:creationId xmlns="" xmlns:a16="http://schemas.microsoft.com/office/drawing/2014/main" id="{477A18B6-7186-4923-A2C6-B06CC71BFC9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051859" y="3429000"/>
            <a:ext cx="3044142" cy="3429000"/>
          </a:xfrm>
        </p:spPr>
        <p:txBody>
          <a:bodyPr/>
          <a:lstStyle/>
          <a:p>
            <a:endParaRPr lang="ru-RU"/>
          </a:p>
        </p:txBody>
      </p:sp>
      <p:sp>
        <p:nvSpPr>
          <p:cNvPr id="8" name="Рисунок 5">
            <a:extLst>
              <a:ext uri="{FF2B5EF4-FFF2-40B4-BE49-F238E27FC236}">
                <a16:creationId xmlns="" xmlns:a16="http://schemas.microsoft.com/office/drawing/2014/main" id="{75DAD50F-D376-4968-9022-8740455F483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96002" y="0"/>
            <a:ext cx="3044142" cy="3429000"/>
          </a:xfrm>
        </p:spPr>
        <p:txBody>
          <a:bodyPr/>
          <a:lstStyle/>
          <a:p>
            <a:endParaRPr lang="ru-RU"/>
          </a:p>
        </p:txBody>
      </p:sp>
      <p:sp>
        <p:nvSpPr>
          <p:cNvPr id="9" name="Рисунок 5">
            <a:extLst>
              <a:ext uri="{FF2B5EF4-FFF2-40B4-BE49-F238E27FC236}">
                <a16:creationId xmlns="" xmlns:a16="http://schemas.microsoft.com/office/drawing/2014/main" id="{C77762DE-954C-4411-AB2A-49A43212FD9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147859" y="3429000"/>
            <a:ext cx="3044142" cy="3429000"/>
          </a:xfrm>
        </p:spPr>
        <p:txBody>
          <a:bodyPr/>
          <a:lstStyle/>
          <a:p>
            <a:endParaRPr lang="ru-RU"/>
          </a:p>
        </p:txBody>
      </p:sp>
      <p:sp>
        <p:nvSpPr>
          <p:cNvPr id="11" name="Текст 10">
            <a:extLst>
              <a:ext uri="{FF2B5EF4-FFF2-40B4-BE49-F238E27FC236}">
                <a16:creationId xmlns="" xmlns:a16="http://schemas.microsoft.com/office/drawing/2014/main" id="{075DF8B3-B61E-42DF-9749-0A9A8505A44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051174" y="-6907"/>
            <a:ext cx="3036889" cy="3429000"/>
          </a:xfrm>
          <a:solidFill>
            <a:schemeClr val="accent6"/>
          </a:solidFill>
        </p:spPr>
        <p:txBody>
          <a:bodyPr/>
          <a:lstStyle>
            <a:lvl1pPr marL="0" indent="0">
              <a:buNone/>
              <a:defRPr/>
            </a:lvl1pPr>
            <a:lvl2pPr marL="457148" indent="0">
              <a:buNone/>
              <a:defRPr/>
            </a:lvl2pPr>
            <a:lvl3pPr marL="914296" indent="0">
              <a:buNone/>
              <a:defRPr/>
            </a:lvl3pPr>
            <a:lvl4pPr marL="1371445" indent="0">
              <a:buNone/>
              <a:defRPr/>
            </a:lvl4pPr>
            <a:lvl5pPr marL="1828592" indent="0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2" name="Текст 10">
            <a:extLst>
              <a:ext uri="{FF2B5EF4-FFF2-40B4-BE49-F238E27FC236}">
                <a16:creationId xmlns="" xmlns:a16="http://schemas.microsoft.com/office/drawing/2014/main" id="{320D08EE-D804-40FB-AE7E-CEE254F6355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088063" y="3430929"/>
            <a:ext cx="3036889" cy="3429000"/>
          </a:xfrm>
        </p:spPr>
        <p:txBody>
          <a:bodyPr/>
          <a:lstStyle>
            <a:lvl1pPr marL="0" indent="0">
              <a:buNone/>
              <a:defRPr/>
            </a:lvl1pPr>
            <a:lvl2pPr marL="457148" indent="0">
              <a:buNone/>
              <a:defRPr/>
            </a:lvl2pPr>
            <a:lvl3pPr marL="914296" indent="0">
              <a:buNone/>
              <a:defRPr/>
            </a:lvl3pPr>
            <a:lvl4pPr marL="1371445" indent="0">
              <a:buNone/>
              <a:defRPr/>
            </a:lvl4pPr>
            <a:lvl5pPr marL="1828592" indent="0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3" name="Текст 10">
            <a:extLst>
              <a:ext uri="{FF2B5EF4-FFF2-40B4-BE49-F238E27FC236}">
                <a16:creationId xmlns="" xmlns:a16="http://schemas.microsoft.com/office/drawing/2014/main" id="{02F63D49-B812-486B-B5E6-9C030000DC8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-22907" y="3429000"/>
            <a:ext cx="3036889" cy="3429000"/>
          </a:xfrm>
        </p:spPr>
        <p:txBody>
          <a:bodyPr/>
          <a:lstStyle>
            <a:lvl1pPr marL="0" indent="0">
              <a:buNone/>
              <a:defRPr/>
            </a:lvl1pPr>
            <a:lvl2pPr marL="457148" indent="0">
              <a:buNone/>
              <a:defRPr/>
            </a:lvl2pPr>
            <a:lvl3pPr marL="914296" indent="0">
              <a:buNone/>
              <a:defRPr/>
            </a:lvl3pPr>
            <a:lvl4pPr marL="1371445" indent="0">
              <a:buNone/>
              <a:defRPr/>
            </a:lvl4pPr>
            <a:lvl5pPr marL="1828592" indent="0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4" name="Текст 10">
            <a:extLst>
              <a:ext uri="{FF2B5EF4-FFF2-40B4-BE49-F238E27FC236}">
                <a16:creationId xmlns="" xmlns:a16="http://schemas.microsoft.com/office/drawing/2014/main" id="{28D52F32-A499-4CCC-A1BE-7EF779BE7BB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124268" y="0"/>
            <a:ext cx="3036889" cy="3429000"/>
          </a:xfrm>
          <a:solidFill>
            <a:schemeClr val="accent6"/>
          </a:solidFill>
        </p:spPr>
        <p:txBody>
          <a:bodyPr/>
          <a:lstStyle>
            <a:lvl1pPr marL="0" indent="0">
              <a:buNone/>
              <a:defRPr/>
            </a:lvl1pPr>
            <a:lvl2pPr marL="457148" indent="0">
              <a:buNone/>
              <a:defRPr/>
            </a:lvl2pPr>
            <a:lvl3pPr marL="914296" indent="0">
              <a:buNone/>
              <a:defRPr/>
            </a:lvl3pPr>
            <a:lvl4pPr marL="1371445" indent="0">
              <a:buNone/>
              <a:defRPr/>
            </a:lvl4pPr>
            <a:lvl5pPr marL="1828592" indent="0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="" xmlns:p14="http://schemas.microsoft.com/office/powerpoint/2010/main" val="28600101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6">
            <a:extLst>
              <a:ext uri="{FF2B5EF4-FFF2-40B4-BE49-F238E27FC236}">
                <a16:creationId xmlns="" xmlns:a16="http://schemas.microsoft.com/office/drawing/2014/main" id="{E5460A7A-40FB-40F9-9F01-826315E4986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576486" y="474565"/>
            <a:ext cx="3079750" cy="2954439"/>
          </a:xfrm>
          <a:solidFill>
            <a:schemeClr val="accent6"/>
          </a:solidFill>
          <a:ln>
            <a:noFill/>
          </a:ln>
        </p:spPr>
        <p:txBody>
          <a:bodyPr/>
          <a:lstStyle>
            <a:lvl1pPr marL="0" indent="0" algn="r">
              <a:buNone/>
              <a:defRPr>
                <a:solidFill>
                  <a:schemeClr val="bg1"/>
                </a:solidFill>
              </a:defRPr>
            </a:lvl1pPr>
            <a:lvl2pPr marL="457148" indent="0" algn="r">
              <a:buNone/>
              <a:defRPr>
                <a:solidFill>
                  <a:schemeClr val="bg1"/>
                </a:solidFill>
              </a:defRPr>
            </a:lvl2pPr>
            <a:lvl3pPr marL="914296" indent="0" algn="r">
              <a:buNone/>
              <a:defRPr>
                <a:solidFill>
                  <a:schemeClr val="bg1"/>
                </a:solidFill>
              </a:defRPr>
            </a:lvl3pPr>
            <a:lvl4pPr marL="1371445" indent="0" algn="r">
              <a:buNone/>
              <a:defRPr>
                <a:solidFill>
                  <a:schemeClr val="bg1"/>
                </a:solidFill>
              </a:defRPr>
            </a:lvl4pPr>
            <a:lvl5pPr marL="1828592" indent="0" algn="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endParaRPr lang="en-US" dirty="0"/>
          </a:p>
          <a:p>
            <a:pPr lvl="0"/>
            <a:endParaRPr lang="en-US" dirty="0"/>
          </a:p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8" name="Текст 6">
            <a:extLst>
              <a:ext uri="{FF2B5EF4-FFF2-40B4-BE49-F238E27FC236}">
                <a16:creationId xmlns="" xmlns:a16="http://schemas.microsoft.com/office/drawing/2014/main" id="{4E0003B5-56A3-4F15-9E0F-FFAD95C2938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496737" y="474565"/>
            <a:ext cx="3079750" cy="2954439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 algn="ctr">
              <a:buNone/>
              <a:defRPr/>
            </a:lvl1pPr>
            <a:lvl2pPr marL="457148" indent="0" algn="ctr">
              <a:buNone/>
              <a:defRPr/>
            </a:lvl2pPr>
            <a:lvl3pPr marL="914296" indent="0" algn="ctr">
              <a:buNone/>
              <a:defRPr/>
            </a:lvl3pPr>
            <a:lvl4pPr marL="1371445" indent="0" algn="ctr">
              <a:buNone/>
              <a:defRPr/>
            </a:lvl4pPr>
            <a:lvl5pPr marL="1828592" indent="0" algn="ctr">
              <a:buNone/>
              <a:defRPr/>
            </a:lvl5pPr>
          </a:lstStyle>
          <a:p>
            <a:pPr lvl="0"/>
            <a:endParaRPr lang="en-US" dirty="0"/>
          </a:p>
          <a:p>
            <a:pPr lvl="0"/>
            <a:endParaRPr lang="en-US" dirty="0"/>
          </a:p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9" name="Текст 6">
            <a:extLst>
              <a:ext uri="{FF2B5EF4-FFF2-40B4-BE49-F238E27FC236}">
                <a16:creationId xmlns="" xmlns:a16="http://schemas.microsoft.com/office/drawing/2014/main" id="{F6F17BB5-1285-4C8E-A946-54AAA5C0779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576486" y="3429004"/>
            <a:ext cx="3079750" cy="2954439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 algn="ctr">
              <a:buNone/>
              <a:defRPr/>
            </a:lvl1pPr>
            <a:lvl2pPr marL="457148" indent="0" algn="ctr">
              <a:buNone/>
              <a:defRPr/>
            </a:lvl2pPr>
            <a:lvl3pPr marL="914296" indent="0" algn="ctr">
              <a:buNone/>
              <a:defRPr/>
            </a:lvl3pPr>
            <a:lvl4pPr marL="1371445" indent="0" algn="ctr">
              <a:buNone/>
              <a:defRPr/>
            </a:lvl4pPr>
            <a:lvl5pPr marL="1828592" indent="0" algn="ctr">
              <a:buNone/>
              <a:defRPr/>
            </a:lvl5pPr>
          </a:lstStyle>
          <a:p>
            <a:pPr lvl="0"/>
            <a:endParaRPr lang="en-US" dirty="0"/>
          </a:p>
          <a:p>
            <a:pPr lvl="0"/>
            <a:endParaRPr lang="en-US" dirty="0"/>
          </a:p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0" name="Текст 6">
            <a:extLst>
              <a:ext uri="{FF2B5EF4-FFF2-40B4-BE49-F238E27FC236}">
                <a16:creationId xmlns="" xmlns:a16="http://schemas.microsoft.com/office/drawing/2014/main" id="{213F24E3-9D87-431E-A109-DE113A13899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496737" y="3429004"/>
            <a:ext cx="3079750" cy="2954439"/>
          </a:xfrm>
          <a:solidFill>
            <a:schemeClr val="accent6"/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7148" indent="0" algn="ctr">
              <a:buNone/>
              <a:defRPr>
                <a:solidFill>
                  <a:schemeClr val="bg1"/>
                </a:solidFill>
              </a:defRPr>
            </a:lvl2pPr>
            <a:lvl3pPr marL="914296" indent="0" algn="ctr">
              <a:buNone/>
              <a:defRPr>
                <a:solidFill>
                  <a:schemeClr val="bg1"/>
                </a:solidFill>
              </a:defRPr>
            </a:lvl3pPr>
            <a:lvl4pPr marL="1371445" indent="0" algn="ctr">
              <a:buNone/>
              <a:defRPr>
                <a:solidFill>
                  <a:schemeClr val="bg1"/>
                </a:solidFill>
              </a:defRPr>
            </a:lvl4pPr>
            <a:lvl5pPr marL="1828592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endParaRPr lang="en-US" dirty="0"/>
          </a:p>
          <a:p>
            <a:pPr lvl="0"/>
            <a:endParaRPr lang="en-US" dirty="0"/>
          </a:p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1" name="Текст 6">
            <a:extLst>
              <a:ext uri="{FF2B5EF4-FFF2-40B4-BE49-F238E27FC236}">
                <a16:creationId xmlns="" xmlns:a16="http://schemas.microsoft.com/office/drawing/2014/main" id="{64BCA4AD-2453-4D3A-A6F4-32B0C81B427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35773" y="1770932"/>
            <a:ext cx="4429769" cy="4612511"/>
          </a:xfrm>
        </p:spPr>
        <p:txBody>
          <a:bodyPr/>
          <a:lstStyle>
            <a:lvl1pPr marL="0" indent="0" algn="l">
              <a:buNone/>
              <a:defRPr/>
            </a:lvl1pPr>
            <a:lvl2pPr marL="457148" indent="0" algn="l">
              <a:buNone/>
              <a:defRPr/>
            </a:lvl2pPr>
            <a:lvl3pPr marL="914296" indent="0" algn="l">
              <a:buNone/>
              <a:defRPr/>
            </a:lvl3pPr>
            <a:lvl4pPr marL="1371445" indent="0" algn="l">
              <a:buNone/>
              <a:defRPr/>
            </a:lvl4pPr>
            <a:lvl5pPr marL="1828592" indent="0" algn="l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2" name="Заголовок 11">
            <a:extLst>
              <a:ext uri="{FF2B5EF4-FFF2-40B4-BE49-F238E27FC236}">
                <a16:creationId xmlns="" xmlns:a16="http://schemas.microsoft.com/office/drawing/2014/main" id="{D9592A19-466D-444B-BE3E-E2D807AECE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774" y="365129"/>
            <a:ext cx="4429769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="" xmlns:p14="http://schemas.microsoft.com/office/powerpoint/2010/main" val="338252095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="" xmlns:a16="http://schemas.microsoft.com/office/drawing/2014/main" id="{7FD8F8F2-4624-4188-A5F6-724E87741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5623" y="365129"/>
            <a:ext cx="5257801" cy="1325563"/>
          </a:xfrm>
        </p:spPr>
        <p:txBody>
          <a:bodyPr/>
          <a:lstStyle>
            <a:lvl1pPr>
              <a:defRPr b="1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="" xmlns:a16="http://schemas.microsoft.com/office/drawing/2014/main" id="{3593B03F-2009-4E1E-B76F-4E7AC535130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405623" y="1885953"/>
            <a:ext cx="5257801" cy="4468813"/>
          </a:xfrm>
        </p:spPr>
        <p:txBody>
          <a:bodyPr/>
          <a:lstStyle>
            <a:lvl1pPr marL="0" indent="0">
              <a:buNone/>
              <a:defRPr/>
            </a:lvl1pPr>
            <a:lvl2pPr marL="457148" indent="0">
              <a:buNone/>
              <a:defRPr/>
            </a:lvl2pPr>
            <a:lvl3pPr marL="914296" indent="0">
              <a:buNone/>
              <a:defRPr/>
            </a:lvl3pPr>
            <a:lvl4pPr marL="1371445" indent="0">
              <a:buNone/>
              <a:defRPr/>
            </a:lvl4pPr>
            <a:lvl5pPr marL="1828592" indent="0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9" name="Текст 6">
            <a:extLst>
              <a:ext uri="{FF2B5EF4-FFF2-40B4-BE49-F238E27FC236}">
                <a16:creationId xmlns="" xmlns:a16="http://schemas.microsoft.com/office/drawing/2014/main" id="{F427EE61-8BDE-44DD-A358-2FAD275FBA5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28577" y="1023849"/>
            <a:ext cx="4057890" cy="822797"/>
          </a:xfrm>
        </p:spPr>
        <p:txBody>
          <a:bodyPr/>
          <a:lstStyle>
            <a:lvl1pPr marL="0" indent="0">
              <a:buNone/>
              <a:defRPr/>
            </a:lvl1pPr>
            <a:lvl2pPr marL="457148" indent="0">
              <a:buNone/>
              <a:defRPr/>
            </a:lvl2pPr>
            <a:lvl3pPr marL="914296" indent="0">
              <a:buNone/>
              <a:defRPr/>
            </a:lvl3pPr>
            <a:lvl4pPr marL="1371445" indent="0">
              <a:buNone/>
              <a:defRPr/>
            </a:lvl4pPr>
            <a:lvl5pPr marL="1828592" indent="0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1" name="Текст 10">
            <a:extLst>
              <a:ext uri="{FF2B5EF4-FFF2-40B4-BE49-F238E27FC236}">
                <a16:creationId xmlns="" xmlns:a16="http://schemas.microsoft.com/office/drawing/2014/main" id="{E85987E3-7190-47E0-9255-D36D3D11BF0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28577" y="471170"/>
            <a:ext cx="3305177" cy="4286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2" name="Текст 6">
            <a:extLst>
              <a:ext uri="{FF2B5EF4-FFF2-40B4-BE49-F238E27FC236}">
                <a16:creationId xmlns="" xmlns:a16="http://schemas.microsoft.com/office/drawing/2014/main" id="{D3CB2DBF-86BD-4842-BD8D-ED749472115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28577" y="5728477"/>
            <a:ext cx="4057890" cy="822797"/>
          </a:xfrm>
        </p:spPr>
        <p:txBody>
          <a:bodyPr/>
          <a:lstStyle>
            <a:lvl1pPr marL="0" indent="0">
              <a:buNone/>
              <a:defRPr/>
            </a:lvl1pPr>
            <a:lvl2pPr marL="457148" indent="0">
              <a:buNone/>
              <a:defRPr/>
            </a:lvl2pPr>
            <a:lvl3pPr marL="914296" indent="0">
              <a:buNone/>
              <a:defRPr/>
            </a:lvl3pPr>
            <a:lvl4pPr marL="1371445" indent="0">
              <a:buNone/>
              <a:defRPr/>
            </a:lvl4pPr>
            <a:lvl5pPr marL="1828592" indent="0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3" name="Текст 10">
            <a:extLst>
              <a:ext uri="{FF2B5EF4-FFF2-40B4-BE49-F238E27FC236}">
                <a16:creationId xmlns="" xmlns:a16="http://schemas.microsoft.com/office/drawing/2014/main" id="{3743E8B6-7CBB-471E-A471-58E2B78D329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28577" y="5175798"/>
            <a:ext cx="3305177" cy="4286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4" name="Текст 6">
            <a:extLst>
              <a:ext uri="{FF2B5EF4-FFF2-40B4-BE49-F238E27FC236}">
                <a16:creationId xmlns="" xmlns:a16="http://schemas.microsoft.com/office/drawing/2014/main" id="{43700CC0-27A7-41CD-9023-C5A13EDC283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28577" y="4184069"/>
            <a:ext cx="4057890" cy="822797"/>
          </a:xfrm>
        </p:spPr>
        <p:txBody>
          <a:bodyPr/>
          <a:lstStyle>
            <a:lvl1pPr marL="0" indent="0">
              <a:buNone/>
              <a:defRPr/>
            </a:lvl1pPr>
            <a:lvl2pPr marL="457148" indent="0">
              <a:buNone/>
              <a:defRPr/>
            </a:lvl2pPr>
            <a:lvl3pPr marL="914296" indent="0">
              <a:buNone/>
              <a:defRPr/>
            </a:lvl3pPr>
            <a:lvl4pPr marL="1371445" indent="0">
              <a:buNone/>
              <a:defRPr/>
            </a:lvl4pPr>
            <a:lvl5pPr marL="1828592" indent="0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5" name="Текст 10">
            <a:extLst>
              <a:ext uri="{FF2B5EF4-FFF2-40B4-BE49-F238E27FC236}">
                <a16:creationId xmlns="" xmlns:a16="http://schemas.microsoft.com/office/drawing/2014/main" id="{C7E1DB0A-9FF1-40B4-BDB5-AC63D121103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28577" y="3631389"/>
            <a:ext cx="3305177" cy="4286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6" name="Текст 6">
            <a:extLst>
              <a:ext uri="{FF2B5EF4-FFF2-40B4-BE49-F238E27FC236}">
                <a16:creationId xmlns="" xmlns:a16="http://schemas.microsoft.com/office/drawing/2014/main" id="{9D51BF41-F634-4D57-A637-FF8A0EC4BB1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28577" y="2558633"/>
            <a:ext cx="4057890" cy="822797"/>
          </a:xfrm>
        </p:spPr>
        <p:txBody>
          <a:bodyPr/>
          <a:lstStyle>
            <a:lvl1pPr marL="0" indent="0">
              <a:buNone/>
              <a:defRPr/>
            </a:lvl1pPr>
            <a:lvl2pPr marL="457148" indent="0">
              <a:buNone/>
              <a:defRPr/>
            </a:lvl2pPr>
            <a:lvl3pPr marL="914296" indent="0">
              <a:buNone/>
              <a:defRPr/>
            </a:lvl3pPr>
            <a:lvl4pPr marL="1371445" indent="0">
              <a:buNone/>
              <a:defRPr/>
            </a:lvl4pPr>
            <a:lvl5pPr marL="1828592" indent="0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7" name="Текст 10">
            <a:extLst>
              <a:ext uri="{FF2B5EF4-FFF2-40B4-BE49-F238E27FC236}">
                <a16:creationId xmlns="" xmlns:a16="http://schemas.microsoft.com/office/drawing/2014/main" id="{A1A49660-1072-4AE0-8537-A7BC419F156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28577" y="2005953"/>
            <a:ext cx="3305177" cy="4286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graphicFrame>
        <p:nvGraphicFramePr>
          <p:cNvPr id="18" name="Таблица 18">
            <a:extLst>
              <a:ext uri="{FF2B5EF4-FFF2-40B4-BE49-F238E27FC236}">
                <a16:creationId xmlns="" xmlns:a16="http://schemas.microsoft.com/office/drawing/2014/main" id="{70B24C5F-4D3D-4415-A815-49971BABC57B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="" xmlns:p14="http://schemas.microsoft.com/office/powerpoint/2010/main" val="875099799"/>
              </p:ext>
            </p:extLst>
          </p:nvPr>
        </p:nvGraphicFramePr>
        <p:xfrm>
          <a:off x="4745619" y="471163"/>
          <a:ext cx="1435262" cy="608010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435262">
                  <a:extLst>
                    <a:ext uri="{9D8B030D-6E8A-4147-A177-3AD203B41FA5}">
                      <a16:colId xmlns="" xmlns:a16="http://schemas.microsoft.com/office/drawing/2014/main" val="3484662148"/>
                    </a:ext>
                  </a:extLst>
                </a:gridCol>
              </a:tblGrid>
              <a:tr h="1520027">
                <a:tc>
                  <a:txBody>
                    <a:bodyPr/>
                    <a:lstStyle/>
                    <a:p>
                      <a:endParaRPr lang="ru-RU" sz="190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22690842"/>
                  </a:ext>
                </a:extLst>
              </a:tr>
              <a:tr h="1520027">
                <a:tc>
                  <a:txBody>
                    <a:bodyPr/>
                    <a:lstStyle/>
                    <a:p>
                      <a:endParaRPr lang="ru-RU" sz="190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97834754"/>
                  </a:ext>
                </a:extLst>
              </a:tr>
              <a:tr h="1520027">
                <a:tc>
                  <a:txBody>
                    <a:bodyPr/>
                    <a:lstStyle/>
                    <a:p>
                      <a:endParaRPr lang="ru-RU" sz="190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521002084"/>
                  </a:ext>
                </a:extLst>
              </a:tr>
              <a:tr h="1520027">
                <a:tc>
                  <a:txBody>
                    <a:bodyPr/>
                    <a:lstStyle/>
                    <a:p>
                      <a:endParaRPr lang="ru-RU" sz="19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038219575"/>
                  </a:ext>
                </a:extLst>
              </a:tr>
            </a:tbl>
          </a:graphicData>
        </a:graphic>
      </p:graphicFrame>
      <p:sp>
        <p:nvSpPr>
          <p:cNvPr id="20" name="Рисунок 19">
            <a:extLst>
              <a:ext uri="{FF2B5EF4-FFF2-40B4-BE49-F238E27FC236}">
                <a16:creationId xmlns="" xmlns:a16="http://schemas.microsoft.com/office/drawing/2014/main" id="{C502F727-D6EE-497C-A5B0-DE090ED47826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4954333" y="696055"/>
            <a:ext cx="1029786" cy="110155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ru-RU"/>
          </a:p>
        </p:txBody>
      </p:sp>
      <p:sp>
        <p:nvSpPr>
          <p:cNvPr id="21" name="Рисунок 19">
            <a:extLst>
              <a:ext uri="{FF2B5EF4-FFF2-40B4-BE49-F238E27FC236}">
                <a16:creationId xmlns="" xmlns:a16="http://schemas.microsoft.com/office/drawing/2014/main" id="{0A240E27-AEFA-43F0-89FF-2A74A5D77D8A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4942396" y="2199183"/>
            <a:ext cx="1029786" cy="110155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ru-RU"/>
          </a:p>
        </p:txBody>
      </p:sp>
      <p:sp>
        <p:nvSpPr>
          <p:cNvPr id="22" name="Рисунок 19">
            <a:extLst>
              <a:ext uri="{FF2B5EF4-FFF2-40B4-BE49-F238E27FC236}">
                <a16:creationId xmlns="" xmlns:a16="http://schemas.microsoft.com/office/drawing/2014/main" id="{27F5EEBF-34A9-48CF-83E0-D6D660A5179D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4942396" y="3739045"/>
            <a:ext cx="1029786" cy="110155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ru-RU"/>
          </a:p>
        </p:txBody>
      </p:sp>
      <p:sp>
        <p:nvSpPr>
          <p:cNvPr id="23" name="Рисунок 19">
            <a:extLst>
              <a:ext uri="{FF2B5EF4-FFF2-40B4-BE49-F238E27FC236}">
                <a16:creationId xmlns="" xmlns:a16="http://schemas.microsoft.com/office/drawing/2014/main" id="{190A3F46-C204-4178-985D-47AB747A32D6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4954333" y="5261563"/>
            <a:ext cx="1029786" cy="110155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7080076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278243232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A0DFF78-39D7-4937-98E8-F57FB15C46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95237F67-7887-4F79-9086-2D4E7C41D4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04A-233C-4E8F-A10D-8C0D98297D7F}" type="datetimeFigureOut">
              <a:rPr lang="ru-RU" smtClean="0"/>
              <a:pPr/>
              <a:t>21.04.2022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51E47127-0BAA-48A8-B6F8-8F7AF2B644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14E152EC-92EC-47F8-8905-AEB3824F3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7FFB2-FA83-4A05-BBB4-8E512F1273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4886062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9B0B3EC-B4DF-48E5-8D49-912B3B5623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09577FBE-9365-476D-A0C7-B0BFE240CA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31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B68A4208-4596-4570-8A48-D601F1ED5F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90" y="2057403"/>
            <a:ext cx="393223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48" indent="0">
              <a:buNone/>
              <a:defRPr sz="1400"/>
            </a:lvl2pPr>
            <a:lvl3pPr marL="914296" indent="0">
              <a:buNone/>
              <a:defRPr sz="1200"/>
            </a:lvl3pPr>
            <a:lvl4pPr marL="1371445" indent="0">
              <a:buNone/>
              <a:defRPr sz="1100"/>
            </a:lvl4pPr>
            <a:lvl5pPr marL="1828592" indent="0">
              <a:buNone/>
              <a:defRPr sz="1100"/>
            </a:lvl5pPr>
            <a:lvl6pPr marL="2285740" indent="0">
              <a:buNone/>
              <a:defRPr sz="1100"/>
            </a:lvl6pPr>
            <a:lvl7pPr marL="2742888" indent="0">
              <a:buNone/>
              <a:defRPr sz="1100"/>
            </a:lvl7pPr>
            <a:lvl8pPr marL="3200036" indent="0">
              <a:buNone/>
              <a:defRPr sz="1100"/>
            </a:lvl8pPr>
            <a:lvl9pPr marL="3657184" indent="0">
              <a:buNone/>
              <a:defRPr sz="11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84768763-5A91-4409-893B-F87ABA4DA8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04A-233C-4E8F-A10D-8C0D98297D7F}" type="datetimeFigureOut">
              <a:rPr lang="ru-RU" smtClean="0"/>
              <a:pPr/>
              <a:t>21.04.2022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0AAE3A2D-50DE-4F80-84DB-FD3E13A592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1922462E-A153-40EE-9FBF-CE14C9F97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7FFB2-FA83-4A05-BBB4-8E512F1273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357398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99F8B33-EE05-426A-BB94-37FC47554B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0DB95E92-26F9-42A7-9612-E965D17A17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31"/>
            <a:ext cx="617220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48" indent="0">
              <a:buNone/>
              <a:defRPr sz="2800"/>
            </a:lvl2pPr>
            <a:lvl3pPr marL="914296" indent="0">
              <a:buNone/>
              <a:defRPr sz="2300"/>
            </a:lvl3pPr>
            <a:lvl4pPr marL="1371445" indent="0">
              <a:buNone/>
              <a:defRPr sz="2000"/>
            </a:lvl4pPr>
            <a:lvl5pPr marL="1828592" indent="0">
              <a:buNone/>
              <a:defRPr sz="2000"/>
            </a:lvl5pPr>
            <a:lvl6pPr marL="2285740" indent="0">
              <a:buNone/>
              <a:defRPr sz="2000"/>
            </a:lvl6pPr>
            <a:lvl7pPr marL="2742888" indent="0">
              <a:buNone/>
              <a:defRPr sz="2000"/>
            </a:lvl7pPr>
            <a:lvl8pPr marL="3200036" indent="0">
              <a:buNone/>
              <a:defRPr sz="2000"/>
            </a:lvl8pPr>
            <a:lvl9pPr marL="3657184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264C2F5B-A1B9-4449-A41D-B55E31C6B2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90" y="2057403"/>
            <a:ext cx="393223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48" indent="0">
              <a:buNone/>
              <a:defRPr sz="1400"/>
            </a:lvl2pPr>
            <a:lvl3pPr marL="914296" indent="0">
              <a:buNone/>
              <a:defRPr sz="1200"/>
            </a:lvl3pPr>
            <a:lvl4pPr marL="1371445" indent="0">
              <a:buNone/>
              <a:defRPr sz="1100"/>
            </a:lvl4pPr>
            <a:lvl5pPr marL="1828592" indent="0">
              <a:buNone/>
              <a:defRPr sz="1100"/>
            </a:lvl5pPr>
            <a:lvl6pPr marL="2285740" indent="0">
              <a:buNone/>
              <a:defRPr sz="1100"/>
            </a:lvl6pPr>
            <a:lvl7pPr marL="2742888" indent="0">
              <a:buNone/>
              <a:defRPr sz="1100"/>
            </a:lvl7pPr>
            <a:lvl8pPr marL="3200036" indent="0">
              <a:buNone/>
              <a:defRPr sz="1100"/>
            </a:lvl8pPr>
            <a:lvl9pPr marL="3657184" indent="0">
              <a:buNone/>
              <a:defRPr sz="11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729C5F5A-F6A2-4FBA-845D-97A93F28F9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04A-233C-4E8F-A10D-8C0D98297D7F}" type="datetimeFigureOut">
              <a:rPr lang="ru-RU" smtClean="0"/>
              <a:pPr/>
              <a:t>21.04.2022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734B308A-38D5-4D17-AF8B-1EE105306E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8076F7CB-AC52-43B4-AD6D-AD433BBEB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7FFB2-FA83-4A05-BBB4-8E512F1273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929013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83E0C11-F975-45E8-BA3E-55FFB4BA57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4A29AAF6-AF28-4EC4-920C-E10415C7FB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88C4C7B9-CAC3-42EE-A8E2-0F73AF396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04A-233C-4E8F-A10D-8C0D98297D7F}" type="datetimeFigureOut">
              <a:rPr lang="ru-RU" smtClean="0"/>
              <a:pPr/>
              <a:t>21.04.2022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8BDBA44D-A820-4823-89E3-9F96458DE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7A0E0266-68E3-4D86-9523-1E4C2F30E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7FFB2-FA83-4A05-BBB4-8E512F1273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9429491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298C4361-FBF7-455B-A690-B29413D343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3" y="365130"/>
            <a:ext cx="2628900" cy="581183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0C6B34A3-84EB-40F7-AF48-61C84CD741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6" y="365130"/>
            <a:ext cx="7734300" cy="581183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7786928E-2BDC-46DC-A8FE-6610F8187F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04A-233C-4E8F-A10D-8C0D98297D7F}" type="datetimeFigureOut">
              <a:rPr lang="ru-RU" smtClean="0"/>
              <a:pPr/>
              <a:t>21.04.2022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D32EE9B7-51BC-4834-A25D-F8B9C6BE1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B4B9BC63-6A65-46A2-85DF-3D18833C63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7FFB2-FA83-4A05-BBB4-8E512F1273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356031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hyperlink" Target="https://presentation-creation.ru/" TargetMode="Externa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93177DD-DF81-4F80-A921-6C4F2C0AAC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9"/>
            <a:ext cx="10515600" cy="1325563"/>
          </a:xfrm>
          <a:prstGeom prst="rect">
            <a:avLst/>
          </a:prstGeom>
        </p:spPr>
        <p:txBody>
          <a:bodyPr vert="horz" lIns="91429" tIns="45715" rIns="91429" bIns="45715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864B142D-96E1-400F-9902-09D8626B24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9"/>
          </a:xfrm>
          <a:prstGeom prst="rect">
            <a:avLst/>
          </a:prstGeom>
        </p:spPr>
        <p:txBody>
          <a:bodyPr vert="horz" lIns="91429" tIns="45715" rIns="91429" bIns="45715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723BA0E2-FBA8-48E6-91B5-D882FB555D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3"/>
            <a:ext cx="2743200" cy="365125"/>
          </a:xfrm>
          <a:prstGeom prst="rect">
            <a:avLst/>
          </a:prstGeom>
        </p:spPr>
        <p:txBody>
          <a:bodyPr vert="horz" lIns="91429" tIns="45715" rIns="91429" bIns="45715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EBD04A-233C-4E8F-A10D-8C0D98297D7F}" type="datetimeFigureOut">
              <a:rPr lang="ru-RU" smtClean="0"/>
              <a:pPr/>
              <a:t>21.04.2022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D9981118-B587-4460-83FC-ED85EF5E88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3"/>
            <a:ext cx="4114800" cy="365125"/>
          </a:xfrm>
          <a:prstGeom prst="rect">
            <a:avLst/>
          </a:prstGeom>
        </p:spPr>
        <p:txBody>
          <a:bodyPr vert="horz" lIns="91429" tIns="45715" rIns="91429" bIns="45715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F381D7A8-14B2-492F-9F61-6C741CF792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3"/>
            <a:ext cx="2743200" cy="365125"/>
          </a:xfrm>
          <a:prstGeom prst="rect">
            <a:avLst/>
          </a:prstGeom>
        </p:spPr>
        <p:txBody>
          <a:bodyPr vert="horz" lIns="91429" tIns="45715" rIns="91429" bIns="45715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67FFB2-FA83-4A05-BBB4-8E512F12736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hlinkClick r:id="rId17"/>
            <a:extLst>
              <a:ext uri="{FF2B5EF4-FFF2-40B4-BE49-F238E27FC236}">
                <a16:creationId xmlns="" xmlns:a16="http://schemas.microsoft.com/office/drawing/2014/main" id="{DB681911-E539-4075-B5C8-107AF8BC28C1}"/>
              </a:ext>
            </a:extLst>
          </p:cNvPr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94000" y="367394"/>
            <a:ext cx="757762" cy="75776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67450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60" r:id="rId7"/>
    <p:sldLayoutId id="2147483661" r:id="rId8"/>
    <p:sldLayoutId id="2147483655" r:id="rId9"/>
    <p:sldLayoutId id="2147483663" r:id="rId10"/>
    <p:sldLayoutId id="2147483662" r:id="rId11"/>
    <p:sldLayoutId id="2147483656" r:id="rId12"/>
    <p:sldLayoutId id="2147483657" r:id="rId13"/>
    <p:sldLayoutId id="2147483658" r:id="rId14"/>
    <p:sldLayoutId id="2147483659" r:id="rId15"/>
  </p:sldLayoutIdLst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defTabSz="914296" rtl="0" eaLnBrk="1" latinLnBrk="0" hangingPunct="1">
        <a:lnSpc>
          <a:spcPct val="90000"/>
        </a:lnSpc>
        <a:spcBef>
          <a:spcPct val="0"/>
        </a:spcBef>
        <a:buNone/>
        <a:defRPr sz="4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74" indent="-228574" algn="l" defTabSz="914296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22" indent="-228574" algn="l" defTabSz="91429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70" indent="-228574" algn="l" defTabSz="91429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17" indent="-228574" algn="l" defTabSz="91429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66" indent="-228574" algn="l" defTabSz="91429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14" indent="-228574" algn="l" defTabSz="91429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62" indent="-228574" algn="l" defTabSz="91429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10" indent="-228574" algn="l" defTabSz="91429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58" indent="-228574" algn="l" defTabSz="91429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8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96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45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92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40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88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36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84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8.svg"/><Relationship Id="rId7" Type="http://schemas.openxmlformats.org/officeDocument/2006/relationships/image" Target="../media/image12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png"/><Relationship Id="rId5" Type="http://schemas.openxmlformats.org/officeDocument/2006/relationships/image" Target="../media/image10.svg"/><Relationship Id="rId4" Type="http://schemas.openxmlformats.org/officeDocument/2006/relationships/image" Target="../media/image5.png"/><Relationship Id="rId9" Type="http://schemas.openxmlformats.org/officeDocument/2006/relationships/image" Target="../media/image14.sv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8.svg"/><Relationship Id="rId7" Type="http://schemas.openxmlformats.org/officeDocument/2006/relationships/image" Target="../media/image12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png"/><Relationship Id="rId5" Type="http://schemas.openxmlformats.org/officeDocument/2006/relationships/image" Target="../media/image10.svg"/><Relationship Id="rId4" Type="http://schemas.openxmlformats.org/officeDocument/2006/relationships/image" Target="../media/image5.png"/><Relationship Id="rId9" Type="http://schemas.openxmlformats.org/officeDocument/2006/relationships/image" Target="../media/image14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8.svg"/><Relationship Id="rId7" Type="http://schemas.openxmlformats.org/officeDocument/2006/relationships/image" Target="../media/image12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png"/><Relationship Id="rId5" Type="http://schemas.openxmlformats.org/officeDocument/2006/relationships/image" Target="../media/image10.svg"/><Relationship Id="rId4" Type="http://schemas.openxmlformats.org/officeDocument/2006/relationships/image" Target="../media/image5.png"/><Relationship Id="rId9" Type="http://schemas.openxmlformats.org/officeDocument/2006/relationships/image" Target="../media/image14.sv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8.svg"/><Relationship Id="rId7" Type="http://schemas.openxmlformats.org/officeDocument/2006/relationships/image" Target="../media/image12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png"/><Relationship Id="rId5" Type="http://schemas.openxmlformats.org/officeDocument/2006/relationships/image" Target="../media/image10.svg"/><Relationship Id="rId4" Type="http://schemas.openxmlformats.org/officeDocument/2006/relationships/image" Target="../media/image5.png"/><Relationship Id="rId9" Type="http://schemas.openxmlformats.org/officeDocument/2006/relationships/image" Target="../media/image14.sv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8.svg"/><Relationship Id="rId7" Type="http://schemas.openxmlformats.org/officeDocument/2006/relationships/image" Target="../media/image12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png"/><Relationship Id="rId5" Type="http://schemas.openxmlformats.org/officeDocument/2006/relationships/image" Target="../media/image10.svg"/><Relationship Id="rId4" Type="http://schemas.openxmlformats.org/officeDocument/2006/relationships/image" Target="../media/image5.png"/><Relationship Id="rId9" Type="http://schemas.openxmlformats.org/officeDocument/2006/relationships/image" Target="../media/image14.sv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8.svg"/><Relationship Id="rId7" Type="http://schemas.openxmlformats.org/officeDocument/2006/relationships/image" Target="../media/image12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png"/><Relationship Id="rId5" Type="http://schemas.openxmlformats.org/officeDocument/2006/relationships/image" Target="../media/image10.svg"/><Relationship Id="rId4" Type="http://schemas.openxmlformats.org/officeDocument/2006/relationships/image" Target="../media/image5.png"/><Relationship Id="rId9" Type="http://schemas.openxmlformats.org/officeDocument/2006/relationships/image" Target="../media/image14.sv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6.svg"/><Relationship Id="rId7" Type="http://schemas.openxmlformats.org/officeDocument/2006/relationships/image" Target="../media/image20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5.png"/><Relationship Id="rId5" Type="http://schemas.openxmlformats.org/officeDocument/2006/relationships/image" Target="../media/image18.svg"/><Relationship Id="rId4" Type="http://schemas.openxmlformats.org/officeDocument/2006/relationships/image" Target="../media/image14.png"/><Relationship Id="rId9" Type="http://schemas.openxmlformats.org/officeDocument/2006/relationships/image" Target="../media/image2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Рисунок 56" descr="Изображение выглядит как текст, внутренний&#10;&#10;Автоматически созданное описание">
            <a:extLst>
              <a:ext uri="{FF2B5EF4-FFF2-40B4-BE49-F238E27FC236}">
                <a16:creationId xmlns="" xmlns:a16="http://schemas.microsoft.com/office/drawing/2014/main" id="{0C8B248D-5DB5-42B4-82E7-5353AFE7CACB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 t="374" b="374"/>
          <a:stretch>
            <a:fillRect/>
          </a:stretch>
        </p:blipFill>
        <p:spPr/>
      </p:pic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9742F0B-5640-44F2-AAAA-19FBC87FA4B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Знакомьтесь: лидер!</a:t>
            </a: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F71255BE-FC6E-4FA6-8B7E-130C4FA388C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VIP</a:t>
            </a:r>
            <a:r>
              <a:rPr lang="ru-RU" dirty="0" smtClean="0"/>
              <a:t>-встреча в </a:t>
            </a:r>
            <a:r>
              <a:rPr lang="ru-RU" dirty="0" err="1" smtClean="0"/>
              <a:t>онлайн</a:t>
            </a:r>
            <a:r>
              <a:rPr lang="ru-RU" dirty="0" smtClean="0"/>
              <a:t> формате</a:t>
            </a:r>
          </a:p>
          <a:p>
            <a:r>
              <a:rPr lang="ru-RU" dirty="0" smtClean="0"/>
              <a:t>21.04.2022 г.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91440875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DA76A67-772F-4905-A095-E39462598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«Библиотекарь – лидер года»</a:t>
            </a:r>
            <a:endParaRPr lang="ru-RU" sz="480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D2B5441-63C2-46D7-AE01-8336336CDF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2" y="1875691"/>
            <a:ext cx="10515600" cy="4301273"/>
          </a:xfrm>
        </p:spPr>
        <p:txBody>
          <a:bodyPr>
            <a:normAutofit/>
          </a:bodyPr>
          <a:lstStyle/>
          <a:p>
            <a:r>
              <a:rPr lang="ru-RU" dirty="0" smtClean="0"/>
              <a:t>Конкурс профессионального мастерства «Библиотекарь – лидер года»  был проведен в апреле-ноябре 2021 года. В нём приняли участие 25 библиотечных работников из 10 городов  и 4 районов</a:t>
            </a:r>
          </a:p>
          <a:p>
            <a:r>
              <a:rPr lang="ru-RU" dirty="0" smtClean="0"/>
              <a:t>«Библиотечный менеджер»</a:t>
            </a:r>
          </a:p>
          <a:p>
            <a:r>
              <a:rPr lang="ru-RU" dirty="0" smtClean="0"/>
              <a:t> «Мастер-новатор»</a:t>
            </a:r>
          </a:p>
          <a:p>
            <a:r>
              <a:rPr lang="ru-RU" dirty="0" smtClean="0"/>
              <a:t>«</a:t>
            </a:r>
            <a:r>
              <a:rPr lang="ru-RU" dirty="0" err="1" smtClean="0"/>
              <a:t>Библионавигатор</a:t>
            </a:r>
            <a:r>
              <a:rPr lang="ru-RU" dirty="0" smtClean="0"/>
              <a:t>»</a:t>
            </a:r>
          </a:p>
          <a:p>
            <a:r>
              <a:rPr lang="ru-RU" dirty="0" smtClean="0"/>
              <a:t>«Виртуальный библиотекарь»</a:t>
            </a:r>
          </a:p>
          <a:p>
            <a:r>
              <a:rPr lang="ru-RU" dirty="0" smtClean="0"/>
              <a:t>«Штурман чтения»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98612742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Гладкова.png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9047" b="9047"/>
          <a:stretch>
            <a:fillRect/>
          </a:stretch>
        </p:blipFill>
        <p:spPr>
          <a:xfrm>
            <a:off x="0" y="0"/>
            <a:ext cx="5891214" cy="6858000"/>
          </a:xfrm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076858" y="535110"/>
            <a:ext cx="5953246" cy="23876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Гладкова</a:t>
            </a:r>
            <a:br>
              <a:rPr lang="ru-RU" dirty="0" smtClean="0"/>
            </a:br>
            <a:r>
              <a:rPr lang="ru-RU" dirty="0" smtClean="0"/>
              <a:t>Антонина Петровна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039462" y="3367577"/>
            <a:ext cx="5953246" cy="1655763"/>
          </a:xfrm>
        </p:spPr>
        <p:txBody>
          <a:bodyPr/>
          <a:lstStyle/>
          <a:p>
            <a:r>
              <a:rPr lang="ru-RU" dirty="0" smtClean="0"/>
              <a:t>Ведущий методист Муниципального учреждения культуры «Централизованная библиотечная система города Тореза»</a:t>
            </a:r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Текст 18">
            <a:extLst>
              <a:ext uri="{FF2B5EF4-FFF2-40B4-BE49-F238E27FC236}">
                <a16:creationId xmlns="" xmlns:a16="http://schemas.microsoft.com/office/drawing/2014/main" id="{6B926BED-04CA-4B8F-A519-3141EE86337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710423" y="1160585"/>
            <a:ext cx="5257801" cy="3188677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ru-RU" sz="1900" dirty="0" smtClean="0"/>
              <a:t>Методист  - это аналитик и новатор, своего рода «локомотив» библиотеки</a:t>
            </a:r>
          </a:p>
          <a:p>
            <a:pPr>
              <a:lnSpc>
                <a:spcPct val="100000"/>
              </a:lnSpc>
            </a:pPr>
            <a:r>
              <a:rPr lang="ru-RU" sz="1900" dirty="0" smtClean="0"/>
              <a:t>- постоянное самообразование и поиск нового и интересного опыта</a:t>
            </a:r>
          </a:p>
          <a:p>
            <a:pPr>
              <a:lnSpc>
                <a:spcPct val="100000"/>
              </a:lnSpc>
            </a:pPr>
            <a:r>
              <a:rPr lang="ru-RU" sz="1900" dirty="0" smtClean="0"/>
              <a:t>- генерация собственных идей и претворение их в практику</a:t>
            </a:r>
          </a:p>
          <a:p>
            <a:pPr>
              <a:lnSpc>
                <a:spcPct val="100000"/>
              </a:lnSpc>
            </a:pPr>
            <a:r>
              <a:rPr lang="ru-RU" sz="1900" dirty="0" smtClean="0"/>
              <a:t>- умение зажечь идеей и не бояться ответственности</a:t>
            </a:r>
          </a:p>
        </p:txBody>
      </p:sp>
      <p:sp>
        <p:nvSpPr>
          <p:cNvPr id="6" name="Текст 5">
            <a:extLst>
              <a:ext uri="{FF2B5EF4-FFF2-40B4-BE49-F238E27FC236}">
                <a16:creationId xmlns="" xmlns:a16="http://schemas.microsoft.com/office/drawing/2014/main" id="{D7F3603F-9FA7-4B35-8C6C-3372DB1DA57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16854" y="871449"/>
            <a:ext cx="4057890" cy="300859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Если не я, то кто же?</a:t>
            </a:r>
            <a:endParaRPr lang="ru-RU" dirty="0"/>
          </a:p>
        </p:txBody>
      </p:sp>
      <p:sp>
        <p:nvSpPr>
          <p:cNvPr id="7" name="Текст 6">
            <a:extLst>
              <a:ext uri="{FF2B5EF4-FFF2-40B4-BE49-F238E27FC236}">
                <a16:creationId xmlns="" xmlns:a16="http://schemas.microsoft.com/office/drawing/2014/main" id="{CBE55540-69EA-4C9D-A44F-29ACD1E9B5E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81354" y="471167"/>
            <a:ext cx="4103079" cy="39634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200" b="1" dirty="0" smtClean="0"/>
              <a:t>Ваше жизненное кредо</a:t>
            </a:r>
            <a:endParaRPr lang="ru-RU" sz="2200" dirty="0"/>
          </a:p>
        </p:txBody>
      </p:sp>
      <p:sp>
        <p:nvSpPr>
          <p:cNvPr id="8" name="Текст 7">
            <a:extLst>
              <a:ext uri="{FF2B5EF4-FFF2-40B4-BE49-F238E27FC236}">
                <a16:creationId xmlns="" xmlns:a16="http://schemas.microsoft.com/office/drawing/2014/main" id="{6E8F277A-2FC4-47B1-B0E3-6A836E913EF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577684" y="5259557"/>
            <a:ext cx="4057890" cy="613711"/>
          </a:xfrm>
        </p:spPr>
        <p:txBody>
          <a:bodyPr>
            <a:normAutofit fontScale="92500"/>
          </a:bodyPr>
          <a:lstStyle/>
          <a:p>
            <a:pPr lvl="0"/>
            <a:r>
              <a:rPr lang="ru-RU" sz="2400" dirty="0" smtClean="0"/>
              <a:t>Любимая работа на всю жизнь!</a:t>
            </a:r>
          </a:p>
          <a:p>
            <a:endParaRPr lang="ru-RU" dirty="0"/>
          </a:p>
        </p:txBody>
      </p:sp>
      <p:sp>
        <p:nvSpPr>
          <p:cNvPr id="9" name="Текст 8">
            <a:extLst>
              <a:ext uri="{FF2B5EF4-FFF2-40B4-BE49-F238E27FC236}">
                <a16:creationId xmlns="" xmlns:a16="http://schemas.microsoft.com/office/drawing/2014/main" id="{F0C05D9A-760A-4411-B9F5-1FEC8EB5344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542515" y="4859276"/>
            <a:ext cx="3305177" cy="4286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b="1" dirty="0" smtClean="0"/>
              <a:t>Хобби</a:t>
            </a:r>
            <a:endParaRPr lang="ru-RU" sz="2200" dirty="0"/>
          </a:p>
        </p:txBody>
      </p:sp>
      <p:sp>
        <p:nvSpPr>
          <p:cNvPr id="10" name="Текст 9">
            <a:extLst>
              <a:ext uri="{FF2B5EF4-FFF2-40B4-BE49-F238E27FC236}">
                <a16:creationId xmlns="" xmlns:a16="http://schemas.microsoft.com/office/drawing/2014/main" id="{C1A0D2BE-34EC-46DD-BF46-3EAF5383BDD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87902" y="5310555"/>
            <a:ext cx="4057890" cy="679937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ru-RU" sz="1900" dirty="0" smtClean="0"/>
              <a:t>рассказы, новеллы</a:t>
            </a:r>
          </a:p>
          <a:p>
            <a:pPr lvl="0"/>
            <a:r>
              <a:rPr lang="ru-RU" sz="1900" dirty="0" smtClean="0"/>
              <a:t>А.П.Чехов, С.Моэм, С.Цвейг, А. Моруа</a:t>
            </a:r>
          </a:p>
          <a:p>
            <a:endParaRPr lang="ru-RU" dirty="0"/>
          </a:p>
        </p:txBody>
      </p:sp>
      <p:sp>
        <p:nvSpPr>
          <p:cNvPr id="11" name="Текст 10">
            <a:extLst>
              <a:ext uri="{FF2B5EF4-FFF2-40B4-BE49-F238E27FC236}">
                <a16:creationId xmlns="" xmlns:a16="http://schemas.microsoft.com/office/drawing/2014/main" id="{66E473BA-FAB9-4F81-8950-96D4EB96861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64462" y="4583726"/>
            <a:ext cx="3902746" cy="75027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b="1" dirty="0" smtClean="0"/>
              <a:t>Любимый литературный жанр, писатель</a:t>
            </a:r>
            <a:endParaRPr lang="ru-RU" sz="2200" b="1" dirty="0"/>
          </a:p>
        </p:txBody>
      </p:sp>
      <p:sp>
        <p:nvSpPr>
          <p:cNvPr id="12" name="Текст 11">
            <a:extLst>
              <a:ext uri="{FF2B5EF4-FFF2-40B4-BE49-F238E27FC236}">
                <a16:creationId xmlns="" xmlns:a16="http://schemas.microsoft.com/office/drawing/2014/main" id="{D1D17679-47AE-4B65-8E15-DF585270F1B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04800" y="1922586"/>
            <a:ext cx="4057890" cy="2379784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ru-RU" sz="1900" dirty="0" smtClean="0"/>
              <a:t>Реализация новой формы работы. </a:t>
            </a:r>
            <a:r>
              <a:rPr lang="ru-RU" sz="1900" dirty="0" err="1" smtClean="0"/>
              <a:t>Саунд-чтение</a:t>
            </a:r>
            <a:r>
              <a:rPr lang="ru-RU" sz="1900" dirty="0" smtClean="0"/>
              <a:t>.</a:t>
            </a:r>
            <a:endParaRPr lang="en-US" sz="1900" dirty="0" smtClean="0"/>
          </a:p>
          <a:p>
            <a:pPr>
              <a:lnSpc>
                <a:spcPct val="80000"/>
              </a:lnSpc>
            </a:pPr>
            <a:r>
              <a:rPr lang="ru-RU" sz="1900" dirty="0" smtClean="0"/>
              <a:t>Авторский лифтовый  краеведческий культурно-просветительский проекта    проект «Восемь дней – восемь имен»</a:t>
            </a:r>
          </a:p>
          <a:p>
            <a:pPr>
              <a:lnSpc>
                <a:spcPct val="80000"/>
              </a:lnSpc>
            </a:pPr>
            <a:r>
              <a:rPr lang="ru-RU" sz="1900" dirty="0" smtClean="0"/>
              <a:t>Виртуальный культурный гид «Путешествуем по России!»</a:t>
            </a:r>
          </a:p>
          <a:p>
            <a:pPr marL="514350" indent="-514350">
              <a:buAutoNum type="arabicPeriod"/>
            </a:pPr>
            <a:endParaRPr lang="ru-RU" dirty="0" smtClean="0"/>
          </a:p>
          <a:p>
            <a:endParaRPr lang="ru-RU" dirty="0"/>
          </a:p>
        </p:txBody>
      </p:sp>
      <p:sp>
        <p:nvSpPr>
          <p:cNvPr id="13" name="Текст 12">
            <a:extLst>
              <a:ext uri="{FF2B5EF4-FFF2-40B4-BE49-F238E27FC236}">
                <a16:creationId xmlns="" xmlns:a16="http://schemas.microsoft.com/office/drawing/2014/main" id="{A73EEAAF-99B8-4D2B-A0D5-A6573F72549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222738" y="1418492"/>
            <a:ext cx="4196861" cy="37514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200" b="1" dirty="0" smtClean="0"/>
              <a:t>Главное достижение в 2021 году</a:t>
            </a:r>
          </a:p>
        </p:txBody>
      </p:sp>
      <p:pic>
        <p:nvPicPr>
          <p:cNvPr id="25" name="Рисунок 24">
            <a:extLst>
              <a:ext uri="{FF2B5EF4-FFF2-40B4-BE49-F238E27FC236}">
                <a16:creationId xmlns="" xmlns:a16="http://schemas.microsoft.com/office/drawing/2014/main" id="{B2D30E26-3213-4671-AD00-3CA054E6DD5E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2" cstate="screen">
            <a:extLst>
              <a:ext uri="{28A0092B-C50C-407E-A947-70E740481C1C}">
                <a14:useLocalDpi xmlns=""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3285" r="3285"/>
          <a:stretch>
            <a:fillRect/>
          </a:stretch>
        </p:blipFill>
        <p:spPr/>
      </p:pic>
      <p:pic>
        <p:nvPicPr>
          <p:cNvPr id="27" name="Рисунок 26">
            <a:extLst>
              <a:ext uri="{FF2B5EF4-FFF2-40B4-BE49-F238E27FC236}">
                <a16:creationId xmlns="" xmlns:a16="http://schemas.microsoft.com/office/drawing/2014/main" id="{C4FBA333-AA6D-4C99-A6EE-A18FBF07C955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4" cstate="screen">
            <a:extLst>
              <a:ext uri="{28A0092B-C50C-407E-A947-70E740481C1C}">
                <a14:useLocalDpi xmlns=""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 l="3233" r="3233"/>
          <a:stretch>
            <a:fillRect/>
          </a:stretch>
        </p:blipFill>
        <p:spPr/>
      </p:pic>
      <p:pic>
        <p:nvPicPr>
          <p:cNvPr id="29" name="Рисунок 28">
            <a:extLst>
              <a:ext uri="{FF2B5EF4-FFF2-40B4-BE49-F238E27FC236}">
                <a16:creationId xmlns="" xmlns:a16="http://schemas.microsoft.com/office/drawing/2014/main" id="{87C4FE44-20B6-49F8-A7EF-92AC208F99CC}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>
          <a:blip r:embed="rId6" cstate="screen">
            <a:extLst>
              <a:ext uri="{28A0092B-C50C-407E-A947-70E740481C1C}">
                <a14:useLocalDpi xmlns=""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rcRect l="3233" r="3233"/>
          <a:stretch>
            <a:fillRect/>
          </a:stretch>
        </p:blipFill>
        <p:spPr/>
      </p:pic>
      <p:pic>
        <p:nvPicPr>
          <p:cNvPr id="31" name="Рисунок 30">
            <a:extLst>
              <a:ext uri="{FF2B5EF4-FFF2-40B4-BE49-F238E27FC236}">
                <a16:creationId xmlns="" xmlns:a16="http://schemas.microsoft.com/office/drawing/2014/main" id="{DEF08890-36AE-44E7-BCD6-DA853457893D}"/>
              </a:ext>
            </a:extLst>
          </p:cNvPr>
          <p:cNvPicPr>
            <a:picLocks noGrp="1" noChangeAspect="1"/>
          </p:cNvPicPr>
          <p:nvPr>
            <p:ph type="pic" sz="quarter" idx="22"/>
          </p:nvPr>
        </p:nvPicPr>
        <p:blipFill>
          <a:blip r:embed="rId8" cstate="screen">
            <a:extLst>
              <a:ext uri="{28A0092B-C50C-407E-A947-70E740481C1C}">
                <a14:useLocalDpi xmlns=""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9"/>
              </a:ext>
            </a:extLst>
          </a:blip>
          <a:srcRect l="3285" r="3285"/>
          <a:stretch>
            <a:fillRect/>
          </a:stretch>
        </p:blipFill>
        <p:spPr/>
      </p:pic>
      <p:sp>
        <p:nvSpPr>
          <p:cNvPr id="15" name="Текст 8">
            <a:extLst>
              <a:ext uri="{FF2B5EF4-FFF2-40B4-BE49-F238E27FC236}">
                <a16:creationId xmlns="" xmlns:a16="http://schemas.microsoft.com/office/drawing/2014/main" id="{F0C05D9A-760A-4411-B9F5-1FEC8EB5344B}"/>
              </a:ext>
            </a:extLst>
          </p:cNvPr>
          <p:cNvSpPr txBox="1">
            <a:spLocks/>
          </p:cNvSpPr>
          <p:nvPr/>
        </p:nvSpPr>
        <p:spPr>
          <a:xfrm>
            <a:off x="6460454" y="638967"/>
            <a:ext cx="4828869" cy="439556"/>
          </a:xfrm>
          <a:prstGeom prst="rect">
            <a:avLst/>
          </a:prstGeom>
        </p:spPr>
        <p:txBody>
          <a:bodyPr vert="horz" lIns="91429" tIns="45715" rIns="91429" bIns="45715" rtlCol="0">
            <a:norm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ru-RU" sz="2200" b="1" dirty="0" smtClean="0"/>
              <a:t>Библиотекарь сегодня – это</a:t>
            </a:r>
            <a:r>
              <a:rPr lang="en-US" sz="2200" b="1" dirty="0" smtClean="0"/>
              <a:t>…</a:t>
            </a:r>
            <a:r>
              <a:rPr lang="ru-RU" sz="2200" b="1" dirty="0" smtClean="0"/>
              <a:t> </a:t>
            </a:r>
          </a:p>
          <a:p>
            <a:pPr marL="0" marR="0" lvl="0" indent="0" algn="l" defTabSz="914296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7241221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006520" y="890957"/>
            <a:ext cx="5953246" cy="2602523"/>
          </a:xfrm>
        </p:spPr>
        <p:txBody>
          <a:bodyPr>
            <a:normAutofit/>
          </a:bodyPr>
          <a:lstStyle/>
          <a:p>
            <a:r>
              <a:rPr lang="ru-RU" dirty="0" err="1" smtClean="0"/>
              <a:t>Траховцова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Татьяна Александровна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967046" y="4211642"/>
            <a:ext cx="5953246" cy="1655763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Заведующий информационно-библиографическим отделом центральной городской библиотеки Коммунального учреждения «Централизованная библиотечная система для взрослых города Донецка»</a:t>
            </a:r>
          </a:p>
          <a:p>
            <a:endParaRPr lang="ru-RU" dirty="0"/>
          </a:p>
        </p:txBody>
      </p:sp>
      <p:pic>
        <p:nvPicPr>
          <p:cNvPr id="1026" name="Рисунок 5" descr="Описание: C:\Users\Таня\AppData\Local\Microsoft\Windows\Temporary Internet Files\Content.Word\20220420_084540.jpg"/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 cstate="print"/>
          <a:srcRect l="25840" r="25840"/>
          <a:stretch>
            <a:fillRect/>
          </a:stretch>
        </p:blipFill>
        <p:spPr bwMode="auto">
          <a:xfrm rot="5400000">
            <a:off x="444120" y="445465"/>
            <a:ext cx="5017444" cy="5840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Текст 18">
            <a:extLst>
              <a:ext uri="{FF2B5EF4-FFF2-40B4-BE49-F238E27FC236}">
                <a16:creationId xmlns="" xmlns:a16="http://schemas.microsoft.com/office/drawing/2014/main" id="{6B926BED-04CA-4B8F-A519-3141EE86337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358730" y="515822"/>
            <a:ext cx="5257801" cy="433753"/>
          </a:xfrm>
        </p:spPr>
        <p:txBody>
          <a:bodyPr>
            <a:normAutofit/>
          </a:bodyPr>
          <a:lstStyle/>
          <a:p>
            <a:r>
              <a:rPr lang="ru-RU" sz="1800" b="1" dirty="0" smtClean="0"/>
              <a:t>Библиотекарь сегодня – это </a:t>
            </a:r>
          </a:p>
        </p:txBody>
      </p:sp>
      <p:sp>
        <p:nvSpPr>
          <p:cNvPr id="6" name="Текст 5">
            <a:extLst>
              <a:ext uri="{FF2B5EF4-FFF2-40B4-BE49-F238E27FC236}">
                <a16:creationId xmlns="" xmlns:a16="http://schemas.microsoft.com/office/drawing/2014/main" id="{D7F3603F-9FA7-4B35-8C6C-3372DB1DA57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28577" y="902682"/>
            <a:ext cx="4057890" cy="1242647"/>
          </a:xfrm>
        </p:spPr>
        <p:txBody>
          <a:bodyPr>
            <a:noAutofit/>
          </a:bodyPr>
          <a:lstStyle/>
          <a:p>
            <a:r>
              <a:rPr lang="ru-RU" sz="1600" dirty="0" smtClean="0"/>
              <a:t>Не жалеть о прошлом, а  извлекать опыт. С оптимизмом смотреть в будущее, поддерживать позитивную установку, с чувством юмора относится к возникающим ситуациям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="" xmlns:a16="http://schemas.microsoft.com/office/drawing/2014/main" id="{CBE55540-69EA-4C9D-A44F-29ACD1E9B5E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10310" y="471166"/>
            <a:ext cx="3974123" cy="50185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b="1" dirty="0" smtClean="0"/>
              <a:t>Ваше жизненное кредо</a:t>
            </a:r>
            <a:endParaRPr lang="ru-RU" sz="2000" dirty="0"/>
          </a:p>
        </p:txBody>
      </p:sp>
      <p:sp>
        <p:nvSpPr>
          <p:cNvPr id="8" name="Текст 7">
            <a:extLst>
              <a:ext uri="{FF2B5EF4-FFF2-40B4-BE49-F238E27FC236}">
                <a16:creationId xmlns="" xmlns:a16="http://schemas.microsoft.com/office/drawing/2014/main" id="{6E8F277A-2FC4-47B1-B0E3-6A836E913EF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601133" y="5154046"/>
            <a:ext cx="4057890" cy="449587"/>
          </a:xfrm>
        </p:spPr>
        <p:txBody>
          <a:bodyPr>
            <a:normAutofit/>
          </a:bodyPr>
          <a:lstStyle/>
          <a:p>
            <a:r>
              <a:rPr lang="ru-RU" sz="1600" dirty="0" smtClean="0"/>
              <a:t>сейчас нет,  раньше было  вязание</a:t>
            </a:r>
            <a:endParaRPr lang="ru-RU" sz="1600" dirty="0"/>
          </a:p>
        </p:txBody>
      </p:sp>
      <p:sp>
        <p:nvSpPr>
          <p:cNvPr id="9" name="Текст 8">
            <a:extLst>
              <a:ext uri="{FF2B5EF4-FFF2-40B4-BE49-F238E27FC236}">
                <a16:creationId xmlns="" xmlns:a16="http://schemas.microsoft.com/office/drawing/2014/main" id="{F0C05D9A-760A-4411-B9F5-1FEC8EB5344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565962" y="4577921"/>
            <a:ext cx="3305177" cy="4286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b="1" dirty="0" smtClean="0"/>
              <a:t>Хобби</a:t>
            </a:r>
            <a:endParaRPr lang="ru-RU" sz="1800" dirty="0"/>
          </a:p>
        </p:txBody>
      </p:sp>
      <p:sp>
        <p:nvSpPr>
          <p:cNvPr id="10" name="Текст 9">
            <a:extLst>
              <a:ext uri="{FF2B5EF4-FFF2-40B4-BE49-F238E27FC236}">
                <a16:creationId xmlns="" xmlns:a16="http://schemas.microsoft.com/office/drawing/2014/main" id="{C1A0D2BE-34EC-46DD-BF46-3EAF5383BDD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63747" y="5697421"/>
            <a:ext cx="4057890" cy="785445"/>
          </a:xfrm>
        </p:spPr>
        <p:txBody>
          <a:bodyPr>
            <a:normAutofit/>
          </a:bodyPr>
          <a:lstStyle/>
          <a:p>
            <a:pPr lvl="0"/>
            <a:r>
              <a:rPr lang="ru-RU" sz="1600" dirty="0" smtClean="0"/>
              <a:t>Психологическая драма, </a:t>
            </a:r>
            <a:br>
              <a:rPr lang="ru-RU" sz="1600" dirty="0" smtClean="0"/>
            </a:br>
            <a:r>
              <a:rPr lang="ru-RU" sz="1600" dirty="0" smtClean="0"/>
              <a:t>Достоевский Ф.М.</a:t>
            </a:r>
          </a:p>
          <a:p>
            <a:endParaRPr lang="ru-RU" dirty="0"/>
          </a:p>
        </p:txBody>
      </p:sp>
      <p:sp>
        <p:nvSpPr>
          <p:cNvPr id="11" name="Текст 10">
            <a:extLst>
              <a:ext uri="{FF2B5EF4-FFF2-40B4-BE49-F238E27FC236}">
                <a16:creationId xmlns="" xmlns:a16="http://schemas.microsoft.com/office/drawing/2014/main" id="{66E473BA-FAB9-4F81-8950-96D4EB96861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69969" y="5064371"/>
            <a:ext cx="3902746" cy="55098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1800" b="1" dirty="0" smtClean="0"/>
              <a:t>Любимый литературный жанр, писатель</a:t>
            </a:r>
            <a:endParaRPr lang="ru-RU" sz="1800" dirty="0"/>
          </a:p>
        </p:txBody>
      </p:sp>
      <p:sp>
        <p:nvSpPr>
          <p:cNvPr id="12" name="Текст 11">
            <a:extLst>
              <a:ext uri="{FF2B5EF4-FFF2-40B4-BE49-F238E27FC236}">
                <a16:creationId xmlns="" xmlns:a16="http://schemas.microsoft.com/office/drawing/2014/main" id="{D1D17679-47AE-4B65-8E15-DF585270F1B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52025" y="2661138"/>
            <a:ext cx="4057890" cy="2368061"/>
          </a:xfrm>
        </p:spPr>
        <p:txBody>
          <a:bodyPr>
            <a:noAutofit/>
          </a:bodyPr>
          <a:lstStyle/>
          <a:p>
            <a:r>
              <a:rPr lang="ru-RU" sz="1600" dirty="0" smtClean="0"/>
              <a:t>Библиографическое пособие «Имена земляков на карте города». Это издание – дань огромной  признательности, уважения и благодарности  нашим землякам и людям, которые внесли значительный вклад в историю нашего края. Включает названия улиц (по алфавиту названия  улиц), распределение  топонимов по районам, именной указатель (включает 193 персоналии)</a:t>
            </a:r>
          </a:p>
        </p:txBody>
      </p:sp>
      <p:sp>
        <p:nvSpPr>
          <p:cNvPr id="13" name="Текст 12">
            <a:extLst>
              <a:ext uri="{FF2B5EF4-FFF2-40B4-BE49-F238E27FC236}">
                <a16:creationId xmlns="" xmlns:a16="http://schemas.microsoft.com/office/drawing/2014/main" id="{A73EEAAF-99B8-4D2B-A0D5-A6573F72549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68925" y="2309447"/>
            <a:ext cx="4067906" cy="31652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b="1" dirty="0" smtClean="0"/>
              <a:t>Главное достижение в 2021 году</a:t>
            </a:r>
            <a:endParaRPr lang="ru-RU" sz="1800" b="1" dirty="0"/>
          </a:p>
        </p:txBody>
      </p:sp>
      <p:pic>
        <p:nvPicPr>
          <p:cNvPr id="25" name="Рисунок 24">
            <a:extLst>
              <a:ext uri="{FF2B5EF4-FFF2-40B4-BE49-F238E27FC236}">
                <a16:creationId xmlns="" xmlns:a16="http://schemas.microsoft.com/office/drawing/2014/main" id="{B2D30E26-3213-4671-AD00-3CA054E6DD5E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2" cstate="screen">
            <a:extLst>
              <a:ext uri="{28A0092B-C50C-407E-A947-70E740481C1C}">
                <a14:useLocalDpi xmlns=""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3285" r="3285"/>
          <a:stretch>
            <a:fillRect/>
          </a:stretch>
        </p:blipFill>
        <p:spPr/>
      </p:pic>
      <p:pic>
        <p:nvPicPr>
          <p:cNvPr id="27" name="Рисунок 26">
            <a:extLst>
              <a:ext uri="{FF2B5EF4-FFF2-40B4-BE49-F238E27FC236}">
                <a16:creationId xmlns="" xmlns:a16="http://schemas.microsoft.com/office/drawing/2014/main" id="{C4FBA333-AA6D-4C99-A6EE-A18FBF07C955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4" cstate="screen">
            <a:extLst>
              <a:ext uri="{28A0092B-C50C-407E-A947-70E740481C1C}">
                <a14:useLocalDpi xmlns=""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 l="3233" r="3233"/>
          <a:stretch>
            <a:fillRect/>
          </a:stretch>
        </p:blipFill>
        <p:spPr/>
      </p:pic>
      <p:pic>
        <p:nvPicPr>
          <p:cNvPr id="29" name="Рисунок 28">
            <a:extLst>
              <a:ext uri="{FF2B5EF4-FFF2-40B4-BE49-F238E27FC236}">
                <a16:creationId xmlns="" xmlns:a16="http://schemas.microsoft.com/office/drawing/2014/main" id="{87C4FE44-20B6-49F8-A7EF-92AC208F99CC}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>
          <a:blip r:embed="rId6" cstate="screen">
            <a:extLst>
              <a:ext uri="{28A0092B-C50C-407E-A947-70E740481C1C}">
                <a14:useLocalDpi xmlns=""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rcRect l="3233" r="3233"/>
          <a:stretch>
            <a:fillRect/>
          </a:stretch>
        </p:blipFill>
        <p:spPr/>
      </p:pic>
      <p:pic>
        <p:nvPicPr>
          <p:cNvPr id="31" name="Рисунок 30">
            <a:extLst>
              <a:ext uri="{FF2B5EF4-FFF2-40B4-BE49-F238E27FC236}">
                <a16:creationId xmlns="" xmlns:a16="http://schemas.microsoft.com/office/drawing/2014/main" id="{DEF08890-36AE-44E7-BCD6-DA853457893D}"/>
              </a:ext>
            </a:extLst>
          </p:cNvPr>
          <p:cNvPicPr>
            <a:picLocks noGrp="1" noChangeAspect="1"/>
          </p:cNvPicPr>
          <p:nvPr>
            <p:ph type="pic" sz="quarter" idx="22"/>
          </p:nvPr>
        </p:nvPicPr>
        <p:blipFill>
          <a:blip r:embed="rId8" cstate="screen">
            <a:extLst>
              <a:ext uri="{28A0092B-C50C-407E-A947-70E740481C1C}">
                <a14:useLocalDpi xmlns=""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9"/>
              </a:ext>
            </a:extLst>
          </a:blip>
          <a:srcRect l="3285" r="3285"/>
          <a:stretch>
            <a:fillRect/>
          </a:stretch>
        </p:blipFill>
        <p:spPr/>
      </p:pic>
      <p:sp>
        <p:nvSpPr>
          <p:cNvPr id="15" name="Текст 7">
            <a:extLst>
              <a:ext uri="{FF2B5EF4-FFF2-40B4-BE49-F238E27FC236}">
                <a16:creationId xmlns="" xmlns:a16="http://schemas.microsoft.com/office/drawing/2014/main" id="{6E8F277A-2FC4-47B1-B0E3-6A836E913EF0}"/>
              </a:ext>
            </a:extLst>
          </p:cNvPr>
          <p:cNvSpPr txBox="1">
            <a:spLocks/>
          </p:cNvSpPr>
          <p:nvPr/>
        </p:nvSpPr>
        <p:spPr>
          <a:xfrm>
            <a:off x="6519070" y="890958"/>
            <a:ext cx="4864041" cy="3516923"/>
          </a:xfrm>
          <a:prstGeom prst="rect">
            <a:avLst/>
          </a:prstGeom>
        </p:spPr>
        <p:txBody>
          <a:bodyPr vert="horz" lIns="91429" tIns="45715" rIns="91429" bIns="45715" rtlCol="0">
            <a:noAutofit/>
          </a:bodyPr>
          <a:lstStyle/>
          <a:p>
            <a:pPr lvl="0"/>
            <a:r>
              <a:rPr lang="ru-RU" sz="1600" dirty="0" smtClean="0"/>
              <a:t>прежде всего, универсал. Это и компетентный профессионал, и учитель, и организатор массовых мероприятий, и психолог, и дизайнер, и оператор ПК, и фотограф (</a:t>
            </a:r>
            <a:r>
              <a:rPr lang="ru-RU" sz="1600" i="1" dirty="0" smtClean="0"/>
              <a:t>иногда электрик, сантехник</a:t>
            </a:r>
            <a:r>
              <a:rPr lang="ru-RU" sz="1600" dirty="0" smtClean="0"/>
              <a:t>и т.д.).</a:t>
            </a:r>
          </a:p>
          <a:p>
            <a:pPr lvl="0"/>
            <a:r>
              <a:rPr lang="ru-RU" sz="1600" dirty="0" smtClean="0"/>
              <a:t>   Библиотекарь - это человек творческий, инициативный, коммуникабельный, небезразличный к работе, коллегам, пользователям.</a:t>
            </a:r>
          </a:p>
          <a:p>
            <a:pPr lvl="0"/>
            <a:r>
              <a:rPr lang="ru-RU" sz="1600" dirty="0" smtClean="0"/>
              <a:t>   Сегодня библиотекарь должен уметь переключаться с одного дела на другое, решать одновременно несколько вопросов.</a:t>
            </a:r>
          </a:p>
          <a:p>
            <a:pPr lvl="0"/>
            <a:r>
              <a:rPr lang="ru-RU" sz="1600" dirty="0" smtClean="0"/>
              <a:t>   И еще библиотекарь должен постоянно учиться, быть в курсе изменений, которые  происходят  в  профессии и в обществе.</a:t>
            </a:r>
            <a:endParaRPr lang="ru-RU" sz="1600" dirty="0"/>
          </a:p>
        </p:txBody>
      </p:sp>
    </p:spTree>
    <p:extLst>
      <p:ext uri="{BB962C8B-B14F-4D97-AF65-F5344CB8AC3E}">
        <p14:creationId xmlns="" xmlns:p14="http://schemas.microsoft.com/office/powerpoint/2010/main" val="237241221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006520" y="886802"/>
            <a:ext cx="5953246" cy="2387600"/>
          </a:xfrm>
        </p:spPr>
        <p:txBody>
          <a:bodyPr>
            <a:normAutofit fontScale="90000"/>
          </a:bodyPr>
          <a:lstStyle/>
          <a:p>
            <a:r>
              <a:rPr lang="ru-RU" dirty="0" err="1" smtClean="0"/>
              <a:t>Томилец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Мария Владимировна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Библиограф </a:t>
            </a:r>
            <a:r>
              <a:rPr lang="en-US" dirty="0" smtClean="0"/>
              <a:t>I </a:t>
            </a:r>
            <a:r>
              <a:rPr lang="ru-RU" dirty="0" smtClean="0"/>
              <a:t>категории центральной городской библиотеки им. М. Горького Муниципального бюджетного учреждения «Централизованная библиотечная система </a:t>
            </a:r>
            <a:br>
              <a:rPr lang="ru-RU" dirty="0" smtClean="0"/>
            </a:br>
            <a:r>
              <a:rPr lang="ru-RU" dirty="0" smtClean="0"/>
              <a:t>г. Макеевки» </a:t>
            </a:r>
            <a:endParaRPr lang="ru-RU" dirty="0"/>
          </a:p>
        </p:txBody>
      </p:sp>
      <p:pic>
        <p:nvPicPr>
          <p:cNvPr id="7" name="Picture 2" descr="D:\Библиографический отдел\90 лет ЦГБ Горького\фото мероприятия\IMG_0201.JPG"/>
          <p:cNvPicPr>
            <a:picLocks noGrp="1" noChangeAspect="1" noChangeArrowheads="1"/>
          </p:cNvPicPr>
          <p:nvPr>
            <p:ph type="pic" sz="quarter" idx="13"/>
          </p:nvPr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777" r="17777"/>
          <a:stretch/>
        </p:blipFill>
        <p:spPr bwMode="auto"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Текст 18">
            <a:extLst>
              <a:ext uri="{FF2B5EF4-FFF2-40B4-BE49-F238E27FC236}">
                <a16:creationId xmlns="" xmlns:a16="http://schemas.microsoft.com/office/drawing/2014/main" id="{6B926BED-04CA-4B8F-A519-3141EE86337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358730" y="515822"/>
            <a:ext cx="5257801" cy="433753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Библиотекарь сегодня – это </a:t>
            </a:r>
          </a:p>
        </p:txBody>
      </p:sp>
      <p:sp>
        <p:nvSpPr>
          <p:cNvPr id="6" name="Текст 5">
            <a:extLst>
              <a:ext uri="{FF2B5EF4-FFF2-40B4-BE49-F238E27FC236}">
                <a16:creationId xmlns="" xmlns:a16="http://schemas.microsoft.com/office/drawing/2014/main" id="{D7F3603F-9FA7-4B35-8C6C-3372DB1DA57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28577" y="902682"/>
            <a:ext cx="4057890" cy="1242647"/>
          </a:xfrm>
        </p:spPr>
        <p:txBody>
          <a:bodyPr>
            <a:noAutofit/>
          </a:bodyPr>
          <a:lstStyle/>
          <a:p>
            <a:r>
              <a:rPr lang="ru-RU" sz="2000" dirty="0" smtClean="0"/>
              <a:t>К любым задачам находить творческий подход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="" xmlns:a16="http://schemas.microsoft.com/office/drawing/2014/main" id="{CBE55540-69EA-4C9D-A44F-29ACD1E9B5E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10310" y="471166"/>
            <a:ext cx="3974123" cy="50185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 smtClean="0"/>
              <a:t>Ваше жизненное кредо</a:t>
            </a:r>
            <a:endParaRPr lang="ru-RU" sz="2400" dirty="0"/>
          </a:p>
        </p:txBody>
      </p:sp>
      <p:sp>
        <p:nvSpPr>
          <p:cNvPr id="8" name="Текст 7">
            <a:extLst>
              <a:ext uri="{FF2B5EF4-FFF2-40B4-BE49-F238E27FC236}">
                <a16:creationId xmlns="" xmlns:a16="http://schemas.microsoft.com/office/drawing/2014/main" id="{6E8F277A-2FC4-47B1-B0E3-6A836E913EF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425287" y="2891492"/>
            <a:ext cx="4430282" cy="1575000"/>
          </a:xfrm>
        </p:spPr>
        <p:txBody>
          <a:bodyPr>
            <a:normAutofit/>
          </a:bodyPr>
          <a:lstStyle/>
          <a:p>
            <a:r>
              <a:rPr lang="ru-RU" sz="2000" dirty="0" smtClean="0"/>
              <a:t>творчество в разных направлениях: рукоделие (украшения ручной работы), </a:t>
            </a:r>
            <a:r>
              <a:rPr lang="ru-RU" sz="2000" dirty="0" err="1" smtClean="0"/>
              <a:t>фуд-флористика</a:t>
            </a:r>
            <a:r>
              <a:rPr lang="ru-RU" sz="2000" dirty="0" smtClean="0"/>
              <a:t>, акварельные скетчи, фотография</a:t>
            </a:r>
            <a:endParaRPr lang="ru-RU" sz="2000" dirty="0"/>
          </a:p>
        </p:txBody>
      </p:sp>
      <p:sp>
        <p:nvSpPr>
          <p:cNvPr id="9" name="Текст 8">
            <a:extLst>
              <a:ext uri="{FF2B5EF4-FFF2-40B4-BE49-F238E27FC236}">
                <a16:creationId xmlns="" xmlns:a16="http://schemas.microsoft.com/office/drawing/2014/main" id="{F0C05D9A-760A-4411-B9F5-1FEC8EB5344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437008" y="2444321"/>
            <a:ext cx="3305177" cy="4286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 smtClean="0"/>
              <a:t>Хобби</a:t>
            </a:r>
            <a:endParaRPr lang="ru-RU" sz="2400" dirty="0"/>
          </a:p>
        </p:txBody>
      </p:sp>
      <p:sp>
        <p:nvSpPr>
          <p:cNvPr id="10" name="Текст 9">
            <a:extLst>
              <a:ext uri="{FF2B5EF4-FFF2-40B4-BE49-F238E27FC236}">
                <a16:creationId xmlns="" xmlns:a16="http://schemas.microsoft.com/office/drawing/2014/main" id="{C1A0D2BE-34EC-46DD-BF46-3EAF5383BDD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69964" y="5040923"/>
            <a:ext cx="4057890" cy="1324707"/>
          </a:xfrm>
        </p:spPr>
        <p:txBody>
          <a:bodyPr>
            <a:normAutofit/>
          </a:bodyPr>
          <a:lstStyle/>
          <a:p>
            <a:pPr lvl="0"/>
            <a:r>
              <a:rPr lang="ru-RU" sz="2000" dirty="0" smtClean="0"/>
              <a:t>Приключенческие, детективные романы.  Из российских авторов – Борис Акунин, из зарубежных – </a:t>
            </a:r>
            <a:r>
              <a:rPr lang="ru-RU" sz="2000" dirty="0" err="1" smtClean="0"/>
              <a:t>Конан</a:t>
            </a:r>
            <a:r>
              <a:rPr lang="ru-RU" sz="2000" dirty="0" smtClean="0"/>
              <a:t> Дойл, </a:t>
            </a:r>
            <a:r>
              <a:rPr lang="ru-RU" sz="2000" dirty="0" err="1" smtClean="0"/>
              <a:t>Ден</a:t>
            </a:r>
            <a:r>
              <a:rPr lang="ru-RU" sz="2000" dirty="0" smtClean="0"/>
              <a:t> Браун  </a:t>
            </a:r>
          </a:p>
          <a:p>
            <a:endParaRPr lang="ru-RU" dirty="0"/>
          </a:p>
        </p:txBody>
      </p:sp>
      <p:sp>
        <p:nvSpPr>
          <p:cNvPr id="11" name="Текст 10">
            <a:extLst>
              <a:ext uri="{FF2B5EF4-FFF2-40B4-BE49-F238E27FC236}">
                <a16:creationId xmlns="" xmlns:a16="http://schemas.microsoft.com/office/drawing/2014/main" id="{66E473BA-FAB9-4F81-8950-96D4EB96861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93415" y="4208587"/>
            <a:ext cx="3902746" cy="5509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 smtClean="0"/>
              <a:t>Любимый литературный жанр, писатель</a:t>
            </a:r>
            <a:endParaRPr lang="ru-RU" sz="2400" dirty="0"/>
          </a:p>
        </p:txBody>
      </p:sp>
      <p:sp>
        <p:nvSpPr>
          <p:cNvPr id="12" name="Текст 11">
            <a:extLst>
              <a:ext uri="{FF2B5EF4-FFF2-40B4-BE49-F238E27FC236}">
                <a16:creationId xmlns="" xmlns:a16="http://schemas.microsoft.com/office/drawing/2014/main" id="{D1D17679-47AE-4B65-8E15-DF585270F1B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69963" y="2567354"/>
            <a:ext cx="4057890" cy="1547445"/>
          </a:xfrm>
        </p:spPr>
        <p:txBody>
          <a:bodyPr>
            <a:noAutofit/>
          </a:bodyPr>
          <a:lstStyle/>
          <a:p>
            <a:r>
              <a:rPr lang="ru-RU" sz="2000" dirty="0" smtClean="0"/>
              <a:t>победа в конкурсе профессионального мастерства «Библиотекарь – лидер года» в номинации «Виртуальный библиотекарь»</a:t>
            </a:r>
          </a:p>
        </p:txBody>
      </p:sp>
      <p:sp>
        <p:nvSpPr>
          <p:cNvPr id="13" name="Текст 12">
            <a:extLst>
              <a:ext uri="{FF2B5EF4-FFF2-40B4-BE49-F238E27FC236}">
                <a16:creationId xmlns="" xmlns:a16="http://schemas.microsoft.com/office/drawing/2014/main" id="{A73EEAAF-99B8-4D2B-A0D5-A6573F72549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86864" y="1828801"/>
            <a:ext cx="4067906" cy="94956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 smtClean="0"/>
              <a:t>Главное достижение в 2021 году</a:t>
            </a:r>
            <a:endParaRPr lang="ru-RU" sz="2400" b="1" dirty="0"/>
          </a:p>
        </p:txBody>
      </p:sp>
      <p:pic>
        <p:nvPicPr>
          <p:cNvPr id="25" name="Рисунок 24">
            <a:extLst>
              <a:ext uri="{FF2B5EF4-FFF2-40B4-BE49-F238E27FC236}">
                <a16:creationId xmlns="" xmlns:a16="http://schemas.microsoft.com/office/drawing/2014/main" id="{B2D30E26-3213-4671-AD00-3CA054E6DD5E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2" cstate="screen">
            <a:extLst>
              <a:ext uri="{28A0092B-C50C-407E-A947-70E740481C1C}">
                <a14:useLocalDpi xmlns=""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3285" r="3285"/>
          <a:stretch>
            <a:fillRect/>
          </a:stretch>
        </p:blipFill>
        <p:spPr/>
      </p:pic>
      <p:pic>
        <p:nvPicPr>
          <p:cNvPr id="27" name="Рисунок 26">
            <a:extLst>
              <a:ext uri="{FF2B5EF4-FFF2-40B4-BE49-F238E27FC236}">
                <a16:creationId xmlns="" xmlns:a16="http://schemas.microsoft.com/office/drawing/2014/main" id="{C4FBA333-AA6D-4C99-A6EE-A18FBF07C955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4" cstate="screen">
            <a:extLst>
              <a:ext uri="{28A0092B-C50C-407E-A947-70E740481C1C}">
                <a14:useLocalDpi xmlns=""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 l="3233" r="3233"/>
          <a:stretch>
            <a:fillRect/>
          </a:stretch>
        </p:blipFill>
        <p:spPr/>
      </p:pic>
      <p:pic>
        <p:nvPicPr>
          <p:cNvPr id="29" name="Рисунок 28">
            <a:extLst>
              <a:ext uri="{FF2B5EF4-FFF2-40B4-BE49-F238E27FC236}">
                <a16:creationId xmlns="" xmlns:a16="http://schemas.microsoft.com/office/drawing/2014/main" id="{87C4FE44-20B6-49F8-A7EF-92AC208F99CC}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>
          <a:blip r:embed="rId6" cstate="screen">
            <a:extLst>
              <a:ext uri="{28A0092B-C50C-407E-A947-70E740481C1C}">
                <a14:useLocalDpi xmlns=""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rcRect l="3233" r="3233"/>
          <a:stretch>
            <a:fillRect/>
          </a:stretch>
        </p:blipFill>
        <p:spPr/>
      </p:pic>
      <p:pic>
        <p:nvPicPr>
          <p:cNvPr id="31" name="Рисунок 30">
            <a:extLst>
              <a:ext uri="{FF2B5EF4-FFF2-40B4-BE49-F238E27FC236}">
                <a16:creationId xmlns="" xmlns:a16="http://schemas.microsoft.com/office/drawing/2014/main" id="{DEF08890-36AE-44E7-BCD6-DA853457893D}"/>
              </a:ext>
            </a:extLst>
          </p:cNvPr>
          <p:cNvPicPr>
            <a:picLocks noGrp="1" noChangeAspect="1"/>
          </p:cNvPicPr>
          <p:nvPr>
            <p:ph type="pic" sz="quarter" idx="22"/>
          </p:nvPr>
        </p:nvPicPr>
        <p:blipFill>
          <a:blip r:embed="rId8" cstate="screen">
            <a:extLst>
              <a:ext uri="{28A0092B-C50C-407E-A947-70E740481C1C}">
                <a14:useLocalDpi xmlns=""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9"/>
              </a:ext>
            </a:extLst>
          </a:blip>
          <a:srcRect l="3285" r="3285"/>
          <a:stretch>
            <a:fillRect/>
          </a:stretch>
        </p:blipFill>
        <p:spPr/>
      </p:pic>
      <p:sp>
        <p:nvSpPr>
          <p:cNvPr id="15" name="Текст 7">
            <a:extLst>
              <a:ext uri="{FF2B5EF4-FFF2-40B4-BE49-F238E27FC236}">
                <a16:creationId xmlns="" xmlns:a16="http://schemas.microsoft.com/office/drawing/2014/main" id="{6E8F277A-2FC4-47B1-B0E3-6A836E913EF0}"/>
              </a:ext>
            </a:extLst>
          </p:cNvPr>
          <p:cNvSpPr txBox="1">
            <a:spLocks/>
          </p:cNvSpPr>
          <p:nvPr/>
        </p:nvSpPr>
        <p:spPr>
          <a:xfrm>
            <a:off x="6519070" y="890959"/>
            <a:ext cx="4864041" cy="550980"/>
          </a:xfrm>
          <a:prstGeom prst="rect">
            <a:avLst/>
          </a:prstGeom>
        </p:spPr>
        <p:txBody>
          <a:bodyPr vert="horz" lIns="91429" tIns="45715" rIns="91429" bIns="45715" rtlCol="0">
            <a:noAutofit/>
          </a:bodyPr>
          <a:lstStyle/>
          <a:p>
            <a:pPr lvl="0"/>
            <a:r>
              <a:rPr lang="ru-RU" sz="2000" dirty="0" smtClean="0"/>
              <a:t>специалист, который идёт в ногу со временем</a:t>
            </a:r>
            <a:endParaRPr lang="ru-RU" sz="2000" dirty="0"/>
          </a:p>
        </p:txBody>
      </p:sp>
    </p:spTree>
    <p:extLst>
      <p:ext uri="{BB962C8B-B14F-4D97-AF65-F5344CB8AC3E}">
        <p14:creationId xmlns="" xmlns:p14="http://schemas.microsoft.com/office/powerpoint/2010/main" val="237241221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DA76A67-772F-4905-A095-E39462598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«Лучший сельский библиотекарь»</a:t>
            </a:r>
            <a:endParaRPr lang="ru-RU" sz="480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D2B5441-63C2-46D7-AE01-8336336CDF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2" y="1594339"/>
            <a:ext cx="10515600" cy="4582626"/>
          </a:xfrm>
        </p:spPr>
        <p:txBody>
          <a:bodyPr>
            <a:normAutofit/>
          </a:bodyPr>
          <a:lstStyle/>
          <a:p>
            <a:r>
              <a:rPr lang="ru-RU" dirty="0" smtClean="0"/>
              <a:t>Конкурс «Лучший сельский библиотекарь был проведен в августе-октябре 2021 года</a:t>
            </a:r>
          </a:p>
          <a:p>
            <a:r>
              <a:rPr lang="ru-RU" dirty="0" smtClean="0"/>
              <a:t>В нём приняли участие 15 работников сельских библиотек из 2-х городов и 4-х районов ДНР </a:t>
            </a:r>
          </a:p>
          <a:p>
            <a:r>
              <a:rPr lang="ru-RU" dirty="0" smtClean="0"/>
              <a:t>«Я – библиотекарь!»</a:t>
            </a:r>
            <a:r>
              <a:rPr lang="ru-RU" b="1" dirty="0" smtClean="0"/>
              <a:t> </a:t>
            </a:r>
            <a:endParaRPr lang="ru-RU" dirty="0" smtClean="0"/>
          </a:p>
          <a:p>
            <a:r>
              <a:rPr lang="ru-RU" dirty="0" smtClean="0"/>
              <a:t>«С любовью к родному краю»</a:t>
            </a:r>
          </a:p>
          <a:p>
            <a:r>
              <a:rPr lang="ru-RU" dirty="0" smtClean="0"/>
              <a:t>«Развиваем творчество в библиотеке»</a:t>
            </a:r>
          </a:p>
          <a:p>
            <a:r>
              <a:rPr lang="ru-RU" dirty="0" smtClean="0"/>
              <a:t>«Мир русской культуры»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98612742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065135" y="558556"/>
            <a:ext cx="5953246" cy="23876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Ермолаева</a:t>
            </a:r>
            <a:br>
              <a:rPr lang="ru-RU" dirty="0" smtClean="0"/>
            </a:br>
            <a:r>
              <a:rPr lang="ru-RU" dirty="0" smtClean="0"/>
              <a:t>Светлана Андреевна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002215" y="3259015"/>
            <a:ext cx="5953246" cy="2432539"/>
          </a:xfrm>
        </p:spPr>
        <p:txBody>
          <a:bodyPr>
            <a:normAutofit/>
          </a:bodyPr>
          <a:lstStyle/>
          <a:p>
            <a:r>
              <a:rPr lang="ru-RU" dirty="0" smtClean="0"/>
              <a:t>Заведующий </a:t>
            </a:r>
            <a:r>
              <a:rPr lang="ru-RU" dirty="0" err="1" smtClean="0"/>
              <a:t>Коньковской</a:t>
            </a:r>
            <a:r>
              <a:rPr lang="ru-RU" dirty="0" smtClean="0"/>
              <a:t> сельской библиотекой-филиалом </a:t>
            </a:r>
            <a:br>
              <a:rPr lang="ru-RU" dirty="0" smtClean="0"/>
            </a:br>
            <a:r>
              <a:rPr lang="ru-RU" dirty="0" smtClean="0"/>
              <a:t>Муниципального бюджетного учреждения «</a:t>
            </a:r>
            <a:r>
              <a:rPr lang="ru-RU" dirty="0" err="1" smtClean="0"/>
              <a:t>Тельмановская</a:t>
            </a:r>
            <a:r>
              <a:rPr lang="ru-RU" dirty="0" smtClean="0"/>
              <a:t> районная централизованная библиотечная система» отдела культуры, молодёжи и спорта администрации </a:t>
            </a:r>
            <a:r>
              <a:rPr lang="ru-RU" dirty="0" err="1" smtClean="0"/>
              <a:t>Тельмановского</a:t>
            </a:r>
            <a:r>
              <a:rPr lang="ru-RU" dirty="0" smtClean="0"/>
              <a:t> района</a:t>
            </a:r>
            <a:endParaRPr lang="ru-RU" dirty="0"/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type="pic"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6346" b="6346"/>
          <a:stretch/>
        </p:blipFill>
        <p:spPr bwMode="auto"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Текст 18">
            <a:extLst>
              <a:ext uri="{FF2B5EF4-FFF2-40B4-BE49-F238E27FC236}">
                <a16:creationId xmlns="" xmlns:a16="http://schemas.microsoft.com/office/drawing/2014/main" id="{6B926BED-04CA-4B8F-A519-3141EE86337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358730" y="515822"/>
            <a:ext cx="5257801" cy="433753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Библиотекарь сегодня – это </a:t>
            </a:r>
          </a:p>
        </p:txBody>
      </p:sp>
      <p:sp>
        <p:nvSpPr>
          <p:cNvPr id="6" name="Текст 5">
            <a:extLst>
              <a:ext uri="{FF2B5EF4-FFF2-40B4-BE49-F238E27FC236}">
                <a16:creationId xmlns="" xmlns:a16="http://schemas.microsoft.com/office/drawing/2014/main" id="{D7F3603F-9FA7-4B35-8C6C-3372DB1DA57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28577" y="902682"/>
            <a:ext cx="4057890" cy="1242647"/>
          </a:xfrm>
        </p:spPr>
        <p:txBody>
          <a:bodyPr>
            <a:noAutofit/>
          </a:bodyPr>
          <a:lstStyle/>
          <a:p>
            <a:r>
              <a:rPr lang="ru-RU" sz="2000" dirty="0" smtClean="0"/>
              <a:t>Невозможного нет, а если невозможно, то это потребует больше времени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="" xmlns:a16="http://schemas.microsoft.com/office/drawing/2014/main" id="{CBE55540-69EA-4C9D-A44F-29ACD1E9B5E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10310" y="471166"/>
            <a:ext cx="3974123" cy="50185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 smtClean="0"/>
              <a:t>Ваше жизненное кредо</a:t>
            </a:r>
            <a:endParaRPr lang="ru-RU" sz="2400" dirty="0"/>
          </a:p>
        </p:txBody>
      </p:sp>
      <p:sp>
        <p:nvSpPr>
          <p:cNvPr id="8" name="Текст 7">
            <a:extLst>
              <a:ext uri="{FF2B5EF4-FFF2-40B4-BE49-F238E27FC236}">
                <a16:creationId xmlns="" xmlns:a16="http://schemas.microsoft.com/office/drawing/2014/main" id="{6E8F277A-2FC4-47B1-B0E3-6A836E913EF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425287" y="2891492"/>
            <a:ext cx="4430282" cy="1575000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кулинария и выращивание комнатных цветов</a:t>
            </a:r>
            <a:endParaRPr lang="ru-RU" sz="2000" dirty="0"/>
          </a:p>
        </p:txBody>
      </p:sp>
      <p:sp>
        <p:nvSpPr>
          <p:cNvPr id="9" name="Текст 8">
            <a:extLst>
              <a:ext uri="{FF2B5EF4-FFF2-40B4-BE49-F238E27FC236}">
                <a16:creationId xmlns="" xmlns:a16="http://schemas.microsoft.com/office/drawing/2014/main" id="{F0C05D9A-760A-4411-B9F5-1FEC8EB5344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437008" y="2444321"/>
            <a:ext cx="3305177" cy="4286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 smtClean="0"/>
              <a:t>Хобби</a:t>
            </a:r>
            <a:endParaRPr lang="ru-RU" sz="2400" dirty="0"/>
          </a:p>
        </p:txBody>
      </p:sp>
      <p:sp>
        <p:nvSpPr>
          <p:cNvPr id="10" name="Текст 9">
            <a:extLst>
              <a:ext uri="{FF2B5EF4-FFF2-40B4-BE49-F238E27FC236}">
                <a16:creationId xmlns="" xmlns:a16="http://schemas.microsoft.com/office/drawing/2014/main" id="{C1A0D2BE-34EC-46DD-BF46-3EAF5383BDD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69964" y="5040923"/>
            <a:ext cx="4057890" cy="1324707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Больше всего я люблю исторические произведения, а писатель Валентин Пикуль</a:t>
            </a:r>
            <a:endParaRPr lang="ru-RU" dirty="0"/>
          </a:p>
        </p:txBody>
      </p:sp>
      <p:sp>
        <p:nvSpPr>
          <p:cNvPr id="11" name="Текст 10">
            <a:extLst>
              <a:ext uri="{FF2B5EF4-FFF2-40B4-BE49-F238E27FC236}">
                <a16:creationId xmlns="" xmlns:a16="http://schemas.microsoft.com/office/drawing/2014/main" id="{66E473BA-FAB9-4F81-8950-96D4EB96861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93415" y="4208587"/>
            <a:ext cx="3902746" cy="5509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 smtClean="0"/>
              <a:t>Любимый литературный жанр, писатель</a:t>
            </a:r>
            <a:endParaRPr lang="ru-RU" sz="2400" dirty="0"/>
          </a:p>
        </p:txBody>
      </p:sp>
      <p:sp>
        <p:nvSpPr>
          <p:cNvPr id="12" name="Текст 11">
            <a:extLst>
              <a:ext uri="{FF2B5EF4-FFF2-40B4-BE49-F238E27FC236}">
                <a16:creationId xmlns="" xmlns:a16="http://schemas.microsoft.com/office/drawing/2014/main" id="{D1D17679-47AE-4B65-8E15-DF585270F1B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58240" y="2743201"/>
            <a:ext cx="4057890" cy="1547445"/>
          </a:xfrm>
        </p:spPr>
        <p:txBody>
          <a:bodyPr>
            <a:noAutofit/>
          </a:bodyPr>
          <a:lstStyle/>
          <a:p>
            <a:r>
              <a:rPr lang="ru-RU" sz="2000" dirty="0" smtClean="0"/>
              <a:t>Победа в конкурсе профессионального мастерства «Лучший сельский библиотекарь» в номинации «Я - библиотекарь»</a:t>
            </a:r>
          </a:p>
        </p:txBody>
      </p:sp>
      <p:sp>
        <p:nvSpPr>
          <p:cNvPr id="13" name="Текст 12">
            <a:extLst>
              <a:ext uri="{FF2B5EF4-FFF2-40B4-BE49-F238E27FC236}">
                <a16:creationId xmlns="" xmlns:a16="http://schemas.microsoft.com/office/drawing/2014/main" id="{A73EEAAF-99B8-4D2B-A0D5-A6573F72549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39971" y="1910863"/>
            <a:ext cx="4067906" cy="94956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 smtClean="0"/>
              <a:t>Главное достижение в 2021 году</a:t>
            </a:r>
            <a:endParaRPr lang="ru-RU" sz="2400" b="1" dirty="0"/>
          </a:p>
        </p:txBody>
      </p:sp>
      <p:pic>
        <p:nvPicPr>
          <p:cNvPr id="25" name="Рисунок 24">
            <a:extLst>
              <a:ext uri="{FF2B5EF4-FFF2-40B4-BE49-F238E27FC236}">
                <a16:creationId xmlns="" xmlns:a16="http://schemas.microsoft.com/office/drawing/2014/main" id="{B2D30E26-3213-4671-AD00-3CA054E6DD5E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2" cstate="screen">
            <a:extLst>
              <a:ext uri="{28A0092B-C50C-407E-A947-70E740481C1C}">
                <a14:useLocalDpi xmlns=""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3285" r="3285"/>
          <a:stretch>
            <a:fillRect/>
          </a:stretch>
        </p:blipFill>
        <p:spPr/>
      </p:pic>
      <p:pic>
        <p:nvPicPr>
          <p:cNvPr id="27" name="Рисунок 26">
            <a:extLst>
              <a:ext uri="{FF2B5EF4-FFF2-40B4-BE49-F238E27FC236}">
                <a16:creationId xmlns="" xmlns:a16="http://schemas.microsoft.com/office/drawing/2014/main" id="{C4FBA333-AA6D-4C99-A6EE-A18FBF07C955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4" cstate="screen">
            <a:extLst>
              <a:ext uri="{28A0092B-C50C-407E-A947-70E740481C1C}">
                <a14:useLocalDpi xmlns=""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 l="3233" r="3233"/>
          <a:stretch>
            <a:fillRect/>
          </a:stretch>
        </p:blipFill>
        <p:spPr/>
      </p:pic>
      <p:pic>
        <p:nvPicPr>
          <p:cNvPr id="29" name="Рисунок 28">
            <a:extLst>
              <a:ext uri="{FF2B5EF4-FFF2-40B4-BE49-F238E27FC236}">
                <a16:creationId xmlns="" xmlns:a16="http://schemas.microsoft.com/office/drawing/2014/main" id="{87C4FE44-20B6-49F8-A7EF-92AC208F99CC}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>
          <a:blip r:embed="rId6" cstate="screen">
            <a:extLst>
              <a:ext uri="{28A0092B-C50C-407E-A947-70E740481C1C}">
                <a14:useLocalDpi xmlns=""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rcRect l="3233" r="3233"/>
          <a:stretch>
            <a:fillRect/>
          </a:stretch>
        </p:blipFill>
        <p:spPr/>
      </p:pic>
      <p:pic>
        <p:nvPicPr>
          <p:cNvPr id="31" name="Рисунок 30">
            <a:extLst>
              <a:ext uri="{FF2B5EF4-FFF2-40B4-BE49-F238E27FC236}">
                <a16:creationId xmlns="" xmlns:a16="http://schemas.microsoft.com/office/drawing/2014/main" id="{DEF08890-36AE-44E7-BCD6-DA853457893D}"/>
              </a:ext>
            </a:extLst>
          </p:cNvPr>
          <p:cNvPicPr>
            <a:picLocks noGrp="1" noChangeAspect="1"/>
          </p:cNvPicPr>
          <p:nvPr>
            <p:ph type="pic" sz="quarter" idx="22"/>
          </p:nvPr>
        </p:nvPicPr>
        <p:blipFill>
          <a:blip r:embed="rId8" cstate="screen">
            <a:extLst>
              <a:ext uri="{28A0092B-C50C-407E-A947-70E740481C1C}">
                <a14:useLocalDpi xmlns=""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9"/>
              </a:ext>
            </a:extLst>
          </a:blip>
          <a:srcRect l="3285" r="3285"/>
          <a:stretch>
            <a:fillRect/>
          </a:stretch>
        </p:blipFill>
        <p:spPr/>
      </p:pic>
      <p:sp>
        <p:nvSpPr>
          <p:cNvPr id="15" name="Текст 7">
            <a:extLst>
              <a:ext uri="{FF2B5EF4-FFF2-40B4-BE49-F238E27FC236}">
                <a16:creationId xmlns="" xmlns:a16="http://schemas.microsoft.com/office/drawing/2014/main" id="{6E8F277A-2FC4-47B1-B0E3-6A836E913EF0}"/>
              </a:ext>
            </a:extLst>
          </p:cNvPr>
          <p:cNvSpPr txBox="1">
            <a:spLocks/>
          </p:cNvSpPr>
          <p:nvPr/>
        </p:nvSpPr>
        <p:spPr>
          <a:xfrm>
            <a:off x="6519070" y="890959"/>
            <a:ext cx="4864041" cy="1254364"/>
          </a:xfrm>
          <a:prstGeom prst="rect">
            <a:avLst/>
          </a:prstGeom>
        </p:spPr>
        <p:txBody>
          <a:bodyPr vert="horz" lIns="91429" tIns="45715" rIns="91429" bIns="45715" rtlCol="0">
            <a:noAutofit/>
          </a:bodyPr>
          <a:lstStyle/>
          <a:p>
            <a:pPr lvl="0"/>
            <a:r>
              <a:rPr lang="ru-RU" sz="2000" dirty="0" smtClean="0"/>
              <a:t>не только хранитель книг, он ещё и педагог, и артист, и психолог, и специалист в области информационных технологий</a:t>
            </a:r>
            <a:endParaRPr lang="ru-RU" sz="2000" dirty="0"/>
          </a:p>
        </p:txBody>
      </p:sp>
    </p:spTree>
    <p:extLst>
      <p:ext uri="{BB962C8B-B14F-4D97-AF65-F5344CB8AC3E}">
        <p14:creationId xmlns="" xmlns:p14="http://schemas.microsoft.com/office/powerpoint/2010/main" val="237241221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Андреева</a:t>
            </a:r>
            <a:br>
              <a:rPr lang="ru-RU" dirty="0" smtClean="0"/>
            </a:br>
            <a:r>
              <a:rPr lang="ru-RU" dirty="0" smtClean="0"/>
              <a:t>Елена Юрьевна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096000" y="3235569"/>
            <a:ext cx="5953246" cy="2344615"/>
          </a:xfrm>
        </p:spPr>
        <p:txBody>
          <a:bodyPr/>
          <a:lstStyle/>
          <a:p>
            <a:r>
              <a:rPr lang="ru-RU" dirty="0" smtClean="0"/>
              <a:t>Заведующий библиотекой-филиалом №36 Коммунального учреждения «Централизованная библиотечная система для взрослых города Донецка»</a:t>
            </a:r>
            <a:endParaRPr lang="ru-RU" dirty="0"/>
          </a:p>
        </p:txBody>
      </p:sp>
      <p:pic>
        <p:nvPicPr>
          <p:cNvPr id="9" name="Рисунок 8" descr="Рисунок1.png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8493" r="8493"/>
          <a:stretch>
            <a:fillRect/>
          </a:stretch>
        </p:blipFill>
        <p:spPr/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Текст 18">
            <a:extLst>
              <a:ext uri="{FF2B5EF4-FFF2-40B4-BE49-F238E27FC236}">
                <a16:creationId xmlns="" xmlns:a16="http://schemas.microsoft.com/office/drawing/2014/main" id="{6B926BED-04CA-4B8F-A519-3141EE86337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358730" y="515822"/>
            <a:ext cx="5257801" cy="433753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Библиотекарь сегодня – это </a:t>
            </a:r>
          </a:p>
        </p:txBody>
      </p:sp>
      <p:sp>
        <p:nvSpPr>
          <p:cNvPr id="6" name="Текст 5">
            <a:extLst>
              <a:ext uri="{FF2B5EF4-FFF2-40B4-BE49-F238E27FC236}">
                <a16:creationId xmlns="" xmlns:a16="http://schemas.microsoft.com/office/drawing/2014/main" id="{D7F3603F-9FA7-4B35-8C6C-3372DB1DA57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28577" y="902682"/>
            <a:ext cx="4057890" cy="1242647"/>
          </a:xfrm>
        </p:spPr>
        <p:txBody>
          <a:bodyPr>
            <a:noAutofit/>
          </a:bodyPr>
          <a:lstStyle/>
          <a:p>
            <a:r>
              <a:rPr lang="ru-RU" sz="2000" dirty="0" smtClean="0"/>
              <a:t>Люби свою работу и работа полюбит тебя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="" xmlns:a16="http://schemas.microsoft.com/office/drawing/2014/main" id="{CBE55540-69EA-4C9D-A44F-29ACD1E9B5E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10310" y="471166"/>
            <a:ext cx="3974123" cy="50185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 smtClean="0"/>
              <a:t>Ваше жизненное кредо</a:t>
            </a:r>
            <a:endParaRPr lang="ru-RU" sz="2400" dirty="0"/>
          </a:p>
        </p:txBody>
      </p:sp>
      <p:sp>
        <p:nvSpPr>
          <p:cNvPr id="8" name="Текст 7">
            <a:extLst>
              <a:ext uri="{FF2B5EF4-FFF2-40B4-BE49-F238E27FC236}">
                <a16:creationId xmlns="" xmlns:a16="http://schemas.microsoft.com/office/drawing/2014/main" id="{6E8F277A-2FC4-47B1-B0E3-6A836E913EF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472179" y="4462384"/>
            <a:ext cx="4430282" cy="1575000"/>
          </a:xfrm>
        </p:spPr>
        <p:txBody>
          <a:bodyPr>
            <a:normAutofit/>
          </a:bodyPr>
          <a:lstStyle/>
          <a:p>
            <a:r>
              <a:rPr lang="ru-RU" sz="2000" dirty="0" smtClean="0"/>
              <a:t>Рукоделие: вышивка, вязание</a:t>
            </a:r>
            <a:endParaRPr lang="ru-RU" sz="2000" dirty="0"/>
          </a:p>
        </p:txBody>
      </p:sp>
      <p:sp>
        <p:nvSpPr>
          <p:cNvPr id="9" name="Текст 8">
            <a:extLst>
              <a:ext uri="{FF2B5EF4-FFF2-40B4-BE49-F238E27FC236}">
                <a16:creationId xmlns="" xmlns:a16="http://schemas.microsoft.com/office/drawing/2014/main" id="{F0C05D9A-760A-4411-B9F5-1FEC8EB5344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96331" y="3827644"/>
            <a:ext cx="3305177" cy="4286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 smtClean="0"/>
              <a:t>Хобби</a:t>
            </a:r>
            <a:endParaRPr lang="ru-RU" sz="2400" dirty="0"/>
          </a:p>
        </p:txBody>
      </p:sp>
      <p:sp>
        <p:nvSpPr>
          <p:cNvPr id="10" name="Текст 9">
            <a:extLst>
              <a:ext uri="{FF2B5EF4-FFF2-40B4-BE49-F238E27FC236}">
                <a16:creationId xmlns="" xmlns:a16="http://schemas.microsoft.com/office/drawing/2014/main" id="{C1A0D2BE-34EC-46DD-BF46-3EAF5383BDD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69964" y="5040923"/>
            <a:ext cx="4057890" cy="1324707"/>
          </a:xfrm>
        </p:spPr>
        <p:txBody>
          <a:bodyPr>
            <a:normAutofit/>
          </a:bodyPr>
          <a:lstStyle/>
          <a:p>
            <a:pPr lvl="0"/>
            <a:r>
              <a:rPr lang="ru-RU" sz="2000" dirty="0" smtClean="0"/>
              <a:t>Классика. Ю. Герман, М. Булгаков</a:t>
            </a:r>
          </a:p>
          <a:p>
            <a:endParaRPr lang="ru-RU" dirty="0"/>
          </a:p>
        </p:txBody>
      </p:sp>
      <p:sp>
        <p:nvSpPr>
          <p:cNvPr id="11" name="Текст 10">
            <a:extLst>
              <a:ext uri="{FF2B5EF4-FFF2-40B4-BE49-F238E27FC236}">
                <a16:creationId xmlns="" xmlns:a16="http://schemas.microsoft.com/office/drawing/2014/main" id="{66E473BA-FAB9-4F81-8950-96D4EB96861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93415" y="4208587"/>
            <a:ext cx="3902746" cy="5509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 smtClean="0"/>
              <a:t>Любимый литературный жанр, писатель</a:t>
            </a:r>
            <a:endParaRPr lang="ru-RU" sz="2400" dirty="0"/>
          </a:p>
        </p:txBody>
      </p:sp>
      <p:sp>
        <p:nvSpPr>
          <p:cNvPr id="12" name="Текст 11">
            <a:extLst>
              <a:ext uri="{FF2B5EF4-FFF2-40B4-BE49-F238E27FC236}">
                <a16:creationId xmlns="" xmlns:a16="http://schemas.microsoft.com/office/drawing/2014/main" id="{D1D17679-47AE-4B65-8E15-DF585270F1B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69962" y="2567354"/>
            <a:ext cx="4254437" cy="1629508"/>
          </a:xfrm>
        </p:spPr>
        <p:txBody>
          <a:bodyPr>
            <a:noAutofit/>
          </a:bodyPr>
          <a:lstStyle/>
          <a:p>
            <a:r>
              <a:rPr lang="ru-RU" sz="2000" dirty="0" smtClean="0"/>
              <a:t>Победа в </a:t>
            </a:r>
            <a:r>
              <a:rPr lang="ru-RU" sz="2000" dirty="0" smtClean="0"/>
              <a:t>конкурсе «Лучший сельский библиотекарь» в номинации «С любовью к </a:t>
            </a:r>
            <a:r>
              <a:rPr lang="ru-RU" sz="2000" smtClean="0"/>
              <a:t>родному краю», </a:t>
            </a:r>
            <a:r>
              <a:rPr lang="ru-RU" sz="2000" dirty="0" smtClean="0"/>
              <a:t>которой предшествовала большая работа</a:t>
            </a:r>
          </a:p>
        </p:txBody>
      </p:sp>
      <p:sp>
        <p:nvSpPr>
          <p:cNvPr id="13" name="Текст 12">
            <a:extLst>
              <a:ext uri="{FF2B5EF4-FFF2-40B4-BE49-F238E27FC236}">
                <a16:creationId xmlns="" xmlns:a16="http://schemas.microsoft.com/office/drawing/2014/main" id="{A73EEAAF-99B8-4D2B-A0D5-A6573F72549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86864" y="1828801"/>
            <a:ext cx="4067906" cy="72683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 smtClean="0"/>
              <a:t>Главное достижение в 2021 году</a:t>
            </a:r>
            <a:endParaRPr lang="ru-RU" sz="2400" b="1" dirty="0"/>
          </a:p>
        </p:txBody>
      </p:sp>
      <p:pic>
        <p:nvPicPr>
          <p:cNvPr id="25" name="Рисунок 24">
            <a:extLst>
              <a:ext uri="{FF2B5EF4-FFF2-40B4-BE49-F238E27FC236}">
                <a16:creationId xmlns="" xmlns:a16="http://schemas.microsoft.com/office/drawing/2014/main" id="{B2D30E26-3213-4671-AD00-3CA054E6DD5E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2" cstate="screen">
            <a:extLst>
              <a:ext uri="{28A0092B-C50C-407E-A947-70E740481C1C}">
                <a14:useLocalDpi xmlns=""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3285" r="3285"/>
          <a:stretch>
            <a:fillRect/>
          </a:stretch>
        </p:blipFill>
        <p:spPr/>
      </p:pic>
      <p:pic>
        <p:nvPicPr>
          <p:cNvPr id="27" name="Рисунок 26">
            <a:extLst>
              <a:ext uri="{FF2B5EF4-FFF2-40B4-BE49-F238E27FC236}">
                <a16:creationId xmlns="" xmlns:a16="http://schemas.microsoft.com/office/drawing/2014/main" id="{C4FBA333-AA6D-4C99-A6EE-A18FBF07C955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4" cstate="screen">
            <a:extLst>
              <a:ext uri="{28A0092B-C50C-407E-A947-70E740481C1C}">
                <a14:useLocalDpi xmlns=""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 l="3233" r="3233"/>
          <a:stretch>
            <a:fillRect/>
          </a:stretch>
        </p:blipFill>
        <p:spPr/>
      </p:pic>
      <p:pic>
        <p:nvPicPr>
          <p:cNvPr id="29" name="Рисунок 28">
            <a:extLst>
              <a:ext uri="{FF2B5EF4-FFF2-40B4-BE49-F238E27FC236}">
                <a16:creationId xmlns="" xmlns:a16="http://schemas.microsoft.com/office/drawing/2014/main" id="{87C4FE44-20B6-49F8-A7EF-92AC208F99CC}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>
          <a:blip r:embed="rId6" cstate="screen">
            <a:extLst>
              <a:ext uri="{28A0092B-C50C-407E-A947-70E740481C1C}">
                <a14:useLocalDpi xmlns=""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rcRect l="3233" r="3233"/>
          <a:stretch>
            <a:fillRect/>
          </a:stretch>
        </p:blipFill>
        <p:spPr/>
      </p:pic>
      <p:pic>
        <p:nvPicPr>
          <p:cNvPr id="31" name="Рисунок 30">
            <a:extLst>
              <a:ext uri="{FF2B5EF4-FFF2-40B4-BE49-F238E27FC236}">
                <a16:creationId xmlns="" xmlns:a16="http://schemas.microsoft.com/office/drawing/2014/main" id="{DEF08890-36AE-44E7-BCD6-DA853457893D}"/>
              </a:ext>
            </a:extLst>
          </p:cNvPr>
          <p:cNvPicPr>
            <a:picLocks noGrp="1" noChangeAspect="1"/>
          </p:cNvPicPr>
          <p:nvPr>
            <p:ph type="pic" sz="quarter" idx="22"/>
          </p:nvPr>
        </p:nvPicPr>
        <p:blipFill>
          <a:blip r:embed="rId8" cstate="screen">
            <a:extLst>
              <a:ext uri="{28A0092B-C50C-407E-A947-70E740481C1C}">
                <a14:useLocalDpi xmlns=""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9"/>
              </a:ext>
            </a:extLst>
          </a:blip>
          <a:srcRect l="3285" r="3285"/>
          <a:stretch>
            <a:fillRect/>
          </a:stretch>
        </p:blipFill>
        <p:spPr/>
      </p:pic>
      <p:sp>
        <p:nvSpPr>
          <p:cNvPr id="16" name="Текст 7">
            <a:extLst>
              <a:ext uri="{FF2B5EF4-FFF2-40B4-BE49-F238E27FC236}">
                <a16:creationId xmlns="" xmlns:a16="http://schemas.microsoft.com/office/drawing/2014/main" id="{6E8F277A-2FC4-47B1-B0E3-6A836E913EF0}"/>
              </a:ext>
            </a:extLst>
          </p:cNvPr>
          <p:cNvSpPr txBox="1">
            <a:spLocks/>
          </p:cNvSpPr>
          <p:nvPr/>
        </p:nvSpPr>
        <p:spPr>
          <a:xfrm>
            <a:off x="6472179" y="1015800"/>
            <a:ext cx="4430282" cy="1575000"/>
          </a:xfrm>
          <a:prstGeom prst="rect">
            <a:avLst/>
          </a:prstGeom>
        </p:spPr>
        <p:txBody>
          <a:bodyPr vert="horz" lIns="91429" tIns="45715" rIns="91429" bIns="45715" rtlCol="0">
            <a:normAutofit/>
          </a:bodyPr>
          <a:lstStyle/>
          <a:p>
            <a:pPr marL="0" marR="0" lvl="0" indent="0" algn="l" defTabSz="914296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6564923" y="1066799"/>
            <a:ext cx="477129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 smtClean="0"/>
              <a:t>прежде всего профессионал в своей специализации, коммуникабельный, творческий человек, умеющий работать в команде и реализовывать проекты, полезные для читателей и общества в целом</a:t>
            </a:r>
          </a:p>
        </p:txBody>
      </p:sp>
    </p:spTree>
    <p:extLst>
      <p:ext uri="{BB962C8B-B14F-4D97-AF65-F5344CB8AC3E}">
        <p14:creationId xmlns="" xmlns:p14="http://schemas.microsoft.com/office/powerpoint/2010/main" val="237241221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018243" y="875079"/>
            <a:ext cx="5953246" cy="23876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Таджибаева</a:t>
            </a:r>
            <a:br>
              <a:rPr lang="ru-RU" dirty="0" smtClean="0"/>
            </a:br>
            <a:r>
              <a:rPr lang="ru-RU" dirty="0" smtClean="0"/>
              <a:t>Виктория Владимировна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096000" y="3681046"/>
            <a:ext cx="5953246" cy="2543908"/>
          </a:xfrm>
        </p:spPr>
        <p:txBody>
          <a:bodyPr>
            <a:normAutofit/>
          </a:bodyPr>
          <a:lstStyle/>
          <a:p>
            <a:r>
              <a:rPr lang="ru-RU" dirty="0" smtClean="0"/>
              <a:t>Заведующий </a:t>
            </a:r>
            <a:r>
              <a:rPr lang="ru-RU" dirty="0" err="1" smtClean="0"/>
              <a:t>Малоорловской</a:t>
            </a:r>
            <a:r>
              <a:rPr lang="ru-RU" dirty="0" smtClean="0"/>
              <a:t> сельской библиотекой-филиалом Муниципального бюджетного учреждения «Централизованная библиотечная система» администрации города Шахтёрска</a:t>
            </a:r>
            <a:endParaRPr lang="ru-RU" dirty="0"/>
          </a:p>
        </p:txBody>
      </p:sp>
      <p:pic>
        <p:nvPicPr>
          <p:cNvPr id="7" name="Рисунок 6" descr="1618032411830.jpg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/>
          <a:srcRect t="6332" b="6332"/>
          <a:stretch>
            <a:fillRect/>
          </a:stretch>
        </p:blipFill>
        <p:spPr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Текст 18">
            <a:extLst>
              <a:ext uri="{FF2B5EF4-FFF2-40B4-BE49-F238E27FC236}">
                <a16:creationId xmlns="" xmlns:a16="http://schemas.microsoft.com/office/drawing/2014/main" id="{6B926BED-04CA-4B8F-A519-3141EE86337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358730" y="515822"/>
            <a:ext cx="5257801" cy="433753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Библиотекарь сегодня – это </a:t>
            </a:r>
          </a:p>
        </p:txBody>
      </p:sp>
      <p:sp>
        <p:nvSpPr>
          <p:cNvPr id="6" name="Текст 5">
            <a:extLst>
              <a:ext uri="{FF2B5EF4-FFF2-40B4-BE49-F238E27FC236}">
                <a16:creationId xmlns="" xmlns:a16="http://schemas.microsoft.com/office/drawing/2014/main" id="{D7F3603F-9FA7-4B35-8C6C-3372DB1DA57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28577" y="902683"/>
            <a:ext cx="4057890" cy="691656"/>
          </a:xfrm>
        </p:spPr>
        <p:txBody>
          <a:bodyPr>
            <a:noAutofit/>
          </a:bodyPr>
          <a:lstStyle/>
          <a:p>
            <a:r>
              <a:rPr lang="ru-RU" sz="2000" dirty="0" smtClean="0"/>
              <a:t>Поделись с другими тем, чем обладаешь сам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="" xmlns:a16="http://schemas.microsoft.com/office/drawing/2014/main" id="{CBE55540-69EA-4C9D-A44F-29ACD1E9B5E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10310" y="471166"/>
            <a:ext cx="3974123" cy="50185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 smtClean="0"/>
              <a:t>Ваше жизненное кредо</a:t>
            </a:r>
            <a:endParaRPr lang="ru-RU" sz="2400" dirty="0"/>
          </a:p>
        </p:txBody>
      </p:sp>
      <p:sp>
        <p:nvSpPr>
          <p:cNvPr id="8" name="Текст 7">
            <a:extLst>
              <a:ext uri="{FF2B5EF4-FFF2-40B4-BE49-F238E27FC236}">
                <a16:creationId xmlns="" xmlns:a16="http://schemas.microsoft.com/office/drawing/2014/main" id="{6E8F277A-2FC4-47B1-B0E3-6A836E913EF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448733" y="4907861"/>
            <a:ext cx="4430282" cy="1575000"/>
          </a:xfrm>
        </p:spPr>
        <p:txBody>
          <a:bodyPr>
            <a:normAutofit/>
          </a:bodyPr>
          <a:lstStyle/>
          <a:p>
            <a:r>
              <a:rPr lang="ru-RU" sz="2000" dirty="0" smtClean="0"/>
              <a:t>рукоделие. Занимаюсь всем понемножку, в основном по настроению - вяжу крючком, делаю банты в технике «</a:t>
            </a:r>
            <a:r>
              <a:rPr lang="ru-RU" sz="2000" dirty="0" err="1" smtClean="0"/>
              <a:t>Канзаши</a:t>
            </a:r>
            <a:r>
              <a:rPr lang="ru-RU" sz="2000" dirty="0" smtClean="0"/>
              <a:t>», создаю </a:t>
            </a:r>
            <a:r>
              <a:rPr lang="ru-RU" sz="2000" dirty="0" err="1" smtClean="0"/>
              <a:t>топиарии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sp>
        <p:nvSpPr>
          <p:cNvPr id="9" name="Текст 8">
            <a:extLst>
              <a:ext uri="{FF2B5EF4-FFF2-40B4-BE49-F238E27FC236}">
                <a16:creationId xmlns="" xmlns:a16="http://schemas.microsoft.com/office/drawing/2014/main" id="{F0C05D9A-760A-4411-B9F5-1FEC8EB5344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308054" y="4495860"/>
            <a:ext cx="3305177" cy="4286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 smtClean="0"/>
              <a:t>Хобби</a:t>
            </a:r>
            <a:endParaRPr lang="ru-RU" sz="2400" dirty="0"/>
          </a:p>
        </p:txBody>
      </p:sp>
      <p:sp>
        <p:nvSpPr>
          <p:cNvPr id="10" name="Текст 9">
            <a:extLst>
              <a:ext uri="{FF2B5EF4-FFF2-40B4-BE49-F238E27FC236}">
                <a16:creationId xmlns="" xmlns:a16="http://schemas.microsoft.com/office/drawing/2014/main" id="{C1A0D2BE-34EC-46DD-BF46-3EAF5383BDD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636303" y="3798278"/>
            <a:ext cx="4057890" cy="785446"/>
          </a:xfrm>
        </p:spPr>
        <p:txBody>
          <a:bodyPr>
            <a:normAutofit/>
          </a:bodyPr>
          <a:lstStyle/>
          <a:p>
            <a:pPr lvl="0"/>
            <a:r>
              <a:rPr lang="ru-RU" sz="2000" dirty="0" smtClean="0"/>
              <a:t>детектив, особенно нравится творчество Агаты Кристи</a:t>
            </a:r>
            <a:endParaRPr lang="ru-RU" dirty="0"/>
          </a:p>
        </p:txBody>
      </p:sp>
      <p:sp>
        <p:nvSpPr>
          <p:cNvPr id="11" name="Текст 10">
            <a:extLst>
              <a:ext uri="{FF2B5EF4-FFF2-40B4-BE49-F238E27FC236}">
                <a16:creationId xmlns="" xmlns:a16="http://schemas.microsoft.com/office/drawing/2014/main" id="{66E473BA-FAB9-4F81-8950-96D4EB96861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354954" y="2989386"/>
            <a:ext cx="3902746" cy="77372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 smtClean="0"/>
              <a:t>Любимый литературный жанр, писатель</a:t>
            </a:r>
            <a:endParaRPr lang="ru-RU" sz="2400" dirty="0"/>
          </a:p>
        </p:txBody>
      </p:sp>
      <p:sp>
        <p:nvSpPr>
          <p:cNvPr id="12" name="Текст 11">
            <a:extLst>
              <a:ext uri="{FF2B5EF4-FFF2-40B4-BE49-F238E27FC236}">
                <a16:creationId xmlns="" xmlns:a16="http://schemas.microsoft.com/office/drawing/2014/main" id="{D1D17679-47AE-4B65-8E15-DF585270F1B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69963" y="2567354"/>
            <a:ext cx="4057890" cy="3692769"/>
          </a:xfrm>
        </p:spPr>
        <p:txBody>
          <a:bodyPr>
            <a:noAutofit/>
          </a:bodyPr>
          <a:lstStyle/>
          <a:p>
            <a:r>
              <a:rPr lang="ru-RU" sz="2000" dirty="0" smtClean="0"/>
              <a:t>победа в конкурсе </a:t>
            </a:r>
            <a:r>
              <a:rPr lang="ru-RU" sz="2000" dirty="0" smtClean="0"/>
              <a:t>«</a:t>
            </a:r>
            <a:r>
              <a:rPr lang="ru-RU" sz="2000" dirty="0" smtClean="0"/>
              <a:t>Лучший сельский библиотекарь» в номинации «Развиваем творчество в библиотеке»</a:t>
            </a:r>
          </a:p>
          <a:p>
            <a:r>
              <a:rPr lang="ru-RU" sz="2000" dirty="0" smtClean="0"/>
              <a:t>Очень интересным стало участие в III Библиотечном профессиональном форуме «Новые библиотекари», организатором которого выступили библиотеки Выборгского района Санкт-Петербурга.</a:t>
            </a:r>
          </a:p>
        </p:txBody>
      </p:sp>
      <p:sp>
        <p:nvSpPr>
          <p:cNvPr id="13" name="Текст 12">
            <a:extLst>
              <a:ext uri="{FF2B5EF4-FFF2-40B4-BE49-F238E27FC236}">
                <a16:creationId xmlns="" xmlns:a16="http://schemas.microsoft.com/office/drawing/2014/main" id="{A73EEAAF-99B8-4D2B-A0D5-A6573F72549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86864" y="1828801"/>
            <a:ext cx="4067906" cy="94956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 smtClean="0"/>
              <a:t>Главное достижение в 2021 году</a:t>
            </a:r>
            <a:endParaRPr lang="ru-RU" sz="2400" b="1" dirty="0"/>
          </a:p>
        </p:txBody>
      </p:sp>
      <p:pic>
        <p:nvPicPr>
          <p:cNvPr id="25" name="Рисунок 24">
            <a:extLst>
              <a:ext uri="{FF2B5EF4-FFF2-40B4-BE49-F238E27FC236}">
                <a16:creationId xmlns="" xmlns:a16="http://schemas.microsoft.com/office/drawing/2014/main" id="{B2D30E26-3213-4671-AD00-3CA054E6DD5E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2" cstate="screen">
            <a:extLst>
              <a:ext uri="{28A0092B-C50C-407E-A947-70E740481C1C}">
                <a14:useLocalDpi xmlns=""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3285" r="3285"/>
          <a:stretch>
            <a:fillRect/>
          </a:stretch>
        </p:blipFill>
        <p:spPr/>
      </p:pic>
      <p:pic>
        <p:nvPicPr>
          <p:cNvPr id="27" name="Рисунок 26">
            <a:extLst>
              <a:ext uri="{FF2B5EF4-FFF2-40B4-BE49-F238E27FC236}">
                <a16:creationId xmlns="" xmlns:a16="http://schemas.microsoft.com/office/drawing/2014/main" id="{C4FBA333-AA6D-4C99-A6EE-A18FBF07C955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4" cstate="screen">
            <a:extLst>
              <a:ext uri="{28A0092B-C50C-407E-A947-70E740481C1C}">
                <a14:useLocalDpi xmlns=""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 l="3233" r="3233"/>
          <a:stretch>
            <a:fillRect/>
          </a:stretch>
        </p:blipFill>
        <p:spPr/>
      </p:pic>
      <p:pic>
        <p:nvPicPr>
          <p:cNvPr id="29" name="Рисунок 28">
            <a:extLst>
              <a:ext uri="{FF2B5EF4-FFF2-40B4-BE49-F238E27FC236}">
                <a16:creationId xmlns="" xmlns:a16="http://schemas.microsoft.com/office/drawing/2014/main" id="{87C4FE44-20B6-49F8-A7EF-92AC208F99CC}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>
          <a:blip r:embed="rId6" cstate="screen">
            <a:extLst>
              <a:ext uri="{28A0092B-C50C-407E-A947-70E740481C1C}">
                <a14:useLocalDpi xmlns=""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rcRect l="3233" r="3233"/>
          <a:stretch>
            <a:fillRect/>
          </a:stretch>
        </p:blipFill>
        <p:spPr/>
      </p:pic>
      <p:pic>
        <p:nvPicPr>
          <p:cNvPr id="31" name="Рисунок 30">
            <a:extLst>
              <a:ext uri="{FF2B5EF4-FFF2-40B4-BE49-F238E27FC236}">
                <a16:creationId xmlns="" xmlns:a16="http://schemas.microsoft.com/office/drawing/2014/main" id="{DEF08890-36AE-44E7-BCD6-DA853457893D}"/>
              </a:ext>
            </a:extLst>
          </p:cNvPr>
          <p:cNvPicPr>
            <a:picLocks noGrp="1" noChangeAspect="1"/>
          </p:cNvPicPr>
          <p:nvPr>
            <p:ph type="pic" sz="quarter" idx="22"/>
          </p:nvPr>
        </p:nvPicPr>
        <p:blipFill>
          <a:blip r:embed="rId8" cstate="screen">
            <a:extLst>
              <a:ext uri="{28A0092B-C50C-407E-A947-70E740481C1C}">
                <a14:useLocalDpi xmlns=""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9"/>
              </a:ext>
            </a:extLst>
          </a:blip>
          <a:srcRect l="3285" r="3285"/>
          <a:stretch>
            <a:fillRect/>
          </a:stretch>
        </p:blipFill>
        <p:spPr/>
      </p:pic>
      <p:sp>
        <p:nvSpPr>
          <p:cNvPr id="15" name="Текст 7">
            <a:extLst>
              <a:ext uri="{FF2B5EF4-FFF2-40B4-BE49-F238E27FC236}">
                <a16:creationId xmlns="" xmlns:a16="http://schemas.microsoft.com/office/drawing/2014/main" id="{6E8F277A-2FC4-47B1-B0E3-6A836E913EF0}"/>
              </a:ext>
            </a:extLst>
          </p:cNvPr>
          <p:cNvSpPr txBox="1">
            <a:spLocks/>
          </p:cNvSpPr>
          <p:nvPr/>
        </p:nvSpPr>
        <p:spPr>
          <a:xfrm>
            <a:off x="6612853" y="984743"/>
            <a:ext cx="4864041" cy="1899134"/>
          </a:xfrm>
          <a:prstGeom prst="rect">
            <a:avLst/>
          </a:prstGeom>
        </p:spPr>
        <p:txBody>
          <a:bodyPr vert="horz" lIns="91429" tIns="45715" rIns="91429" bIns="45715" rtlCol="0">
            <a:noAutofit/>
          </a:bodyPr>
          <a:lstStyle/>
          <a:p>
            <a:pPr lvl="0"/>
            <a:r>
              <a:rPr lang="ru-RU" sz="2000" dirty="0" smtClean="0"/>
              <a:t>многофункциональный работник, владеющий основами психологии, педагогическим мастерством, умеющий использовать технические средства в работе, организатор и массовик-затейник</a:t>
            </a:r>
            <a:endParaRPr lang="ru-RU" sz="2000" dirty="0"/>
          </a:p>
        </p:txBody>
      </p:sp>
    </p:spTree>
    <p:extLst>
      <p:ext uri="{BB962C8B-B14F-4D97-AF65-F5344CB8AC3E}">
        <p14:creationId xmlns="" xmlns:p14="http://schemas.microsoft.com/office/powerpoint/2010/main" val="237241221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287D93B6-1F11-49D1-B967-B699349FB954}"/>
              </a:ext>
            </a:extLst>
          </p:cNvPr>
          <p:cNvSpPr/>
          <p:nvPr/>
        </p:nvSpPr>
        <p:spPr>
          <a:xfrm>
            <a:off x="1795046" y="1226456"/>
            <a:ext cx="8880656" cy="4405088"/>
          </a:xfrm>
          <a:prstGeom prst="rect">
            <a:avLst/>
          </a:prstGeom>
          <a:solidFill>
            <a:schemeClr val="accent6"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5" rIns="91429" bIns="45715" rtlCol="0" anchor="ctr"/>
          <a:lstStyle/>
          <a:p>
            <a:pPr algn="ctr"/>
            <a:endParaRPr lang="ru-RU" dirty="0"/>
          </a:p>
        </p:txBody>
      </p:sp>
      <p:sp>
        <p:nvSpPr>
          <p:cNvPr id="5" name="Заголовок 9">
            <a:extLst>
              <a:ext uri="{FF2B5EF4-FFF2-40B4-BE49-F238E27FC236}">
                <a16:creationId xmlns="" xmlns:a16="http://schemas.microsoft.com/office/drawing/2014/main" id="{159E7D65-FCA2-4EE3-93FD-F5486779F7E2}"/>
              </a:ext>
            </a:extLst>
          </p:cNvPr>
          <p:cNvSpPr txBox="1">
            <a:spLocks/>
          </p:cNvSpPr>
          <p:nvPr/>
        </p:nvSpPr>
        <p:spPr>
          <a:xfrm>
            <a:off x="2848716" y="2192221"/>
            <a:ext cx="6295292" cy="2532185"/>
          </a:xfrm>
          <a:prstGeom prst="rect">
            <a:avLst/>
          </a:prstGeom>
          <a:effectLst>
            <a:outerShdw blurRad="50800" dist="38100" dir="5400000" algn="t" rotWithShape="0">
              <a:schemeClr val="accent4">
                <a:lumMod val="50000"/>
                <a:alpha val="40000"/>
              </a:schemeClr>
            </a:outerShdw>
          </a:effectLst>
        </p:spPr>
        <p:txBody>
          <a:bodyPr lIns="91429" tIns="45715" rIns="91429" bIns="45715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7200" b="1" dirty="0" smtClean="0">
                <a:solidFill>
                  <a:schemeClr val="bg1"/>
                </a:solidFill>
              </a:rPr>
              <a:t>СПАСИБО </a:t>
            </a:r>
          </a:p>
          <a:p>
            <a:pPr algn="ctr"/>
            <a:r>
              <a:rPr lang="ru-RU" sz="7200" b="1" dirty="0" smtClean="0">
                <a:solidFill>
                  <a:schemeClr val="bg1"/>
                </a:solidFill>
              </a:rPr>
              <a:t>за внимание!</a:t>
            </a:r>
            <a:endParaRPr lang="ru-RU" sz="7200" b="1" dirty="0">
              <a:solidFill>
                <a:schemeClr val="bg1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44E79F35-2F53-45A5-AC07-88FF72D681E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=""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435375" y="4781407"/>
            <a:ext cx="630000" cy="6300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41403B37-A555-47E5-B8A6-FB1F1FB84F0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=""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5335375" y="4777336"/>
            <a:ext cx="630000" cy="63000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1FFCB312-C8D5-4813-AA51-0C886E37C6D5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=""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6235375" y="4777336"/>
            <a:ext cx="630000" cy="6300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F00F3450-748A-42F3-B9E1-5ED2C5DFFE84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=""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9"/>
              </a:ext>
            </a:extLst>
          </a:blip>
          <a:srcRect/>
          <a:stretch/>
        </p:blipFill>
        <p:spPr>
          <a:xfrm>
            <a:off x="7135375" y="4777336"/>
            <a:ext cx="630000" cy="630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6813971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777</TotalTime>
  <Words>892</Words>
  <Application>Microsoft Office PowerPoint</Application>
  <PresentationFormat>Произвольный</PresentationFormat>
  <Paragraphs>101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Знакомьтесь: лидер!</vt:lpstr>
      <vt:lpstr>«Библиотекарь – лидер года»</vt:lpstr>
      <vt:lpstr>Гладкова Антонина Петровна</vt:lpstr>
      <vt:lpstr>Слайд 4</vt:lpstr>
      <vt:lpstr>Траховцова Татьяна Александровна</vt:lpstr>
      <vt:lpstr>Слайд 6</vt:lpstr>
      <vt:lpstr>Томилец Мария Владимировна</vt:lpstr>
      <vt:lpstr>Слайд 8</vt:lpstr>
      <vt:lpstr>«Лучший сельский библиотекарь»</vt:lpstr>
      <vt:lpstr>Ермолаева Светлана Андреевна</vt:lpstr>
      <vt:lpstr>Слайд 11</vt:lpstr>
      <vt:lpstr>Андреева Елена Юрьевна</vt:lpstr>
      <vt:lpstr>Слайд 13</vt:lpstr>
      <vt:lpstr>Таджибаева Виктория Владимировна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 Obstinate</dc:creator>
  <cp:lastModifiedBy>metod4</cp:lastModifiedBy>
  <cp:revision>72</cp:revision>
  <dcterms:created xsi:type="dcterms:W3CDTF">2021-12-09T11:10:51Z</dcterms:created>
  <dcterms:modified xsi:type="dcterms:W3CDTF">2022-04-21T13:15:58Z</dcterms:modified>
</cp:coreProperties>
</file>