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57" r:id="rId3"/>
    <p:sldId id="275" r:id="rId4"/>
    <p:sldId id="258" r:id="rId5"/>
    <p:sldId id="267" r:id="rId6"/>
    <p:sldId id="268" r:id="rId7"/>
    <p:sldId id="259" r:id="rId8"/>
    <p:sldId id="260" r:id="rId9"/>
    <p:sldId id="261" r:id="rId10"/>
    <p:sldId id="262" r:id="rId11"/>
    <p:sldId id="271" r:id="rId12"/>
    <p:sldId id="279" r:id="rId13"/>
    <p:sldId id="269" r:id="rId14"/>
    <p:sldId id="270" r:id="rId15"/>
    <p:sldId id="272" r:id="rId16"/>
    <p:sldId id="274" r:id="rId17"/>
    <p:sldId id="289" r:id="rId18"/>
    <p:sldId id="290" r:id="rId19"/>
    <p:sldId id="291" r:id="rId20"/>
    <p:sldId id="286" r:id="rId21"/>
    <p:sldId id="281" r:id="rId22"/>
    <p:sldId id="284" r:id="rId23"/>
    <p:sldId id="295" r:id="rId24"/>
    <p:sldId id="285" r:id="rId25"/>
    <p:sldId id="287" r:id="rId26"/>
    <p:sldId id="297" r:id="rId27"/>
    <p:sldId id="282" r:id="rId28"/>
    <p:sldId id="283" r:id="rId29"/>
    <p:sldId id="292" r:id="rId30"/>
    <p:sldId id="280" r:id="rId31"/>
    <p:sldId id="278" r:id="rId32"/>
    <p:sldId id="266" r:id="rId33"/>
    <p:sldId id="293" r:id="rId34"/>
    <p:sldId id="294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5480E2-B97D-4EF4-BB83-586E944225FE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713CD0-8947-4483-89C9-007CFC8407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713CD0-8947-4483-89C9-007CFC840777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713CD0-8947-4483-89C9-007CFC840777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713CD0-8947-4483-89C9-007CFC840777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713CD0-8947-4483-89C9-007CFC840777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713CD0-8947-4483-89C9-007CFC840777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713CD0-8947-4483-89C9-007CFC840777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713CD0-8947-4483-89C9-007CFC840777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713CD0-8947-4483-89C9-007CFC840777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713CD0-8947-4483-89C9-007CFC840777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88F0EFF-26F2-4E9F-B381-A7142C989673}" type="datetimeFigureOut">
              <a:rPr lang="ru-RU" smtClean="0"/>
              <a:pPr/>
              <a:t>30.11.2017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B210A66-8BCB-4AD1-B379-2DE6BCAB0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search.ligazakon.ua/l_doc2.nsf/link1/RE22922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earch.ligazakon.ua/l_doc2.nsf/link1/RE20884.html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old.mondnr.ru/?p=80700" TargetMode="External"/><Relationship Id="rId2" Type="http://schemas.openxmlformats.org/officeDocument/2006/relationships/hyperlink" Target="http://zakon2.rada.gov.ua/laws/show/v0213400-84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obs.ua/ukr/dkhp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jobs.ua/ukr/dkhp/vipusk-81/" TargetMode="External"/><Relationship Id="rId4" Type="http://schemas.openxmlformats.org/officeDocument/2006/relationships/hyperlink" Target="http://www.jobs.ua/ukr/dkhp/vipusk-1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search.ligazakon.ua/l_doc2.nsf/link1/RE22922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earch.ligazakon.ua/l_doc2.nsf/link1/RE20884.html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search.ligazakon.ua/l_doc2.nsf/link1/RE22922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earch.ligazakon.ua/l_doc2.nsf/link1/RE20884.html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mailto:onmr2@lib-dpr.ru" TargetMode="External"/><Relationship Id="rId2" Type="http://schemas.openxmlformats.org/officeDocument/2006/relationships/hyperlink" Target="https://old.dnr-online.ru/wp-content/uploads/2016/05/Postanov_N19_27_16102015.pdf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mailto:onmr2@lib-dpr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ru-RU" sz="4000" b="0" i="1" dirty="0" smtClean="0">
                <a:solidFill>
                  <a:schemeClr val="accent5">
                    <a:lumMod val="50000"/>
                  </a:schemeClr>
                </a:solidFill>
                <a:effectLst/>
                <a:latin typeface="Arial Black" pitchFamily="34" charset="0"/>
              </a:rPr>
              <a:t/>
            </a:r>
            <a:br>
              <a:rPr lang="ru-RU" sz="4000" b="0" i="1" dirty="0" smtClean="0">
                <a:solidFill>
                  <a:schemeClr val="accent5">
                    <a:lumMod val="50000"/>
                  </a:schemeClr>
                </a:solidFill>
                <a:effectLst/>
                <a:latin typeface="Arial Black" pitchFamily="34" charset="0"/>
              </a:rPr>
            </a:br>
            <a:endParaRPr lang="ru-RU" sz="4000" b="0" i="1" dirty="0">
              <a:solidFill>
                <a:schemeClr val="accent5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type="subTitle" idx="1"/>
          </p:nvPr>
        </p:nvSpPr>
        <p:spPr>
          <a:xfrm>
            <a:off x="2071670" y="2000240"/>
            <a:ext cx="6743720" cy="264320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ДЕЛОПРОИЗВОДСТВО </a:t>
            </a:r>
            <a:b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</a:b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В БИБЛИОТЕКАХ:</a:t>
            </a:r>
          </a:p>
          <a:p>
            <a:pPr algn="ctr"/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вебинар</a:t>
            </a:r>
            <a:endParaRPr lang="ru-RU" sz="3600" b="1" dirty="0" smtClean="0">
              <a:solidFill>
                <a:schemeClr val="accent1">
                  <a:lumMod val="50000"/>
                </a:schemeClr>
              </a:solidFill>
              <a:latin typeface="Georgia" pitchFamily="18" charset="0"/>
            </a:endParaRPr>
          </a:p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30 ноября 2017 года</a:t>
            </a:r>
          </a:p>
          <a:p>
            <a:pPr algn="ctr"/>
            <a:endParaRPr lang="ru-RU" sz="4000" dirty="0" smtClean="0">
              <a:solidFill>
                <a:srgbClr val="002060"/>
              </a:solidFill>
              <a:latin typeface="Arial Black" pitchFamily="34" charset="0"/>
            </a:endParaRPr>
          </a:p>
          <a:p>
            <a:pPr algn="ctr"/>
            <a:endParaRPr lang="ru-RU" sz="4000" dirty="0" smtClean="0">
              <a:solidFill>
                <a:srgbClr val="002060"/>
              </a:solidFill>
              <a:latin typeface="Arial Black" pitchFamily="34" charset="0"/>
            </a:endParaRPr>
          </a:p>
          <a:p>
            <a:endParaRPr lang="ru-RU" sz="4000" dirty="0" smtClean="0">
              <a:solidFill>
                <a:srgbClr val="002060"/>
              </a:solidFill>
              <a:latin typeface="Arial Black" pitchFamily="34" charset="0"/>
            </a:endParaRPr>
          </a:p>
          <a:p>
            <a:endParaRPr lang="ru-RU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22860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582594"/>
          </a:xfrm>
        </p:spPr>
        <p:txBody>
          <a:bodyPr>
            <a:normAutofit fontScale="90000"/>
          </a:bodyPr>
          <a:lstStyle/>
          <a:p>
            <a:endParaRPr lang="ru-RU" sz="36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643042" y="2071679"/>
            <a:ext cx="6572296" cy="2857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Где не погибло слово, там и дело еще не погибло.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      </a:t>
            </a:r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 И. Герцен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2297106"/>
          </a:xfrm>
        </p:spPr>
        <p:txBody>
          <a:bodyPr>
            <a:noAutofit/>
          </a:bodyPr>
          <a:lstStyle/>
          <a:p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Делопроизво́дство</a:t>
            </a:r>
            <a:r>
              <a:rPr lang="ru-RU" sz="28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(документационное обеспечение управления) — это деятельность аппарата управления, охватывающая вопросы документирования (создания и оформления документов), документооборота (организации движения и учета документов) и архивного дела (хранения документов).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00298" y="2843200"/>
            <a:ext cx="6000792" cy="3699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1481328"/>
            <a:ext cx="8572560" cy="4733754"/>
          </a:xfrm>
        </p:spPr>
        <p:txBody>
          <a:bodyPr>
            <a:normAutofit fontScale="92500" lnSpcReduction="10000"/>
          </a:bodyPr>
          <a:lstStyle/>
          <a:p>
            <a:pPr marL="0" indent="355600">
              <a:defRPr/>
            </a:pPr>
            <a:r>
              <a:rPr lang="ru-RU" sz="2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применении стандартов на территории Донецкой Народной Республики: </a:t>
            </a:r>
            <a:r>
              <a:rPr lang="ru-RU" sz="2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Указ Главы Донецкой Народной Республики от 22.11. 2016 №399</a:t>
            </a:r>
          </a:p>
          <a:p>
            <a:pPr marL="0" lvl="0" indent="355600">
              <a:defRPr/>
            </a:pPr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применении законов на территории Донецкой Народной Республики в переходный период : </a:t>
            </a: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Постановление Совета Министров Донецкой Народной Республики от 12.06.2014 №9-1</a:t>
            </a:r>
          </a:p>
          <a:p>
            <a:pPr marL="0" indent="355600">
              <a:defRPr/>
            </a:pP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ГОСТ Р 7.0.8-2013 Делопроизводство и архивное дело. Термины и определения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355600">
              <a:defRPr/>
            </a:pPr>
            <a:r>
              <a:rPr lang="ru-RU" sz="26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ГОСТ Р 6.30-97  Унифицированная система организационно-распорядительной документации. Требования к оформлению документов </a:t>
            </a:r>
            <a:r>
              <a:rPr lang="ru-RU" sz="26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 изменениями от 21.01.2000)</a:t>
            </a:r>
          </a:p>
          <a:p>
            <a:pPr marL="0" indent="355600"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55600">
              <a:defRPr/>
            </a:pPr>
            <a:endParaRPr lang="ru-RU" sz="2800" b="1" dirty="0" smtClean="0">
              <a:solidFill>
                <a:schemeClr val="accent3">
                  <a:lumMod val="50000"/>
                </a:schemeClr>
              </a:solidFill>
              <a:cs typeface="Times New Roman" pitchFamily="18" charset="0"/>
            </a:endParaRPr>
          </a:p>
          <a:p>
            <a:pPr marL="0" indent="355600">
              <a:defRPr/>
            </a:pPr>
            <a:endParaRPr lang="uk-UA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214290"/>
            <a:ext cx="8301038" cy="868346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ЗАКОНОДАТЕЛЬНОЕ РЕГУЛИРОВАНИЕ ДЕЛОПРОИЗВОДСТВА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1214422"/>
            <a:ext cx="8643998" cy="5643578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Правил делопроизводства в органах исполнительной власти: </a:t>
            </a:r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Постановление Совета Министров Донецкой Народной Республики от 10.01.2015 №1-2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2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Методические рекомендации по разработке инструкций по делопроизводству  в органах исполнительной власти : </a:t>
            </a:r>
            <a:r>
              <a:rPr lang="ru-RU" sz="22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Главного государственного архивного  управления Донецкой Народной Республики  от 25.03.2015 № 4  </a:t>
            </a:r>
          </a:p>
          <a:p>
            <a:r>
              <a:rPr lang="ru-RU" sz="2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Типовой инструкции по делопроизводству в органах государственной власти, органах местного самоуправления Донецкой Народной Республики: </a:t>
            </a:r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Постановление Совета Министров Донецкой Народной Республики от 16.10.2015 №19-27. –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Режим доступа:</a:t>
            </a: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https://old.dnr-online.ru/wp-content/uploads/2016/05/Postanov_N19_27_16102015.pdf</a:t>
            </a:r>
            <a:endParaRPr lang="ru-RU" sz="18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ЗАКОНОДАТЕЛЬНОЕ РЕГУЛИРОВАНИЕ ДЕЛОПРОИЗВОДСТВА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1214422"/>
            <a:ext cx="8501122" cy="4792869"/>
          </a:xfrm>
        </p:spPr>
        <p:txBody>
          <a:bodyPr>
            <a:normAutofit fontScale="92500" lnSpcReduction="20000"/>
          </a:bodyPr>
          <a:lstStyle/>
          <a:p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Методические рекомендации о порядке отнесения организаций к источникам формирования (комплектования) Государственного архивного фонда Донецкой Народной Республики и составления списков: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согласовано протоколом научно-методического совета Главного государственного управления документационного обеспечения и архивного дела Донецкой Народной Республики от 05 сентября 2016 № 12</a:t>
            </a:r>
          </a:p>
          <a:p>
            <a:r>
              <a:rPr lang="uk-UA" sz="2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 затвердження Переліку типових документів, що створюються під час діяльності </a:t>
            </a:r>
            <a:r>
              <a:rPr lang="uk-UA" sz="2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державних органів та органів</a:t>
            </a:r>
            <a:r>
              <a:rPr lang="uk-UA" sz="2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місцевого самоврядування, інших установ, підприємств та організацій, із зазначенням строків зберігання документів :</a:t>
            </a:r>
            <a:r>
              <a:rPr lang="uk-UA" sz="2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Наказ Міністерства юстиції України від12.04.2012 р. </a:t>
            </a:r>
            <a:r>
              <a:rPr lang="uk-UA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578/5 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http://search.ligazakon.ua/l_doc2.nsf/link1/RE20884.html</a:t>
            </a: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3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7254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ЗАКОНОДАТЕЛЬНОЕ РЕГУЛИРОВАНИЕ </a:t>
            </a:r>
            <a:r>
              <a:rPr lang="ru-RU" sz="31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ДЕЛОПРОИЗВОДСТВА</a:t>
            </a:r>
            <a:endParaRPr lang="ru-RU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578555"/>
          </a:xfrm>
        </p:spPr>
        <p:txBody>
          <a:bodyPr/>
          <a:lstStyle/>
          <a:p>
            <a:pPr>
              <a:defRPr/>
            </a:pP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Делопроизводство: </a:t>
            </a:r>
            <a:r>
              <a:rPr lang="ru-RU" sz="2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Деятельность, обеспечивающая документирование, документооборот, оперативное хранение и использование документов.</a:t>
            </a:r>
          </a:p>
          <a:p>
            <a:pPr>
              <a:defRPr/>
            </a:pP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Управление документами:</a:t>
            </a:r>
            <a:r>
              <a:rPr lang="ru-RU" sz="2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Деятельность, обеспечивающая реализацию единой политики и стандартов по отношению к документальному фонду организации.</a:t>
            </a:r>
          </a:p>
          <a:p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Доступ к документу: </a:t>
            </a:r>
            <a:r>
              <a:rPr lang="ru-RU" sz="2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Возможность и условия получения и использования документа.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41763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ГОСТ Р 7.0.8-2013 Делопроизводство и архивное дело. Термины и определения 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329642" cy="4525963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Хранение документов: </a:t>
            </a:r>
            <a:r>
              <a:rPr lang="ru-RU" sz="3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рационального размещения и обеспечение сохранности документов.</a:t>
            </a:r>
          </a:p>
          <a:p>
            <a:pPr>
              <a:defRPr/>
            </a:pP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Срок хранения документов: </a:t>
            </a:r>
            <a:r>
              <a:rPr lang="ru-RU" sz="3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времени, в течение которого должно обеспечиваться хранение документа в составе документального или архивного фонда.</a:t>
            </a:r>
          </a:p>
          <a:p>
            <a:pPr>
              <a:defRPr/>
            </a:pP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Постоянное хранение документов: </a:t>
            </a:r>
            <a:r>
              <a:rPr lang="ru-RU" sz="3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Вечное хранение документов без права их уничтожения.</a:t>
            </a:r>
          </a:p>
          <a:p>
            <a:pPr>
              <a:defRPr/>
            </a:pP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Временное хранение документов: </a:t>
            </a:r>
            <a:r>
              <a:rPr lang="ru-RU" sz="3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Хранение документов до их уничтожения в течение сроков, установленных нормативными правовыми актами.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ГОСТ Р 7.0.8-2013 Делопроизводство и архивное дело. Термины и определения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45259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организационно-правовая</a:t>
            </a:r>
          </a:p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распорядительная</a:t>
            </a:r>
          </a:p>
          <a:p>
            <a:pPr>
              <a:defRPr/>
            </a:pP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планово-отчетно-учетная</a:t>
            </a:r>
            <a:endParaRPr lang="ru-RU" sz="28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информационно-справочная</a:t>
            </a:r>
          </a:p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кадрам (личному составу)</a:t>
            </a:r>
          </a:p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финансовая (бухгалтерский учет и отчетность)</a:t>
            </a:r>
          </a:p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материально-техническому обеспечению</a:t>
            </a:r>
          </a:p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охране труда</a:t>
            </a:r>
          </a:p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другие</a:t>
            </a:r>
          </a:p>
          <a:p>
            <a:pPr>
              <a:defRPr/>
            </a:pPr>
            <a:endParaRPr lang="ru-RU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СИСТЕМЫ УПРАВЛЕНЧЕСКОЙ ДОКУМЕНТАЦИИ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42910" y="1214422"/>
            <a:ext cx="8001056" cy="4792869"/>
          </a:xfrm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r>
              <a:rPr lang="ru-RU" sz="4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Устав (Положение) ЦБС (библиотеки) </a:t>
            </a:r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правовой акт, определяющий порядок образования и ликвидации, права, обязанности, организацию работы ЦБС (библиотеки)</a:t>
            </a:r>
          </a:p>
          <a:p>
            <a:endParaRPr lang="ru-RU" sz="31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 затвердження Положення про централізовану бібліотечну систему: </a:t>
            </a:r>
            <a:r>
              <a:rPr lang="uk-UA" sz="3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Наказ Міністерства культури і мистецтв України від 20.11.2001 №709</a:t>
            </a:r>
            <a:endParaRPr lang="uk-UA" sz="36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Разделы Устава (Положения)</a:t>
            </a:r>
          </a:p>
          <a:p>
            <a:r>
              <a:rPr lang="ru-RU" sz="31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Общие положения</a:t>
            </a:r>
          </a:p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2) Структура и финансирование ЦБС (библиотеки)</a:t>
            </a:r>
          </a:p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3) Цель и направления деятельности </a:t>
            </a:r>
          </a:p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4) Имущество</a:t>
            </a:r>
          </a:p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5) Формирование библиотечных ресурсов</a:t>
            </a:r>
          </a:p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6) Управление</a:t>
            </a:r>
          </a:p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7) Прекращение деятельности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128586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1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ОРГАНИЗАЦИОННО-ПРАВОВЫЕ ДОКУМЕНТЫ  ЦБС (БИБЛИОТЕКИ)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142984"/>
            <a:ext cx="9001156" cy="521497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правовой акт, определяющий структуру, численность и должностной состав работников организации с указанием должностных окладов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временных типовых штатов централизованных библиотечных систем Министерства культуры СССР: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Министерства культуры СССР от 29.01.1979 №53</a:t>
            </a:r>
          </a:p>
          <a:p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форм плановых документов: 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Министерства финансов Донецкой Народной Республики от 04.02.2016 г. № 36 (Приложение № 17)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оплате труда работников культуры на основе Единой тарифной сетки: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Министерства культуры Донецкой Народной Республики от 13.11.2015 №70-ОД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Структура и штатное расписание -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364241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Структура документа: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1)Общие положения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2)Задачи и основные направления деятельности отдела (сектора)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3)Структура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4)Функции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5)Права и ответственность работников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6) Взаимоотношения (связи) с другими структурными подразделениями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Положения о структурных подразделениях ЦБС (библиотеки) – </a:t>
            </a:r>
            <a:r>
              <a:rPr lang="ru-RU" sz="3200" b="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согласно утвержденной структуре и штатному расписанию</a:t>
            </a:r>
            <a:endParaRPr lang="ru-RU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481328"/>
            <a:ext cx="9001156" cy="4525963"/>
          </a:xfrm>
        </p:spPr>
        <p:txBody>
          <a:bodyPr>
            <a:normAutofit fontScale="92500" lnSpcReduction="20000"/>
          </a:bodyPr>
          <a:lstStyle/>
          <a:p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типовых правил внутреннего трудового распорядка для рабочих и служащих предприятий, учреждений, организаций: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Постановление Госкомитета СССР по труду и социальным  вопросам  от 20.07.1984  № 213: 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Режим доступа: 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http://zakon2.rada.gov.ua/laws/show/v0213400-84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методических рекомендаций по составлению правил внутреннего трудового распорядка для работников образовательных организаций и научных учреждений Донецкой Народной Республики: 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Министерства образования и науки Донецкой Народной Республики от 30.08.2016 №878.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Режим доступа: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http://old.mondnr.ru/?p=80700</a:t>
            </a:r>
            <a:endParaRPr lang="ru-RU" sz="28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Правила внутреннего трудового распорядка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928670"/>
            <a:ext cx="8786874" cy="5572164"/>
          </a:xfrm>
        </p:spPr>
        <p:txBody>
          <a:bodyPr>
            <a:noAutofit/>
          </a:bodyPr>
          <a:lstStyle/>
          <a:p>
            <a:pPr marL="533400" indent="-533400">
              <a:defRPr/>
            </a:pPr>
            <a:r>
              <a:rPr lang="uk-UA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Довідник кваліфікаційних характеристик професій працівників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Режим доступа: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http://www.jobs.ua/ukr/dkhp</a:t>
            </a:r>
            <a:r>
              <a:rPr lang="uk-UA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endParaRPr lang="uk-UA" sz="20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>
              <a:defRPr/>
            </a:pPr>
            <a:r>
              <a:rPr lang="uk-UA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ВИПУСК 1. Професії працівників, що є загальними для всіх видів економічної діяльності</a:t>
            </a:r>
            <a:r>
              <a:rPr lang="uk-UA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затверджено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Наказом Міністерства праці та соціальної політики України від 29.12.2004 N 336 </a:t>
            </a:r>
          </a:p>
          <a:p>
            <a:pPr marL="533400" indent="-533400">
              <a:defRPr/>
            </a:pPr>
            <a:r>
              <a:rPr lang="uk-UA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ВИПУСК 81. Культура та мистецтво</a:t>
            </a:r>
            <a:r>
              <a:rPr lang="uk-UA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затверджено Наказом Міністерства культури і мистецтв України від 14.04.2000 № 168</a:t>
            </a:r>
          </a:p>
          <a:p>
            <a:pPr marL="533400" indent="-533400"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Разделы должностной инструкции:</a:t>
            </a:r>
          </a:p>
          <a:p>
            <a:pPr marL="533400" indent="-533400"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Общие положения</a:t>
            </a:r>
          </a:p>
          <a:p>
            <a:pPr marL="533400" indent="-533400"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 и обязанности</a:t>
            </a:r>
          </a:p>
          <a:p>
            <a:pPr marL="533400" indent="-533400"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Права</a:t>
            </a:r>
          </a:p>
          <a:p>
            <a:pPr marL="533400" indent="-533400"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Ответственность</a:t>
            </a:r>
          </a:p>
          <a:p>
            <a:pPr marL="533400" indent="-533400"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Должен знать</a:t>
            </a:r>
          </a:p>
          <a:p>
            <a:pPr marL="533400" indent="-533400"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Квалификационные требования</a:t>
            </a:r>
          </a:p>
          <a:p>
            <a:pPr marL="533400" indent="-533400"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Взаимоотношения (связи) по должности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Должностные инструкции сотрудников</a:t>
            </a:r>
            <a:b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(согласно штатному расписанию)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1481328"/>
            <a:ext cx="8786874" cy="452596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Квалификационные требования: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Бібліотекар 1-ї категорії: повна або </a:t>
            </a:r>
            <a:r>
              <a:rPr lang="uk-UA" sz="2400" u="sng" dirty="0" smtClean="0">
                <a:latin typeface="Times New Roman" pitchFamily="18" charset="0"/>
                <a:cs typeface="Times New Roman" pitchFamily="18" charset="0"/>
              </a:rPr>
              <a:t>базова вища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освіта відповідного напрямку підготовки (спеціаліст або бакалавр, молодший спеціаліст)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 </a:t>
            </a:r>
            <a:r>
              <a:rPr lang="uk-UA" sz="2400" b="1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Донецкой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Народной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Республики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“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образовании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 19.06.2015  №55-IНС 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Статья 8. Структура системы образования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В Донецкой Народной Республике устанавливаются следующие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уровни профессионального образования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среднее профессиональное образование; 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2) высшее профессиональное образование –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бакалавриат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специалитет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магистратура.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Должностные инструкции сотрудников</a:t>
            </a:r>
            <a:b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(согласно штатному расписанию)</a:t>
            </a:r>
            <a:endParaRPr lang="ru-RU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1357298"/>
            <a:ext cx="8715436" cy="4948068"/>
          </a:xfrm>
        </p:spPr>
        <p:txBody>
          <a:bodyPr>
            <a:normAutofit fontScale="77500" lnSpcReduction="20000"/>
          </a:bodyPr>
          <a:lstStyle/>
          <a:p>
            <a:r>
              <a:rPr lang="ru-RU" sz="33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Статья 105. Заключительные положения </a:t>
            </a:r>
            <a:endParaRPr lang="ru-RU" sz="33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Образовательные уровни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(образовательные цензы), установленные в Донецкой Народной Республике до дня вступления в силу настоящего Закона</a:t>
            </a:r>
            <a:r>
              <a:rPr lang="ru-RU" sz="29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приравниваются 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уровням образования, установленным настоящим Законом, в следующем порядке: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базовое высшее образование (высшие учебные заведения І - ІІ уровня аккредитации)</a:t>
            </a: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9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среднему профессиональному образованию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по программам подготовки специалистов среднего звена;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базовое высшее образование - </a:t>
            </a:r>
            <a:r>
              <a:rPr lang="ru-RU" sz="29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бакалавриат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9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высшему профессиональному образованию - </a:t>
            </a:r>
            <a:r>
              <a:rPr lang="ru-RU" sz="2900" b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бакалавриату</a:t>
            </a:r>
            <a:r>
              <a:rPr lang="ru-RU" sz="29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высшее профессиональное образование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- подготовка специалиста или магистратура - </a:t>
            </a:r>
            <a:r>
              <a:rPr lang="ru-RU" sz="29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высшему образованию - </a:t>
            </a:r>
            <a:r>
              <a:rPr lang="ru-RU" sz="2900" b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специалитету</a:t>
            </a:r>
            <a:r>
              <a:rPr lang="ru-RU" sz="29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или магистратуре, соответственно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01122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Должностные инструкции сотрудников</a:t>
            </a:r>
            <a:b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(согласно штатному расписанию)</a:t>
            </a: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649993"/>
          </a:xfrm>
        </p:spPr>
        <p:txBody>
          <a:bodyPr>
            <a:normAutofit fontScale="92500"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Положение о библиотечном фонде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Положение о системе каталогов и картотек</a:t>
            </a:r>
          </a:p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Технологические инструкции: «Путь документа (книги) в процессе обработки», об инвентаризации, списании, сохранности библиотечного фонда и др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Положение об обработке и защите персональных данных пользователей ЦБС (библиотеки)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Положение о платных услугах ЦБС (библиотеки)</a:t>
            </a:r>
          </a:p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Прейскурант цен на платные услуги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2547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Инструкции по отдельным видам деятельности ЦБС (библиотеки)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1214422"/>
            <a:ext cx="8858312" cy="4792869"/>
          </a:xfrm>
        </p:spPr>
        <p:txBody>
          <a:bodyPr>
            <a:normAutofit fontScale="92500"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 Правила пользования ЦБС (библиотекой)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Типовых правил пользования библиотеками Донецкой Народной Республики: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Министерства культуры Донецкой Народной Республики от 20.06.2017  № 218-ОД</a:t>
            </a:r>
          </a:p>
          <a:p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Порядка льготного посещения организаций культуры Донецкой Народной Республики: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Министерства культуры Донецкой Народной Республики от 01.06.2016 №117-ОД</a:t>
            </a:r>
          </a:p>
          <a:p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2) Инструкция по учету документов, входящих в состав библиотечного фонда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Правил учета документов, входящих в состав библиотечного фонда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приказ Министерства культуры Донецкой Народной Республики от 28.06.2017  № 228-ОД;</a:t>
            </a:r>
          </a:p>
          <a:p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Инструкции по отдельным видам деятельности ЦБС (библиотеки)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1000108"/>
            <a:ext cx="8715436" cy="500718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Положение об организации краеведческой деятельности в ЦБС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Методических рекомендаций по организации краеведческой деятельности библиотек: </a:t>
            </a:r>
            <a:r>
              <a:rPr lang="ru-RU" sz="22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Министерства культуры Донецкой Народной Республики от 28.06.2017  № 235-ОД</a:t>
            </a: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4)</a:t>
            </a:r>
            <a:r>
              <a:rPr lang="ru-RU" sz="22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Порядок обслуживания пользователей межбиблиотечного абонемента и доставки документов в ЦБС (библиотеке)</a:t>
            </a:r>
          </a:p>
          <a:p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Правил взаимодействия библиотек Донецкой Народной Республики по организации системы межбиблиотечного абонемента и доставки документов в Донецкой Народной Республике: </a:t>
            </a:r>
            <a:r>
              <a:rPr lang="ru-RU" sz="22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Министерства культуры Донецкой Народной Республики от 28.07.2017  № 274-ОД</a:t>
            </a:r>
            <a:endParaRPr lang="ru-RU" sz="22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Инструкции по отдельным видам деятельности ЦБС (библиотеки)</a:t>
            </a:r>
            <a:endParaRPr lang="ru-RU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sz="18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п.2.28.3*.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Приказы (распоряжения)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издаются как решения организационно- распорядительного или нормативного правового характера. По содержанию управленческого действия приказы издаются по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основным вопросам деятельности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Учреждения,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административно-хозяйственным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кадровым вопросам (по личному составу).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Образец оформления приказа приведен в Приложении 4*</a:t>
            </a:r>
          </a:p>
          <a:p>
            <a:endParaRPr lang="ru-RU" sz="18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*Типовая инструкция по делопроизводству в органах государственной власти, органах местного самоуправления Донецкой Народной </a:t>
            </a:r>
            <a:r>
              <a:rPr lang="ru-RU" sz="18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Республики.-</a:t>
            </a:r>
            <a:r>
              <a:rPr lang="ru-RU" sz="18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доступа:</a:t>
            </a: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https://old.dnr-online.ru/wp-content/uploads/2016/05/Postanov_N19_27_16102015.pdf</a:t>
            </a:r>
            <a:endParaRPr lang="ru-RU" sz="18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РАСПОРЯДИТЕЛЬНЫЕ ДОКУМЕНТЫ</a:t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ЦБС (БИБЛИОТЕКИ)</a:t>
            </a:r>
            <a:endParaRPr lang="ru-RU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1071546"/>
            <a:ext cx="8786874" cy="5143536"/>
          </a:xfrm>
        </p:spPr>
        <p:txBody>
          <a:bodyPr>
            <a:normAutofit fontScale="62500" lnSpcReduction="2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1) приказы (распоряжения) по основой  деятельности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(срок хранения постоянно)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создании (ликвидации) ЦБС (библиотеки)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назначении директора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структуры и штатного расписания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вступлении в должность директора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возложении на руководителя обязанностей главного бухгалтера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наделении правом подписи 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назначении ответственного за ведение, хранение, учет и выдачу трудовых книжек 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порядке выдачи работникам трудовых книжек 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назначении ответственного лица за обеспечение пожарной безопасности в здании 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(введении в действие новой редакции) «Правил внутреннего трудового распорядка»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утверждении перечня материально ответственных лиц</a:t>
            </a:r>
          </a:p>
          <a:p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РАСПОРЯДИТЕЛЬНЫЕ ДОКУМЕНТЫ</a:t>
            </a:r>
            <a:b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ЦБС (БИБЛИОТЕКИ)</a:t>
            </a:r>
            <a:r>
              <a:rPr lang="ru-RU" sz="5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58" y="1000108"/>
            <a:ext cx="8329642" cy="5007183"/>
          </a:xfrm>
        </p:spPr>
        <p:txBody>
          <a:bodyPr>
            <a:normAutofit lnSpcReduction="10000"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организации приема-передачи дел и инвентаризации </a:t>
            </a:r>
          </a:p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командировках</a:t>
            </a:r>
          </a:p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графике работы в праздничные дни </a:t>
            </a:r>
          </a:p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организации расследования несчастного случая </a:t>
            </a:r>
          </a:p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введение в действие организационно-правовых, инструктивных, методических документов</a:t>
            </a:r>
          </a:p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коллегиальных органов и др.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2)приказы (распоряжения) по административно-хозяйственной деятельности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(срок хранения 5 лет)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3) приказы по личному составу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(срок хранения 75 лет)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4) постановления и решения коллегиальных органов управления ЦБС (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библиотекой)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(совета при директоре, комиссии по списанию документов, совета попечителей библиотеки, совета трудового коллектива) -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2.28.4.* порядок оформления протоколов, образец оформления -Приложение №15)</a:t>
            </a:r>
            <a:endParaRPr lang="ru-RU" sz="2000" i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РАСПОРЯДИТЕЛЬНЫЕ ДОКУМЕНТЫ</a:t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ЦБС (БИБЛИОТЕКИ)</a:t>
            </a:r>
            <a:endParaRPr lang="ru-RU" sz="2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214974"/>
          </a:xfrm>
        </p:spPr>
        <p:txBody>
          <a:bodyPr>
            <a:normAutofit fontScale="70000" lnSpcReduction="20000"/>
          </a:bodyPr>
          <a:lstStyle/>
          <a:p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Перспективные планы (программы) деятельности</a:t>
            </a:r>
          </a:p>
          <a:p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Годовые 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(квартальные, месячные) планы 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</a:p>
          <a:p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Отчетные документы (</a:t>
            </a:r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аналитические, информационные, статистические)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 утверждении форм отчетности в сфере культуры и искусства»: Приказ Министерства культуры ДНР от 24.04.2017 № 141 (Форма  6-НК (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годовая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 -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Приложение 6.)</a:t>
            </a:r>
            <a:endParaRPr lang="ru-RU" sz="26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Тематико-типологический план (профиль) комплектования библиотечного </a:t>
            </a:r>
            <a:r>
              <a:rPr lang="ru-RU" sz="2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фонда 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Тематико-типологический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 (профиль) комплектования библиотечного фонда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ЦБС»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методические рекомендации по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составлению (Донецк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2016)</a:t>
            </a:r>
            <a:endParaRPr lang="ru-RU" sz="26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Книга </a:t>
            </a:r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суммарного учета библиотечного </a:t>
            </a:r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утверждении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 учета документов, входящих в состав библиотечного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фонда»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Министерства культуры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ДНР от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28.06.2017  №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228-ОД (Приложение 1)</a:t>
            </a:r>
            <a:endParaRPr lang="ru-RU" sz="26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Инвентарные </a:t>
            </a:r>
            <a:r>
              <a:rPr lang="ru-RU" sz="2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книги</a:t>
            </a:r>
          </a:p>
          <a:p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Учетный каталог</a:t>
            </a:r>
          </a:p>
          <a:p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Каталоги и картотеки (базы данных)</a:t>
            </a:r>
          </a:p>
          <a:p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Тетрадь учета книг, утерянных пользователями, и книг принятых от пользователей взамен утерянных </a:t>
            </a:r>
          </a:p>
          <a:p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Дневник работы библиотеки</a:t>
            </a:r>
          </a:p>
          <a:p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Формуляры пользователей библиотеки и др.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85786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ПЛАНОВО-ОТЧЕТНО-УЧЕТНЫЕ ДОКУМЕНТЫ</a:t>
            </a:r>
            <a:r>
              <a:rPr lang="ru-RU" sz="4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58" y="1000108"/>
            <a:ext cx="8572560" cy="5026029"/>
          </a:xfrm>
        </p:spPr>
        <p:txBody>
          <a:bodyPr>
            <a:normAutofit fontScale="62500" lnSpcReduction="20000"/>
          </a:bodyPr>
          <a:lstStyle/>
          <a:p>
            <a:pPr marL="533400" indent="-533400">
              <a:defRPr/>
            </a:pP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2.28.5*. служебные письма 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(бланк письма (Приложение 3),</a:t>
            </a:r>
          </a:p>
          <a:p>
            <a:pPr marL="533400" indent="-533400">
              <a:defRPr/>
            </a:pP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том числе </a:t>
            </a:r>
            <a:r>
              <a:rPr lang="ru-RU" sz="34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факсограммы</a:t>
            </a: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телефонограммы,</a:t>
            </a:r>
            <a:r>
              <a:rPr lang="en-US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e-mail</a:t>
            </a: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(переписка по вопросам производственной деятельности)</a:t>
            </a:r>
          </a:p>
          <a:p>
            <a:pPr marL="533400" indent="-533400">
              <a:defRPr/>
            </a:pP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2.28.7*. документы о служебных командировках</a:t>
            </a:r>
          </a:p>
          <a:p>
            <a:pPr marL="533400" indent="-533400">
              <a:defRPr/>
            </a:pP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информационные справки по результатам посещения библиотек</a:t>
            </a:r>
          </a:p>
          <a:p>
            <a:pPr marL="533400" indent="-533400">
              <a:defRPr/>
            </a:pPr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докладные (служебные, пояснительные) записки</a:t>
            </a:r>
          </a:p>
          <a:p>
            <a:pPr marL="533400" indent="-533400">
              <a:defRPr/>
            </a:pPr>
            <a:endParaRPr lang="ru-RU" sz="34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3.1.1*. Документооборот Учреждения </a:t>
            </a:r>
            <a:r>
              <a:rPr lang="ru-RU" sz="3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это прохождение документов в Учреждении с момента их создания или получения до завершения исполнения или отправки. </a:t>
            </a:r>
          </a:p>
          <a:p>
            <a:endParaRPr lang="ru-RU" sz="3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r>
              <a:rPr lang="ru-RU" sz="29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*Типовая инструкция по делопроизводству в органах государственной власти, органах местного самоуправления Донецкой Народной </a:t>
            </a:r>
            <a:r>
              <a:rPr lang="ru-RU" sz="29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Республики.-</a:t>
            </a:r>
            <a:r>
              <a:rPr lang="ru-RU" sz="29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lang="ru-RU" sz="29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доступа:</a:t>
            </a:r>
            <a:r>
              <a:rPr lang="en-US" sz="29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https://old.dnr-online.ru/wp-content/uploads/2016/05/Postanov_N19_27_16102015.pdf</a:t>
            </a:r>
            <a:endParaRPr lang="ru-RU" sz="29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9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9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0"/>
            <a:ext cx="8401080" cy="92867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ИНФОРМАЦИОННО-СПРАВОЧНЫЕ ДОКУМЕНТЫ ЦБС (БИБЛИОТЕКИ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1071546"/>
            <a:ext cx="8543956" cy="5786454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Различают три основных потока документации:</a:t>
            </a:r>
          </a:p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документы, поступающие из других  учреждений (входящие)</a:t>
            </a:r>
          </a:p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документы, отправляемые в другие учреждения (исходящие)</a:t>
            </a:r>
          </a:p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документы, создаваемые в 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библиотеке 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используемые работниками 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управленческом процессе (внутренние)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процессе документооборота осуществляется:</a:t>
            </a:r>
          </a:p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3.3*. Прием и первичная обработка документов, поступающих в 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учреждение</a:t>
            </a:r>
            <a:endParaRPr lang="ru-RU" sz="20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3.4*. Предварительное рассмотрение документов</a:t>
            </a:r>
          </a:p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3.5*. Регистрация документов </a:t>
            </a:r>
          </a:p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3.6*. Организация передачи документов и их исполнения </a:t>
            </a:r>
          </a:p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3.7*. Организация контроля за исполнением документов</a:t>
            </a:r>
          </a:p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3.9*. Порядок обработки и передачи исходящих документов</a:t>
            </a:r>
          </a:p>
          <a:p>
            <a:endParaRPr lang="ru-RU" sz="20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*Типовая инструкция по делопроизводству в органах государственной власти, органах местного самоуправления Донецкой Народной </a:t>
            </a:r>
            <a:r>
              <a:rPr lang="ru-RU" sz="17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Республики.-</a:t>
            </a:r>
            <a:r>
              <a:rPr lang="ru-RU" sz="17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доступа:</a:t>
            </a:r>
            <a:r>
              <a:rPr lang="en-US" sz="17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https://old.dnr-online.ru/wp-content/uploads/2016/05/Postanov_N19_27_16102015.pdf</a:t>
            </a:r>
            <a:endParaRPr lang="ru-RU" sz="17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1700" dirty="0" smtClean="0"/>
          </a:p>
          <a:p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ДОКУМЕНТООБОРОТА И ИСПОЛНЕНИЯ ДОКУМЕНТОВ*</a:t>
            </a:r>
            <a:endParaRPr lang="ru-RU" sz="2400" b="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>
            <a:off x="0" y="142852"/>
            <a:ext cx="8686800" cy="4389120"/>
          </a:xfrm>
        </p:spPr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Форма журнала регистрации приказов </a:t>
            </a:r>
            <a:endParaRPr lang="ru-RU" b="1" dirty="0"/>
          </a:p>
        </p:txBody>
      </p:sp>
      <p:pic>
        <p:nvPicPr>
          <p:cNvPr id="1026" name="Picture 2" descr="C:\Users\avdeenko\Documents\OD-0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8572560" cy="42819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481328"/>
            <a:ext cx="8786874" cy="4525963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4.1*.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Составление и ведение номенклатуры дел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4.1.1*.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Номенклатура дел -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систематизированный перечень наименований (заголовков) дел, создаваемых в делопроизводстве Учреждения, оформленный в соответствующем порядке с указанием сроков хранения дел.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Номенклатура дел является обязательным для каждого Учреждения документом,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который составляется для создания 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Учреждении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единой системы формирования дел, обеспечения их учета, быстрого поиска документа по его содержанию и виду, отбора документов на государственное хранение в процессе делопроизводства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СИСТЕМАТИЗАЦИЯ И ХРАНЕНИЕ ДОКУМЕНТОВ В ДЕЛОПРОИЗВОДСТВЕ 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36424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4.1.2*.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Номенклатура дел является основанием для составления описей дел постоянного и долговременного (свыше 10 лет) хранения, а также для учета дел временного (до 10 лет включительно) хранения.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4.1.3*.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Учреждении составляются номенклатуры дел структурных подразделений </a:t>
            </a:r>
            <a:r>
              <a:rPr lang="ru-RU" sz="2400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(Приложение 26)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сводная номенклатура дел Учреждения </a:t>
            </a:r>
            <a:r>
              <a:rPr lang="ru-RU" sz="2400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(Приложение 27).</a:t>
            </a:r>
            <a:endParaRPr lang="ru-RU" sz="2400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08266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СИСТЕМАТИЗАЦИЯ И ХРАНЕНИЕ ДОКУМЕНТОВ В ДЕЛОПРОИЗВОДСТВЕ </a:t>
            </a:r>
            <a:endParaRPr lang="ru-RU" sz="2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42844" y="357166"/>
            <a:ext cx="8858312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Номенклатура дел </a:t>
            </a:r>
            <a:br>
              <a:rPr lang="ru-RU" sz="31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отдела </a:t>
            </a:r>
            <a:r>
              <a:rPr lang="ru-RU" sz="31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научно-методической работы и социологических исследований  ДРУНБ – 4.13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524000" y="1397000"/>
          <a:ext cx="6096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428595" y="1397000"/>
          <a:ext cx="8215370" cy="428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7"/>
                <a:gridCol w="2500330"/>
                <a:gridCol w="1214445"/>
                <a:gridCol w="1643074"/>
                <a:gridCol w="1643074"/>
              </a:tblGrid>
              <a:tr h="6022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022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4.13-05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Годовые планы работы ЦБС (библиотек) городов и районов Донецкой Народной Республики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 лет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Ст. 157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22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4.13-06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Годовые отчеты ЦБС (библиотек) городов и районов Донецкой Народной Республики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До ликвидации организации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Ст. 296 б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22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4.13-11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Межведомственный отчет организация библиотечного обслуживания населения города (района)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До ликвидации организации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 Ст. 302б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58" y="571480"/>
            <a:ext cx="8429684" cy="6072230"/>
          </a:xfrm>
        </p:spPr>
        <p:txBody>
          <a:bodyPr>
            <a:normAutofit fontScale="25000" lnSpcReduction="20000"/>
          </a:bodyPr>
          <a:lstStyle/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Постоянно хранятся *(до ликвидации организации</a:t>
            </a:r>
            <a:r>
              <a:rPr lang="ru-RU" sz="7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)*</a:t>
            </a:r>
            <a:endParaRPr lang="ru-RU" sz="72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Устав (положение) ЦБС (библиотеки)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Свидетельство о государственной регистрации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Штатные расписания 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Положения о структурных подразделениях ЦБС (библиотеки)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Должностные инструкции сотрудников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Книги суммарного учета библиотечного фонда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Инвентарные книги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Картотеки периодических изданий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Каталоги (электронные базы) книг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Документы (справки, информации) о выполнении решений вышестоящих органов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Справки комплексных проверок по основному виду деятельности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Концепции, прогнозы (перспективные планы) развития 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Годовые планы, отчеты 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Статистические отчеты по основным видам деятельности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Прейскуранты на </a:t>
            </a:r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платные услуги </a:t>
            </a:r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ЦБС (библиотеки)</a:t>
            </a:r>
          </a:p>
          <a:p>
            <a:r>
              <a:rPr lang="ru-RU" sz="6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Правила, положения, инструкции, методические указания и рекомендации, разработанные в ЦБС (библиотеке)</a:t>
            </a:r>
            <a:endParaRPr lang="uk-UA" sz="6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5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*Перелік типових документів, що створюються під час діяльності </a:t>
            </a:r>
            <a:r>
              <a:rPr lang="uk-UA" sz="5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державних органів та органів</a:t>
            </a:r>
            <a:r>
              <a:rPr lang="uk-UA" sz="5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місцевого самоврядування, інших установ, підприємств та організацій, із зазначенням строків зберігання документів: Наказ Міністерства юстиції України від12.04.2012 р. </a:t>
            </a:r>
            <a:r>
              <a:rPr lang="uk-UA" sz="5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578/5 </a:t>
            </a:r>
            <a:r>
              <a:rPr lang="uk-UA" sz="56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http://search.ligazakon.ua/l_doc2.nsf/link1/RE20884.html</a:t>
            </a:r>
            <a:endParaRPr lang="uk-UA" sz="5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6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435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ХРАНЕНИЕ ДОКУМЕНТОВ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642918"/>
            <a:ext cx="8501122" cy="5572164"/>
          </a:xfrm>
        </p:spPr>
        <p:txBody>
          <a:bodyPr>
            <a:normAutofit fontScale="92500" lnSpcReduction="10000"/>
          </a:bodyPr>
          <a:lstStyle/>
          <a:p>
            <a:r>
              <a:rPr lang="ru-RU" sz="19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Документы о проведении аттестации и присвоения квалификации* – 75 лет</a:t>
            </a:r>
          </a:p>
          <a:p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Акты списания документов* – 10 лет</a:t>
            </a:r>
          </a:p>
          <a:p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Журналы регистрации инструктажей по технике безопасности* – 10 лет</a:t>
            </a:r>
          </a:p>
          <a:p>
            <a:r>
              <a:rPr lang="ru-RU" sz="19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Документы (расчеты, справки, сведения, письма) об отнесении ЦБС к группе по оплате труда* – 5 лет</a:t>
            </a:r>
          </a:p>
          <a:p>
            <a:r>
              <a:rPr lang="ru-RU" sz="19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Справки тематических проверок* – 5 лет</a:t>
            </a:r>
          </a:p>
          <a:p>
            <a:r>
              <a:rPr lang="ru-RU" sz="19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Переписка с вышестоящими организациями* – 5 лет</a:t>
            </a:r>
          </a:p>
          <a:p>
            <a:r>
              <a:rPr lang="ru-RU" sz="1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Дневники работы библиотеки* – 3 года</a:t>
            </a:r>
          </a:p>
          <a:p>
            <a:r>
              <a:rPr lang="ru-RU" sz="1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Переписка с подведомственными организациями* – 3 года</a:t>
            </a:r>
          </a:p>
          <a:p>
            <a:r>
              <a:rPr lang="ru-RU" sz="19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Правила внутреннего трудового распорядка* – 1 год после утверждения нового документа</a:t>
            </a:r>
          </a:p>
          <a:p>
            <a:r>
              <a:rPr lang="ru-RU" sz="19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Годовые (квартальные) планы-отчеты структурных подразделений* – 1 год</a:t>
            </a:r>
          </a:p>
          <a:p>
            <a:r>
              <a:rPr lang="ru-RU" sz="19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Читательские формуляры* – до тех пор, пока в них есть надобность</a:t>
            </a:r>
          </a:p>
          <a:p>
            <a:endParaRPr lang="ru-RU" sz="1800" dirty="0" smtClean="0"/>
          </a:p>
          <a:p>
            <a:r>
              <a:rPr lang="uk-UA" sz="17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*Перелік типових документів, що створюються під час діяльності </a:t>
            </a:r>
            <a:r>
              <a:rPr lang="uk-UA" sz="17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державних органів та органів</a:t>
            </a:r>
            <a:r>
              <a:rPr lang="uk-UA" sz="17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місцевого самоврядування, інших установ, підприємств та організацій, із зазначенням строків зберігання документів: Наказ Міністерства юстиції України від12.04.2012 р. </a:t>
            </a:r>
            <a:r>
              <a:rPr lang="uk-UA" sz="17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578/5 </a:t>
            </a:r>
            <a:r>
              <a:rPr lang="uk-UA" sz="17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http://search.ligazakon.ua/l_doc2.nsf/link1/RE20884.html</a:t>
            </a:r>
            <a:endParaRPr lang="uk-UA" sz="17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п.7.6. Организация работы ведомственной библиотеки, справочно-информационного фонда</a:t>
            </a:r>
            <a:endParaRPr lang="ru-RU" sz="17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ХРАНЕНИЕ ДОКУМЕНТОВ</a:t>
            </a:r>
            <a:endParaRPr lang="ru-RU" sz="28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71472" y="1214422"/>
            <a:ext cx="8286808" cy="5429288"/>
          </a:xfrm>
        </p:spPr>
        <p:txBody>
          <a:bodyPr>
            <a:normAutofit fontScale="85000" lnSpcReduction="20000"/>
          </a:bodyPr>
          <a:lstStyle/>
          <a:p>
            <a:r>
              <a:rPr lang="ru-RU" sz="23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Составление и ведение списков </a:t>
            </a:r>
            <a:r>
              <a:rPr lang="ru-RU" sz="23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организаций, общественных объединений и граждан, документы которых подлежат включению в состав ГАФ ДНР, </a:t>
            </a:r>
            <a:r>
              <a:rPr lang="ru-RU" sz="23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входит в функции </a:t>
            </a:r>
            <a:r>
              <a:rPr lang="ru-RU" sz="23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Главного государственного управления документационного обеспечения и архивного дела Донецкой Народной Республики и </a:t>
            </a:r>
            <a:r>
              <a:rPr lang="ru-RU" sz="23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территориальных архивных учреждений</a:t>
            </a:r>
            <a:r>
              <a:rPr lang="ru-RU" sz="23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.* </a:t>
            </a:r>
          </a:p>
          <a:p>
            <a:r>
              <a:rPr lang="ru-RU" sz="23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Определяющие критерии </a:t>
            </a:r>
            <a:r>
              <a:rPr lang="ru-RU" sz="23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отнесении организаций к источникам формирования (комплектования) ГАФ ДНР следующие: </a:t>
            </a:r>
            <a:r>
              <a:rPr lang="ru-RU" sz="23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функционально-целевое назначение </a:t>
            </a:r>
            <a:r>
              <a:rPr lang="ru-RU" sz="2300" b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фондообразователя</a:t>
            </a:r>
            <a:r>
              <a:rPr lang="ru-RU" sz="23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полнота документирования его деятельности, информационная насыщенность, культурная ценность документов</a:t>
            </a:r>
            <a:r>
              <a:rPr lang="ru-RU" sz="23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.*</a:t>
            </a:r>
          </a:p>
          <a:p>
            <a:r>
              <a:rPr lang="ru-RU" sz="23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Список № 1 </a:t>
            </a:r>
            <a:r>
              <a:rPr lang="ru-RU" sz="23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(Приложение 2)*, </a:t>
            </a:r>
            <a:endParaRPr lang="ru-RU" sz="2300" b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4) государственные (коммунальные) музеи, библиотеки, которые имеют право создавать архивные подразделения для постоянного хранения документов ГАФ ДНР.</a:t>
            </a:r>
          </a:p>
          <a:p>
            <a:endParaRPr lang="ru-RU" sz="23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Методические рекомендации о порядке отнесения организаций к источникам формирования (комплектования) Государственного архивного фонда Донецкой Народной Республики и составления списков: согласовано протоколом научно-методического совета Главного государственного управления документационного обеспечения и архивного дела Донецкой Народной Республики от 05 сентября 2016 №12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ЦБС (библиотеки) как источник формирования (комплектования) ГАФ ДНР 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58" y="1643050"/>
            <a:ext cx="8286808" cy="4071967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Подготовить проект бланка письма ЦБС (библиотеки) 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соответствии с п.2.28.5 «Типовой инструкции по делопроизводству в органах государственной власти, органах местного самоуправления Донецкой Народной Республики» (бланк письма -Приложение 3) -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Режим доступа: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https://old.dnr-online.ru/wp-content/uploads/2016/05/Postanov_N19_27_16102015.pdf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Срок исполнения : до  01.02.2018 года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Адрес подачи проектов: 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onmr2@lib-dpr.ru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ДОМАШНЕЕ ЗАДАНИЕ ДЛЯ УЧАСТНИКОВ ВЕБИНАРА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64999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ru-RU" sz="3000" b="1" dirty="0" smtClean="0">
              <a:solidFill>
                <a:schemeClr val="accent1">
                  <a:lumMod val="50000"/>
                </a:schemeClr>
              </a:solidFill>
              <a:latin typeface="Arial Black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ru-RU" sz="3000" b="1" dirty="0" smtClean="0">
              <a:solidFill>
                <a:schemeClr val="accent1">
                  <a:lumMod val="50000"/>
                </a:schemeClr>
              </a:solidFill>
              <a:latin typeface="Arial Black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Контакты: +38 (062) 305-36-71</a:t>
            </a:r>
          </a:p>
          <a:p>
            <a:pPr algn="ctr">
              <a:buNone/>
            </a:pPr>
            <a:r>
              <a:rPr lang="ru-RU" sz="3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/>
            </a:r>
            <a:br>
              <a:rPr lang="ru-RU" sz="3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	</a:t>
            </a:r>
            <a:r>
              <a:rPr lang="en-US" sz="3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  <a:hlinkClick r:id="rId2"/>
              </a:rPr>
              <a:t>onmr2@lib-dpr.ru</a:t>
            </a:r>
            <a:r>
              <a:rPr lang="en-US" sz="3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	</a:t>
            </a:r>
            <a:endParaRPr lang="ru-RU" sz="3000" b="1" dirty="0" smtClean="0">
              <a:solidFill>
                <a:schemeClr val="accent1">
                  <a:lumMod val="50000"/>
                </a:schemeClr>
              </a:solidFill>
              <a:latin typeface="Arial Black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rgbClr val="683322"/>
                </a:solidFill>
                <a:latin typeface="Trebuchet MS" pitchFamily="34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683322"/>
                </a:solidFill>
                <a:latin typeface="Trebuchet MS" pitchFamily="34" charset="0"/>
                <a:cs typeface="Times New Roman" pitchFamily="18" charset="0"/>
              </a:rPr>
            </a:br>
            <a:endParaRPr lang="ru-RU" sz="2400" b="1" dirty="0" smtClean="0">
              <a:solidFill>
                <a:srgbClr val="683322"/>
              </a:solidFill>
              <a:latin typeface="Trebuchet MS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683322"/>
              </a:solidFill>
              <a:latin typeface="Trebuchet MS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  <a:cs typeface="Times New Roman" pitchFamily="18" charset="0"/>
              </a:rPr>
              <a:t> </a:t>
            </a:r>
            <a:r>
              <a:rPr lang="ru-RU" sz="21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© Отдел </a:t>
            </a:r>
            <a:r>
              <a:rPr lang="ru-RU" sz="19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научно-методической</a:t>
            </a:r>
            <a:r>
              <a:rPr lang="ru-RU" sz="21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работы и социологических исследований </a:t>
            </a:r>
          </a:p>
          <a:p>
            <a:pPr algn="ctr">
              <a:buNone/>
            </a:pPr>
            <a:r>
              <a:rPr lang="ru-RU" sz="21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Донецкой республиканской универсальной научной библиотеки </a:t>
            </a:r>
          </a:p>
          <a:p>
            <a:pPr algn="ctr">
              <a:buNone/>
            </a:pPr>
            <a:r>
              <a:rPr lang="ru-RU" sz="21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им. Н. К. Крупской</a:t>
            </a:r>
            <a:endParaRPr lang="ru-RU" sz="21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43956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СОТРУДНИЧЕСТВО!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 descr="images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571744"/>
            <a:ext cx="2314575" cy="1971675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1443</TotalTime>
  <Words>2154</Words>
  <Application>Microsoft Office PowerPoint</Application>
  <PresentationFormat>Экран (4:3)</PresentationFormat>
  <Paragraphs>280</Paragraphs>
  <Slides>34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Открытая</vt:lpstr>
      <vt:lpstr>  </vt:lpstr>
      <vt:lpstr>Слайд 2</vt:lpstr>
      <vt:lpstr>Делопроизво́дство (документационное обеспечение управления) — это деятельность аппарата управления, охватывающая вопросы документирования (создания и оформления документов), документооборота (организации движения и учета документов) и архивного дела (хранения документов).</vt:lpstr>
      <vt:lpstr>ЗАКОНОДАТЕЛЬНОЕ РЕГУЛИРОВАНИЕ ДЕЛОПРОИЗВОДСТВА</vt:lpstr>
      <vt:lpstr>ЗАКОНОДАТЕЛЬНОЕ РЕГУЛИРОВАНИЕ ДЕЛОПРОИЗВОДСТВА</vt:lpstr>
      <vt:lpstr>ЗАКОНОДАТЕЛЬНОЕ РЕГУЛИРОВАНИЕ ДЕЛОПРОИЗВОДСТВА</vt:lpstr>
      <vt:lpstr>ГОСТ Р 7.0.8-2013 Делопроизводство и архивное дело. Термины и определения </vt:lpstr>
      <vt:lpstr>ГОСТ Р 7.0.8-2013 Делопроизводство и архивное дело. Термины и определения </vt:lpstr>
      <vt:lpstr>СИСТЕМЫ УПРАВЛЕНЧЕСКОЙ ДОКУМЕНТАЦИИ</vt:lpstr>
      <vt:lpstr>ОРГАНИЗАЦИОННО-ПРАВОВЫЕ ДОКУМЕНТЫ  ЦБС (БИБЛИОТЕКИ) </vt:lpstr>
      <vt:lpstr>Структура и штатное расписание - </vt:lpstr>
      <vt:lpstr>Положения о структурных подразделениях ЦБС (библиотеки) – согласно утвержденной структуре и штатному расписанию</vt:lpstr>
      <vt:lpstr>Правила внутреннего трудового распорядка</vt:lpstr>
      <vt:lpstr>Должностные инструкции сотрудников (согласно штатному расписанию)</vt:lpstr>
      <vt:lpstr>Должностные инструкции сотрудников (согласно штатному расписанию)</vt:lpstr>
      <vt:lpstr>Должностные инструкции сотрудников (согласно штатному расписанию) </vt:lpstr>
      <vt:lpstr>Инструкции по отдельным видам деятельности ЦБС (библиотеки) </vt:lpstr>
      <vt:lpstr>Инструкции по отдельным видам деятельности ЦБС (библиотеки) </vt:lpstr>
      <vt:lpstr>Инструкции по отдельным видам деятельности ЦБС (библиотеки)</vt:lpstr>
      <vt:lpstr>РАСПОРЯДИТЕЛЬНЫЕ ДОКУМЕНТЫ ЦБС (БИБЛИОТЕКИ)</vt:lpstr>
      <vt:lpstr>РАСПОРЯДИТЕЛЬНЫЕ ДОКУМЕНТЫ ЦБС (БИБЛИОТЕКИ) </vt:lpstr>
      <vt:lpstr>РАСПОРЯДИТЕЛЬНЫЕ ДОКУМЕНТЫ ЦБС (БИБЛИОТЕКИ)</vt:lpstr>
      <vt:lpstr>ПЛАНОВО-ОТЧЕТНО-УЧЕТНЫЕ ДОКУМЕНТЫ </vt:lpstr>
      <vt:lpstr>ИНФОРМАЦИОННО-СПРАВОЧНЫЕ ДОКУМЕНТЫ ЦБС (БИБЛИОТЕКИ)</vt:lpstr>
      <vt:lpstr>ОРГАНИЗАЦИЯ ДОКУМЕНТООБОРОТА И ИСПОЛНЕНИЯ ДОКУМЕНТОВ*</vt:lpstr>
      <vt:lpstr>Форма журнала регистрации приказов </vt:lpstr>
      <vt:lpstr>СИСТЕМАТИЗАЦИЯ И ХРАНЕНИЕ ДОКУМЕНТОВ В ДЕЛОПРОИЗВОДСТВЕ </vt:lpstr>
      <vt:lpstr>СИСТЕМАТИЗАЦИЯ И ХРАНЕНИЕ ДОКУМЕНТОВ В ДЕЛОПРОИЗВОДСТВЕ </vt:lpstr>
      <vt:lpstr>Номенклатура дел  отдела научно-методической работы и социологических исследований  ДРУНБ – 4.13 </vt:lpstr>
      <vt:lpstr>ХРАНЕНИЕ ДОКУМЕНТОВ</vt:lpstr>
      <vt:lpstr>ХРАНЕНИЕ ДОКУМЕНТОВ</vt:lpstr>
      <vt:lpstr>ЦБС (библиотеки) как источник формирования (комплектования) ГАФ ДНР </vt:lpstr>
      <vt:lpstr>ДОМАШНЕЕ ЗАДАНИЕ ДЛЯ УЧАСТНИКОВ ВЕБИНАРА</vt:lpstr>
      <vt:lpstr>СПАСИБО ЗА СОТРУДНИЧЕСТВО!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avdeenko</dc:creator>
  <cp:lastModifiedBy>avdeenko</cp:lastModifiedBy>
  <cp:revision>173</cp:revision>
  <dcterms:created xsi:type="dcterms:W3CDTF">2017-11-24T13:20:44Z</dcterms:created>
  <dcterms:modified xsi:type="dcterms:W3CDTF">2017-11-30T06:33:30Z</dcterms:modified>
</cp:coreProperties>
</file>