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29"/>
  </p:notesMasterIdLst>
  <p:sldIdLst>
    <p:sldId id="256" r:id="rId2"/>
    <p:sldId id="258" r:id="rId3"/>
    <p:sldId id="280" r:id="rId4"/>
    <p:sldId id="259" r:id="rId5"/>
    <p:sldId id="260" r:id="rId6"/>
    <p:sldId id="261" r:id="rId7"/>
    <p:sldId id="281" r:id="rId8"/>
    <p:sldId id="289" r:id="rId9"/>
    <p:sldId id="282" r:id="rId10"/>
    <p:sldId id="283" r:id="rId11"/>
    <p:sldId id="284" r:id="rId12"/>
    <p:sldId id="285" r:id="rId13"/>
    <p:sldId id="286" r:id="rId14"/>
    <p:sldId id="264" r:id="rId15"/>
    <p:sldId id="288" r:id="rId16"/>
    <p:sldId id="266" r:id="rId17"/>
    <p:sldId id="295" r:id="rId18"/>
    <p:sldId id="267" r:id="rId19"/>
    <p:sldId id="290" r:id="rId20"/>
    <p:sldId id="291" r:id="rId21"/>
    <p:sldId id="268" r:id="rId22"/>
    <p:sldId id="274" r:id="rId23"/>
    <p:sldId id="294" r:id="rId24"/>
    <p:sldId id="277" r:id="rId25"/>
    <p:sldId id="278" r:id="rId26"/>
    <p:sldId id="292" r:id="rId27"/>
    <p:sldId id="276" r:id="rId28"/>
  </p:sldIdLst>
  <p:sldSz cx="9001125" cy="6553200"/>
  <p:notesSz cx="6858000" cy="9144000"/>
  <p:defaultTextStyle>
    <a:defPPr>
      <a:defRPr lang="uk-UA"/>
    </a:defPPr>
    <a:lvl1pPr marL="0" algn="l" defTabSz="88879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44398" algn="l" defTabSz="88879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88797" algn="l" defTabSz="88879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333195" algn="l" defTabSz="88879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777594" algn="l" defTabSz="88879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221992" algn="l" defTabSz="88879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666390" algn="l" defTabSz="88879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110789" algn="l" defTabSz="88879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555187" algn="l" defTabSz="88879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327" autoAdjust="0"/>
    <p:restoredTop sz="94595" autoAdjust="0"/>
  </p:normalViewPr>
  <p:slideViewPr>
    <p:cSldViewPr>
      <p:cViewPr>
        <p:scale>
          <a:sx n="100" d="100"/>
          <a:sy n="100" d="100"/>
        </p:scale>
        <p:origin x="-234" y="-162"/>
      </p:cViewPr>
      <p:guideLst>
        <p:guide orient="horz" pos="2064"/>
        <p:guide pos="283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9340E0-5BF1-4C39-B22B-CA2032E01CB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D30FF244-0F8C-4D64-9D1D-E2BB7D9E9767}">
      <dgm:prSet custT="1"/>
      <dgm:spPr/>
      <dgm:t>
        <a:bodyPr/>
        <a:lstStyle/>
        <a:p>
          <a:pPr algn="ctr" rtl="0">
            <a:spcAft>
              <a:spcPts val="0"/>
            </a:spcAft>
          </a:pPr>
          <a:r>
            <a:rPr lang="ru-RU" sz="3600" dirty="0" smtClean="0"/>
            <a:t>Организация и </a:t>
          </a:r>
          <a:r>
            <a:rPr lang="ru-RU" sz="3600" dirty="0" smtClean="0"/>
            <a:t>предоставление </a:t>
          </a:r>
          <a:r>
            <a:rPr lang="ru-RU" sz="3600" dirty="0" smtClean="0"/>
            <a:t>дополнительных платных услуг в библиотеках на современном этапе</a:t>
          </a:r>
          <a:endParaRPr lang="uk-UA" sz="3600" dirty="0"/>
        </a:p>
      </dgm:t>
    </dgm:pt>
    <dgm:pt modelId="{2B65AC5E-2484-46A6-8AC7-7C143DAE6F06}" type="parTrans" cxnId="{E58BB134-00E5-4ED2-B376-C2AC5AFF439B}">
      <dgm:prSet/>
      <dgm:spPr/>
      <dgm:t>
        <a:bodyPr/>
        <a:lstStyle/>
        <a:p>
          <a:endParaRPr lang="uk-UA"/>
        </a:p>
      </dgm:t>
    </dgm:pt>
    <dgm:pt modelId="{A1531F52-22F5-4CC2-AFD0-4E1B85BA505E}" type="sibTrans" cxnId="{E58BB134-00E5-4ED2-B376-C2AC5AFF439B}">
      <dgm:prSet/>
      <dgm:spPr/>
      <dgm:t>
        <a:bodyPr/>
        <a:lstStyle/>
        <a:p>
          <a:endParaRPr lang="uk-UA"/>
        </a:p>
      </dgm:t>
    </dgm:pt>
    <dgm:pt modelId="{C607BBED-9955-4740-8A9D-16AD05FB865C}" type="pres">
      <dgm:prSet presAssocID="{879340E0-5BF1-4C39-B22B-CA2032E01CB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86BDF6D2-ECBF-4EE0-928E-CB45A9956D51}" type="pres">
      <dgm:prSet presAssocID="{D30FF244-0F8C-4D64-9D1D-E2BB7D9E976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E58BB134-00E5-4ED2-B376-C2AC5AFF439B}" srcId="{879340E0-5BF1-4C39-B22B-CA2032E01CBE}" destId="{D30FF244-0F8C-4D64-9D1D-E2BB7D9E9767}" srcOrd="0" destOrd="0" parTransId="{2B65AC5E-2484-46A6-8AC7-7C143DAE6F06}" sibTransId="{A1531F52-22F5-4CC2-AFD0-4E1B85BA505E}"/>
    <dgm:cxn modelId="{9ABA6167-6651-41B5-9FD1-C69C0B9BE2B1}" type="presOf" srcId="{D30FF244-0F8C-4D64-9D1D-E2BB7D9E9767}" destId="{86BDF6D2-ECBF-4EE0-928E-CB45A9956D51}" srcOrd="0" destOrd="0" presId="urn:microsoft.com/office/officeart/2005/8/layout/vList2"/>
    <dgm:cxn modelId="{4DF182AD-731C-474B-A2DE-CC11C93615D4}" type="presOf" srcId="{879340E0-5BF1-4C39-B22B-CA2032E01CBE}" destId="{C607BBED-9955-4740-8A9D-16AD05FB865C}" srcOrd="0" destOrd="0" presId="urn:microsoft.com/office/officeart/2005/8/layout/vList2"/>
    <dgm:cxn modelId="{E2EF8764-7DFD-4BA0-BA1E-20C2827AB1F1}" type="presParOf" srcId="{C607BBED-9955-4740-8A9D-16AD05FB865C}" destId="{86BDF6D2-ECBF-4EE0-928E-CB45A9956D51}" srcOrd="0" destOrd="0" presId="urn:microsoft.com/office/officeart/2005/8/layout/vList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33F575-063F-4D43-BBD7-DDC4C3832CE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738BC329-04C7-41B6-A6ED-0AE5D7EDA9E9}">
      <dgm:prSet custT="1"/>
      <dgm:spPr/>
      <dgm:t>
        <a:bodyPr/>
        <a:lstStyle/>
        <a:p>
          <a:pPr algn="r" rtl="0">
            <a:spcAft>
              <a:spcPts val="0"/>
            </a:spcAft>
          </a:pPr>
          <a:r>
            <a:rPr lang="ru-RU" sz="2400" dirty="0" smtClean="0"/>
            <a:t>Подготовил: </a:t>
          </a:r>
          <a:endParaRPr lang="uk-UA" sz="2400" dirty="0"/>
        </a:p>
      </dgm:t>
    </dgm:pt>
    <dgm:pt modelId="{FC546F22-DB4A-461F-AAE3-EDA9D29720D2}" type="parTrans" cxnId="{191573A4-CD99-4E3B-AF48-D8FF4D5C9C1C}">
      <dgm:prSet/>
      <dgm:spPr/>
      <dgm:t>
        <a:bodyPr/>
        <a:lstStyle/>
        <a:p>
          <a:endParaRPr lang="uk-UA"/>
        </a:p>
      </dgm:t>
    </dgm:pt>
    <dgm:pt modelId="{3D8816A6-9652-4BF4-92BA-F14EB26AE2C6}" type="sibTrans" cxnId="{191573A4-CD99-4E3B-AF48-D8FF4D5C9C1C}">
      <dgm:prSet/>
      <dgm:spPr/>
      <dgm:t>
        <a:bodyPr/>
        <a:lstStyle/>
        <a:p>
          <a:endParaRPr lang="uk-UA"/>
        </a:p>
      </dgm:t>
    </dgm:pt>
    <dgm:pt modelId="{DD1B6B13-89EF-4C30-953F-2665DBE33C2C}">
      <dgm:prSet custT="1"/>
      <dgm:spPr/>
      <dgm:t>
        <a:bodyPr/>
        <a:lstStyle/>
        <a:p>
          <a:pPr algn="r" rtl="0">
            <a:spcAft>
              <a:spcPts val="0"/>
            </a:spcAft>
          </a:pPr>
          <a:r>
            <a:rPr lang="ru-RU" sz="2400" dirty="0" smtClean="0"/>
            <a:t>заведующий сектором предоставления платных услуг отдела маркетинга</a:t>
          </a:r>
        </a:p>
        <a:p>
          <a:pPr algn="r" rtl="0">
            <a:spcAft>
              <a:spcPts val="0"/>
            </a:spcAft>
          </a:pPr>
          <a:r>
            <a:rPr lang="ru-RU" sz="2400" dirty="0" smtClean="0"/>
            <a:t>Денисенко Галина Анатольевна</a:t>
          </a:r>
          <a:endParaRPr lang="uk-UA" sz="2400" dirty="0"/>
        </a:p>
      </dgm:t>
    </dgm:pt>
    <dgm:pt modelId="{E015B604-0E28-474A-A8EC-DAA7EB7225EE}" type="parTrans" cxnId="{9D939A73-641A-45E7-BA8E-F4AD97290D80}">
      <dgm:prSet/>
      <dgm:spPr/>
      <dgm:t>
        <a:bodyPr/>
        <a:lstStyle/>
        <a:p>
          <a:endParaRPr lang="uk-UA"/>
        </a:p>
      </dgm:t>
    </dgm:pt>
    <dgm:pt modelId="{18670AE2-6724-4234-B340-C65268F1CDB8}" type="sibTrans" cxnId="{9D939A73-641A-45E7-BA8E-F4AD97290D80}">
      <dgm:prSet/>
      <dgm:spPr/>
      <dgm:t>
        <a:bodyPr/>
        <a:lstStyle/>
        <a:p>
          <a:endParaRPr lang="uk-UA"/>
        </a:p>
      </dgm:t>
    </dgm:pt>
    <dgm:pt modelId="{2A88FB56-526B-424B-922A-9ED941D9885A}" type="pres">
      <dgm:prSet presAssocID="{B933F575-063F-4D43-BBD7-DDC4C3832CE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84A15E48-2E2E-4B26-91BE-865AF98494F2}" type="pres">
      <dgm:prSet presAssocID="{738BC329-04C7-41B6-A6ED-0AE5D7EDA9E9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4D5829D-683F-4831-83AD-2037B8C88E00}" type="pres">
      <dgm:prSet presAssocID="{3D8816A6-9652-4BF4-92BA-F14EB26AE2C6}" presName="spacer" presStyleCnt="0"/>
      <dgm:spPr/>
    </dgm:pt>
    <dgm:pt modelId="{4011F34D-5DDB-42C0-9CDC-708EDEF7DA92}" type="pres">
      <dgm:prSet presAssocID="{DD1B6B13-89EF-4C30-953F-2665DBE33C2C}" presName="parentText" presStyleLbl="node1" presStyleIdx="1" presStyleCnt="2" custLinFactY="2102" custLinFactNeighborX="2299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EDB07768-AD23-4ACB-ABAE-A3CC8B6BCB73}" type="presOf" srcId="{B933F575-063F-4D43-BBD7-DDC4C3832CE0}" destId="{2A88FB56-526B-424B-922A-9ED941D9885A}" srcOrd="0" destOrd="0" presId="urn:microsoft.com/office/officeart/2005/8/layout/vList2"/>
    <dgm:cxn modelId="{B80B52C4-8523-483E-BC3E-870AB98BF645}" type="presOf" srcId="{DD1B6B13-89EF-4C30-953F-2665DBE33C2C}" destId="{4011F34D-5DDB-42C0-9CDC-708EDEF7DA92}" srcOrd="0" destOrd="0" presId="urn:microsoft.com/office/officeart/2005/8/layout/vList2"/>
    <dgm:cxn modelId="{42E0E12E-6332-4A84-8B43-3DC3F4DF5FA7}" type="presOf" srcId="{738BC329-04C7-41B6-A6ED-0AE5D7EDA9E9}" destId="{84A15E48-2E2E-4B26-91BE-865AF98494F2}" srcOrd="0" destOrd="0" presId="urn:microsoft.com/office/officeart/2005/8/layout/vList2"/>
    <dgm:cxn modelId="{191573A4-CD99-4E3B-AF48-D8FF4D5C9C1C}" srcId="{B933F575-063F-4D43-BBD7-DDC4C3832CE0}" destId="{738BC329-04C7-41B6-A6ED-0AE5D7EDA9E9}" srcOrd="0" destOrd="0" parTransId="{FC546F22-DB4A-461F-AAE3-EDA9D29720D2}" sibTransId="{3D8816A6-9652-4BF4-92BA-F14EB26AE2C6}"/>
    <dgm:cxn modelId="{9D939A73-641A-45E7-BA8E-F4AD97290D80}" srcId="{B933F575-063F-4D43-BBD7-DDC4C3832CE0}" destId="{DD1B6B13-89EF-4C30-953F-2665DBE33C2C}" srcOrd="1" destOrd="0" parTransId="{E015B604-0E28-474A-A8EC-DAA7EB7225EE}" sibTransId="{18670AE2-6724-4234-B340-C65268F1CDB8}"/>
    <dgm:cxn modelId="{6E97BB94-7BA8-4680-9103-7962B16A8015}" type="presParOf" srcId="{2A88FB56-526B-424B-922A-9ED941D9885A}" destId="{84A15E48-2E2E-4B26-91BE-865AF98494F2}" srcOrd="0" destOrd="0" presId="urn:microsoft.com/office/officeart/2005/8/layout/vList2"/>
    <dgm:cxn modelId="{2BAE849B-6293-4C7F-8325-9B5C4A4B59D5}" type="presParOf" srcId="{2A88FB56-526B-424B-922A-9ED941D9885A}" destId="{C4D5829D-683F-4831-83AD-2037B8C88E00}" srcOrd="1" destOrd="0" presId="urn:microsoft.com/office/officeart/2005/8/layout/vList2"/>
    <dgm:cxn modelId="{0B46904D-5FAF-4C7E-8811-2992A6AC2FB8}" type="presParOf" srcId="{2A88FB56-526B-424B-922A-9ED941D9885A}" destId="{4011F34D-5DDB-42C0-9CDC-708EDEF7DA92}" srcOrd="2" destOrd="0" presId="urn:microsoft.com/office/officeart/2005/8/layout/vList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1C9195B-9C04-4BE4-9631-1BB9161E56F2}" type="doc">
      <dgm:prSet loTypeId="urn:microsoft.com/office/officeart/2005/8/layout/process2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4DA3AF12-A5E7-495C-ABB3-DAB3809D33EE}">
      <dgm:prSet custT="1"/>
      <dgm:spPr/>
      <dgm:t>
        <a:bodyPr/>
        <a:lstStyle/>
        <a:p>
          <a:pPr rtl="0">
            <a:spcAft>
              <a:spcPts val="0"/>
            </a:spcAft>
          </a:pPr>
          <a:r>
            <a:rPr lang="ru-RU" sz="7200" b="1" dirty="0" smtClean="0">
              <a:solidFill>
                <a:schemeClr val="accent5">
                  <a:lumMod val="75000"/>
                </a:schemeClr>
              </a:solidFill>
              <a:latin typeface="+mj-lt"/>
              <a:ea typeface="Batang" pitchFamily="18" charset="-127"/>
              <a:cs typeface="Arial" pitchFamily="34" charset="0"/>
            </a:rPr>
            <a:t>Законодательство Донецкой Народной Республики</a:t>
          </a:r>
          <a:endParaRPr lang="uk-UA" sz="7200" b="1" dirty="0">
            <a:solidFill>
              <a:schemeClr val="accent5">
                <a:lumMod val="75000"/>
              </a:schemeClr>
            </a:solidFill>
            <a:latin typeface="+mj-lt"/>
            <a:ea typeface="Batang" pitchFamily="18" charset="-127"/>
            <a:cs typeface="Arial" pitchFamily="34" charset="0"/>
          </a:endParaRPr>
        </a:p>
      </dgm:t>
    </dgm:pt>
    <dgm:pt modelId="{4226FE5E-6D6F-400B-B7E6-0D58D6020CFD}" type="parTrans" cxnId="{0835F060-3569-423A-8CA9-D895832B38F2}">
      <dgm:prSet/>
      <dgm:spPr/>
      <dgm:t>
        <a:bodyPr/>
        <a:lstStyle/>
        <a:p>
          <a:endParaRPr lang="uk-UA"/>
        </a:p>
      </dgm:t>
    </dgm:pt>
    <dgm:pt modelId="{C6A8D199-5637-4805-919C-BEA3E5772CFF}" type="sibTrans" cxnId="{0835F060-3569-423A-8CA9-D895832B38F2}">
      <dgm:prSet/>
      <dgm:spPr/>
      <dgm:t>
        <a:bodyPr/>
        <a:lstStyle/>
        <a:p>
          <a:endParaRPr lang="uk-UA"/>
        </a:p>
      </dgm:t>
    </dgm:pt>
    <dgm:pt modelId="{813CA698-44D4-484F-B9E6-7F2D3E27939C}" type="pres">
      <dgm:prSet presAssocID="{31C9195B-9C04-4BE4-9631-1BB9161E56F2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8E34C403-600F-4A43-8C13-3792C4A42976}" type="pres">
      <dgm:prSet presAssocID="{4DA3AF12-A5E7-495C-ABB3-DAB3809D33EE}" presName="node" presStyleLbl="node1" presStyleIdx="0" presStyleCnt="1" custLinFactNeighborX="520" custLinFactNeighborY="-4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0835F060-3569-423A-8CA9-D895832B38F2}" srcId="{31C9195B-9C04-4BE4-9631-1BB9161E56F2}" destId="{4DA3AF12-A5E7-495C-ABB3-DAB3809D33EE}" srcOrd="0" destOrd="0" parTransId="{4226FE5E-6D6F-400B-B7E6-0D58D6020CFD}" sibTransId="{C6A8D199-5637-4805-919C-BEA3E5772CFF}"/>
    <dgm:cxn modelId="{C911B54F-D778-448E-A523-A00ADD2C9A41}" type="presOf" srcId="{4DA3AF12-A5E7-495C-ABB3-DAB3809D33EE}" destId="{8E34C403-600F-4A43-8C13-3792C4A42976}" srcOrd="0" destOrd="0" presId="urn:microsoft.com/office/officeart/2005/8/layout/process2"/>
    <dgm:cxn modelId="{DCAD6DE5-90EC-480D-8B89-0B451F4AB845}" type="presOf" srcId="{31C9195B-9C04-4BE4-9631-1BB9161E56F2}" destId="{813CA698-44D4-484F-B9E6-7F2D3E27939C}" srcOrd="0" destOrd="0" presId="urn:microsoft.com/office/officeart/2005/8/layout/process2"/>
    <dgm:cxn modelId="{A14E5FB1-CD3E-4A5C-8AC7-99207416B751}" type="presParOf" srcId="{813CA698-44D4-484F-B9E6-7F2D3E27939C}" destId="{8E34C403-600F-4A43-8C13-3792C4A42976}" srcOrd="0" destOrd="0" presId="urn:microsoft.com/office/officeart/2005/8/layout/process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1AC6F4-2D7D-43C4-9994-37C2D75F44AC}" type="datetimeFigureOut">
              <a:rPr lang="uk-UA" smtClean="0"/>
              <a:pPr/>
              <a:t>04.12.2017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685800"/>
            <a:ext cx="4708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4904DB-0833-40AA-9145-334F45E053B9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4904DB-0833-40AA-9145-334F45E053B9}" type="slidenum">
              <a:rPr lang="uk-UA" smtClean="0"/>
              <a:pPr/>
              <a:t>6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75085" y="2035740"/>
            <a:ext cx="7650956" cy="140469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0169" y="3713480"/>
            <a:ext cx="6300788" cy="167470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443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88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33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77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21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66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107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551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4E45-4E1D-4323-B737-AD3859670875}" type="datetimeFigureOut">
              <a:rPr lang="uk-UA" smtClean="0"/>
              <a:pPr/>
              <a:t>04.12.2017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D15E6-087E-4A07-85DC-7839C40A545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4E45-4E1D-4323-B737-AD3859670875}" type="datetimeFigureOut">
              <a:rPr lang="uk-UA" smtClean="0"/>
              <a:pPr/>
              <a:t>04.12.2017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D15E6-087E-4A07-85DC-7839C40A545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1027" y="4211038"/>
            <a:ext cx="7650956" cy="1301538"/>
          </a:xfrm>
        </p:spPr>
        <p:txBody>
          <a:bodyPr anchor="t"/>
          <a:lstStyle>
            <a:lvl1pPr algn="l">
              <a:defRPr sz="39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11027" y="2777526"/>
            <a:ext cx="7650956" cy="1433512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443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8879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331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7759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2199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663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107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5551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4E45-4E1D-4323-B737-AD3859670875}" type="datetimeFigureOut">
              <a:rPr lang="uk-UA" smtClean="0"/>
              <a:pPr/>
              <a:t>04.12.2017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D15E6-087E-4A07-85DC-7839C40A545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0056" y="1529081"/>
            <a:ext cx="3975497" cy="4324809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5572" y="1529081"/>
            <a:ext cx="3975497" cy="4324809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4E45-4E1D-4323-B737-AD3859670875}" type="datetimeFigureOut">
              <a:rPr lang="uk-UA" smtClean="0"/>
              <a:pPr/>
              <a:t>04.12.2017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D15E6-087E-4A07-85DC-7839C40A545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0056" y="1466886"/>
            <a:ext cx="3977060" cy="611328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44398" indent="0">
              <a:buNone/>
              <a:defRPr sz="1900" b="1"/>
            </a:lvl2pPr>
            <a:lvl3pPr marL="888797" indent="0">
              <a:buNone/>
              <a:defRPr sz="1700" b="1"/>
            </a:lvl3pPr>
            <a:lvl4pPr marL="1333195" indent="0">
              <a:buNone/>
              <a:defRPr sz="1600" b="1"/>
            </a:lvl4pPr>
            <a:lvl5pPr marL="1777594" indent="0">
              <a:buNone/>
              <a:defRPr sz="1600" b="1"/>
            </a:lvl5pPr>
            <a:lvl6pPr marL="2221992" indent="0">
              <a:buNone/>
              <a:defRPr sz="1600" b="1"/>
            </a:lvl6pPr>
            <a:lvl7pPr marL="2666390" indent="0">
              <a:buNone/>
              <a:defRPr sz="1600" b="1"/>
            </a:lvl7pPr>
            <a:lvl8pPr marL="3110789" indent="0">
              <a:buNone/>
              <a:defRPr sz="1600" b="1"/>
            </a:lvl8pPr>
            <a:lvl9pPr marL="3555187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0056" y="2078214"/>
            <a:ext cx="3977060" cy="377567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572447" y="1466886"/>
            <a:ext cx="3978622" cy="611328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44398" indent="0">
              <a:buNone/>
              <a:defRPr sz="1900" b="1"/>
            </a:lvl2pPr>
            <a:lvl3pPr marL="888797" indent="0">
              <a:buNone/>
              <a:defRPr sz="1700" b="1"/>
            </a:lvl3pPr>
            <a:lvl4pPr marL="1333195" indent="0">
              <a:buNone/>
              <a:defRPr sz="1600" b="1"/>
            </a:lvl4pPr>
            <a:lvl5pPr marL="1777594" indent="0">
              <a:buNone/>
              <a:defRPr sz="1600" b="1"/>
            </a:lvl5pPr>
            <a:lvl6pPr marL="2221992" indent="0">
              <a:buNone/>
              <a:defRPr sz="1600" b="1"/>
            </a:lvl6pPr>
            <a:lvl7pPr marL="2666390" indent="0">
              <a:buNone/>
              <a:defRPr sz="1600" b="1"/>
            </a:lvl7pPr>
            <a:lvl8pPr marL="3110789" indent="0">
              <a:buNone/>
              <a:defRPr sz="1600" b="1"/>
            </a:lvl8pPr>
            <a:lvl9pPr marL="3555187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572447" y="2078214"/>
            <a:ext cx="3978622" cy="377567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4E45-4E1D-4323-B737-AD3859670875}" type="datetimeFigureOut">
              <a:rPr lang="uk-UA" smtClean="0"/>
              <a:pPr/>
              <a:t>04.12.2017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D15E6-087E-4A07-85DC-7839C40A545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4E45-4E1D-4323-B737-AD3859670875}" type="datetimeFigureOut">
              <a:rPr lang="uk-UA" smtClean="0"/>
              <a:pPr/>
              <a:t>04.12.2017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D15E6-087E-4A07-85DC-7839C40A545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4E45-4E1D-4323-B737-AD3859670875}" type="datetimeFigureOut">
              <a:rPr lang="uk-UA" smtClean="0"/>
              <a:pPr/>
              <a:t>04.12.2017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D15E6-087E-4A07-85DC-7839C40A545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057" y="260915"/>
            <a:ext cx="2961308" cy="1110403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19190" y="260915"/>
            <a:ext cx="5031879" cy="5592975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0057" y="1371318"/>
            <a:ext cx="2961308" cy="4482571"/>
          </a:xfrm>
        </p:spPr>
        <p:txBody>
          <a:bodyPr/>
          <a:lstStyle>
            <a:lvl1pPr marL="0" indent="0">
              <a:buNone/>
              <a:defRPr sz="1400"/>
            </a:lvl1pPr>
            <a:lvl2pPr marL="444398" indent="0">
              <a:buNone/>
              <a:defRPr sz="1200"/>
            </a:lvl2pPr>
            <a:lvl3pPr marL="888797" indent="0">
              <a:buNone/>
              <a:defRPr sz="1000"/>
            </a:lvl3pPr>
            <a:lvl4pPr marL="1333195" indent="0">
              <a:buNone/>
              <a:defRPr sz="900"/>
            </a:lvl4pPr>
            <a:lvl5pPr marL="1777594" indent="0">
              <a:buNone/>
              <a:defRPr sz="900"/>
            </a:lvl5pPr>
            <a:lvl6pPr marL="2221992" indent="0">
              <a:buNone/>
              <a:defRPr sz="900"/>
            </a:lvl6pPr>
            <a:lvl7pPr marL="2666390" indent="0">
              <a:buNone/>
              <a:defRPr sz="900"/>
            </a:lvl7pPr>
            <a:lvl8pPr marL="3110789" indent="0">
              <a:buNone/>
              <a:defRPr sz="900"/>
            </a:lvl8pPr>
            <a:lvl9pPr marL="3555187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4E45-4E1D-4323-B737-AD3859670875}" type="datetimeFigureOut">
              <a:rPr lang="uk-UA" smtClean="0"/>
              <a:pPr/>
              <a:t>04.12.2017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D15E6-087E-4A07-85DC-7839C40A545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4284" y="4587240"/>
            <a:ext cx="5400675" cy="541550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64284" y="585541"/>
            <a:ext cx="5400675" cy="3931920"/>
          </a:xfrm>
        </p:spPr>
        <p:txBody>
          <a:bodyPr/>
          <a:lstStyle>
            <a:lvl1pPr marL="0" indent="0">
              <a:buNone/>
              <a:defRPr sz="3100"/>
            </a:lvl1pPr>
            <a:lvl2pPr marL="444398" indent="0">
              <a:buNone/>
              <a:defRPr sz="2700"/>
            </a:lvl2pPr>
            <a:lvl3pPr marL="888797" indent="0">
              <a:buNone/>
              <a:defRPr sz="2300"/>
            </a:lvl3pPr>
            <a:lvl4pPr marL="1333195" indent="0">
              <a:buNone/>
              <a:defRPr sz="1900"/>
            </a:lvl4pPr>
            <a:lvl5pPr marL="1777594" indent="0">
              <a:buNone/>
              <a:defRPr sz="1900"/>
            </a:lvl5pPr>
            <a:lvl6pPr marL="2221992" indent="0">
              <a:buNone/>
              <a:defRPr sz="1900"/>
            </a:lvl6pPr>
            <a:lvl7pPr marL="2666390" indent="0">
              <a:buNone/>
              <a:defRPr sz="1900"/>
            </a:lvl7pPr>
            <a:lvl8pPr marL="3110789" indent="0">
              <a:buNone/>
              <a:defRPr sz="1900"/>
            </a:lvl8pPr>
            <a:lvl9pPr marL="3555187" indent="0">
              <a:buNone/>
              <a:defRPr sz="19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64284" y="5128790"/>
            <a:ext cx="5400675" cy="769090"/>
          </a:xfrm>
        </p:spPr>
        <p:txBody>
          <a:bodyPr/>
          <a:lstStyle>
            <a:lvl1pPr marL="0" indent="0">
              <a:buNone/>
              <a:defRPr sz="1400"/>
            </a:lvl1pPr>
            <a:lvl2pPr marL="444398" indent="0">
              <a:buNone/>
              <a:defRPr sz="1200"/>
            </a:lvl2pPr>
            <a:lvl3pPr marL="888797" indent="0">
              <a:buNone/>
              <a:defRPr sz="1000"/>
            </a:lvl3pPr>
            <a:lvl4pPr marL="1333195" indent="0">
              <a:buNone/>
              <a:defRPr sz="900"/>
            </a:lvl4pPr>
            <a:lvl5pPr marL="1777594" indent="0">
              <a:buNone/>
              <a:defRPr sz="900"/>
            </a:lvl5pPr>
            <a:lvl6pPr marL="2221992" indent="0">
              <a:buNone/>
              <a:defRPr sz="900"/>
            </a:lvl6pPr>
            <a:lvl7pPr marL="2666390" indent="0">
              <a:buNone/>
              <a:defRPr sz="900"/>
            </a:lvl7pPr>
            <a:lvl8pPr marL="3110789" indent="0">
              <a:buNone/>
              <a:defRPr sz="900"/>
            </a:lvl8pPr>
            <a:lvl9pPr marL="3555187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4E45-4E1D-4323-B737-AD3859670875}" type="datetimeFigureOut">
              <a:rPr lang="uk-UA" smtClean="0"/>
              <a:pPr/>
              <a:t>04.12.2017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D15E6-087E-4A07-85DC-7839C40A545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4E45-4E1D-4323-B737-AD3859670875}" type="datetimeFigureOut">
              <a:rPr lang="uk-UA" smtClean="0"/>
              <a:pPr/>
              <a:t>04.12.2017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D15E6-087E-4A07-85DC-7839C40A545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25816" y="262432"/>
            <a:ext cx="2025253" cy="559145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0056" y="262432"/>
            <a:ext cx="5925741" cy="559145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4E45-4E1D-4323-B737-AD3859670875}" type="datetimeFigureOut">
              <a:rPr lang="uk-UA" smtClean="0"/>
              <a:pPr/>
              <a:t>04.12.2017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D15E6-087E-4A07-85DC-7839C40A545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056" y="262432"/>
            <a:ext cx="8101013" cy="1092200"/>
          </a:xfrm>
          <a:prstGeom prst="rect">
            <a:avLst/>
          </a:prstGeom>
        </p:spPr>
        <p:txBody>
          <a:bodyPr vert="horz" lIns="88880" tIns="44440" rIns="88880" bIns="4444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0056" y="1529081"/>
            <a:ext cx="8101013" cy="4324809"/>
          </a:xfrm>
          <a:prstGeom prst="rect">
            <a:avLst/>
          </a:prstGeom>
        </p:spPr>
        <p:txBody>
          <a:bodyPr vert="horz" lIns="88880" tIns="44440" rIns="88880" bIns="4444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0056" y="6073846"/>
            <a:ext cx="2100263" cy="348897"/>
          </a:xfrm>
          <a:prstGeom prst="rect">
            <a:avLst/>
          </a:prstGeom>
        </p:spPr>
        <p:txBody>
          <a:bodyPr vert="horz" lIns="88880" tIns="44440" rIns="88880" bIns="4444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14E45-4E1D-4323-B737-AD3859670875}" type="datetimeFigureOut">
              <a:rPr lang="uk-UA" smtClean="0"/>
              <a:pPr/>
              <a:t>04.12.2017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75385" y="6073846"/>
            <a:ext cx="2850356" cy="348897"/>
          </a:xfrm>
          <a:prstGeom prst="rect">
            <a:avLst/>
          </a:prstGeom>
        </p:spPr>
        <p:txBody>
          <a:bodyPr vert="horz" lIns="88880" tIns="44440" rIns="88880" bIns="4444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0806" y="6073846"/>
            <a:ext cx="2100263" cy="348897"/>
          </a:xfrm>
          <a:prstGeom prst="rect">
            <a:avLst/>
          </a:prstGeom>
        </p:spPr>
        <p:txBody>
          <a:bodyPr vert="horz" lIns="88880" tIns="44440" rIns="88880" bIns="4444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D15E6-087E-4A07-85DC-7839C40A545B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888797" rtl="0" eaLnBrk="1" latinLnBrk="0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3299" indent="-333299" algn="l" defTabSz="888797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22147" indent="-277749" algn="l" defTabSz="888797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10996" indent="-222199" algn="l" defTabSz="888797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55394" indent="-222199" algn="l" defTabSz="888797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99793" indent="-222199" algn="l" defTabSz="888797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44191" indent="-222199" algn="l" defTabSz="888797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88590" indent="-222199" algn="l" defTabSz="888797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32988" indent="-222199" algn="l" defTabSz="888797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77386" indent="-222199" algn="l" defTabSz="888797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88879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44398" algn="l" defTabSz="88879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88797" algn="l" defTabSz="88879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195" algn="l" defTabSz="88879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77594" algn="l" defTabSz="88879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221992" algn="l" defTabSz="88879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66390" algn="l" defTabSz="88879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110789" algn="l" defTabSz="88879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55187" algn="l" defTabSz="88879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diagramLayout" Target="../diagrams/layout1.xml"/><Relationship Id="rId7" Type="http://schemas.openxmlformats.org/officeDocument/2006/relationships/diagramLayout" Target="../diagrams/layout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diagramColors" Target="../diagrams/colors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lib-dpr.ru/" TargetMode="External"/><Relationship Id="rId2" Type="http://schemas.openxmlformats.org/officeDocument/2006/relationships/hyperlink" Target="mailto:krupskaya@lib-dpr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675084" y="750870"/>
          <a:ext cx="7974463" cy="2798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/>
        </p:nvGraphicFramePr>
        <p:xfrm>
          <a:off x="2214547" y="3713480"/>
          <a:ext cx="6364680" cy="19920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450056" y="614344"/>
          <a:ext cx="8101013" cy="46418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2221" y="4641860"/>
            <a:ext cx="8101013" cy="188085"/>
          </a:xfrm>
        </p:spPr>
        <p:txBody>
          <a:bodyPr anchor="ctr">
            <a:normAutofit fontScale="25000" lnSpcReduction="20000"/>
          </a:bodyPr>
          <a:lstStyle/>
          <a:p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11027" y="1062022"/>
            <a:ext cx="7650956" cy="4450554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ru-RU" sz="4000" dirty="0" smtClean="0">
                <a:solidFill>
                  <a:schemeClr val="accent1"/>
                </a:solidFill>
              </a:rPr>
              <a:t/>
            </a:r>
            <a:br>
              <a:rPr lang="ru-RU" sz="4000" dirty="0" smtClean="0">
                <a:solidFill>
                  <a:schemeClr val="accent1"/>
                </a:solidFill>
              </a:rPr>
            </a:br>
            <a:r>
              <a:rPr lang="ru-RU" sz="6000" dirty="0" smtClean="0">
                <a:solidFill>
                  <a:schemeClr val="accent5">
                    <a:lumMod val="75000"/>
                  </a:schemeClr>
                </a:solidFill>
              </a:rPr>
              <a:t>Разрешительные документы:</a:t>
            </a:r>
            <a:r>
              <a:rPr lang="uk-UA" sz="5400" dirty="0" smtClean="0">
                <a:solidFill>
                  <a:schemeClr val="accent1"/>
                </a:solidFill>
              </a:rPr>
              <a:t/>
            </a:r>
            <a:br>
              <a:rPr lang="uk-UA" sz="5400" dirty="0" smtClean="0">
                <a:solidFill>
                  <a:schemeClr val="accent1"/>
                </a:solidFill>
              </a:rPr>
            </a:br>
            <a:endParaRPr lang="uk-UA" sz="5400" dirty="0">
              <a:solidFill>
                <a:schemeClr val="accent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14348" y="1562088"/>
            <a:ext cx="7358114" cy="285752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chemeClr val="accent5">
                    <a:lumMod val="75000"/>
                  </a:schemeClr>
                </a:solidFill>
              </a:rPr>
              <a:t>Разрешительные документы:</a:t>
            </a:r>
            <a:endParaRPr lang="uk-UA" sz="72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056" y="262432"/>
            <a:ext cx="8101013" cy="1228218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Постановление</a:t>
            </a:r>
            <a:endParaRPr lang="uk-UA" sz="5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Совета </a:t>
            </a:r>
            <a:r>
              <a:rPr lang="ru-RU" sz="5200" b="1" dirty="0" smtClean="0">
                <a:solidFill>
                  <a:schemeClr val="accent5">
                    <a:lumMod val="75000"/>
                  </a:schemeClr>
                </a:solidFill>
                <a:latin typeface="+mj-lt"/>
                <a:cs typeface="Times New Roman" pitchFamily="18" charset="0"/>
              </a:rPr>
              <a:t>Министров </a:t>
            </a:r>
            <a:r>
              <a:rPr lang="ru-RU" sz="5200" b="1" dirty="0">
                <a:solidFill>
                  <a:schemeClr val="accent5">
                    <a:lumMod val="75000"/>
                  </a:schemeClr>
                </a:solidFill>
                <a:latin typeface="+mj-lt"/>
                <a:cs typeface="Times New Roman" pitchFamily="18" charset="0"/>
              </a:rPr>
              <a:t>ДНР </a:t>
            </a:r>
          </a:p>
          <a:p>
            <a:pPr algn="ctr">
              <a:buNone/>
            </a:pPr>
            <a:r>
              <a:rPr lang="ru-RU" sz="5200" b="1" dirty="0">
                <a:solidFill>
                  <a:schemeClr val="accent5">
                    <a:lumMod val="75000"/>
                  </a:schemeClr>
                </a:solidFill>
                <a:latin typeface="+mj-lt"/>
                <a:cs typeface="Times New Roman" pitchFamily="18" charset="0"/>
              </a:rPr>
              <a:t>«О применении Законов на территории ДНР в переходный период» </a:t>
            </a:r>
          </a:p>
          <a:p>
            <a:pPr algn="ctr">
              <a:buNone/>
            </a:pPr>
            <a:r>
              <a:rPr lang="ru-RU" sz="5200" b="1" dirty="0">
                <a:solidFill>
                  <a:schemeClr val="accent5">
                    <a:lumMod val="75000"/>
                  </a:schemeClr>
                </a:solidFill>
                <a:latin typeface="+mj-lt"/>
                <a:cs typeface="Times New Roman" pitchFamily="18" charset="0"/>
              </a:rPr>
              <a:t>от 02 июня 2014 г. № 9-1</a:t>
            </a:r>
          </a:p>
          <a:p>
            <a:pPr algn="just"/>
            <a:endParaRPr lang="ru-RU" sz="5200" b="1" dirty="0">
              <a:latin typeface="+mj-lt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056" y="419080"/>
            <a:ext cx="8101013" cy="1357322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chemeClr val="tx2"/>
                </a:solidFill>
                <a:cs typeface="Times New Roman" pitchFamily="18" charset="0"/>
              </a:rPr>
              <a:t/>
            </a:r>
            <a:br>
              <a:rPr lang="ru-RU" sz="5400" b="1" dirty="0" smtClean="0">
                <a:solidFill>
                  <a:schemeClr val="tx2"/>
                </a:solidFill>
                <a:cs typeface="Times New Roman" pitchFamily="18" charset="0"/>
              </a:rPr>
            </a:b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Закон Донецкой Народной Республики</a:t>
            </a:r>
            <a:b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</a:br>
            <a:endParaRPr lang="uk-UA" sz="5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" y="1990715"/>
            <a:ext cx="8101013" cy="3863173"/>
          </a:xfrm>
        </p:spPr>
        <p:txBody>
          <a:bodyPr/>
          <a:lstStyle/>
          <a:p>
            <a:pPr algn="ctr"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latin typeface="+mj-lt"/>
                <a:cs typeface="Times New Roman" pitchFamily="18" charset="0"/>
              </a:rPr>
              <a:t>«</a:t>
            </a:r>
            <a:r>
              <a:rPr lang="ru-RU" sz="5400" b="1" dirty="0">
                <a:solidFill>
                  <a:schemeClr val="accent5">
                    <a:lumMod val="75000"/>
                  </a:schemeClr>
                </a:solidFill>
                <a:latin typeface="+mj-lt"/>
                <a:cs typeface="Times New Roman" pitchFamily="18" charset="0"/>
              </a:rPr>
              <a:t>О культуре»</a:t>
            </a:r>
          </a:p>
          <a:p>
            <a:pPr algn="ctr">
              <a:buNone/>
            </a:pPr>
            <a:r>
              <a:rPr lang="ru-RU" sz="5200" b="1" dirty="0">
                <a:solidFill>
                  <a:schemeClr val="accent5">
                    <a:lumMod val="75000"/>
                  </a:schemeClr>
                </a:solidFill>
                <a:latin typeface="+mj-lt"/>
                <a:cs typeface="Times New Roman" pitchFamily="18" charset="0"/>
              </a:rPr>
              <a:t>от 18 января 2016 г. </a:t>
            </a:r>
          </a:p>
          <a:p>
            <a:pPr algn="ctr">
              <a:buNone/>
            </a:pPr>
            <a:r>
              <a:rPr lang="ru-RU" sz="5200" b="1" dirty="0">
                <a:solidFill>
                  <a:schemeClr val="accent5">
                    <a:lumMod val="75000"/>
                  </a:schemeClr>
                </a:solidFill>
                <a:latin typeface="+mj-lt"/>
                <a:cs typeface="Times New Roman" pitchFamily="18" charset="0"/>
              </a:rPr>
              <a:t>№ 98-ІНС </a:t>
            </a:r>
            <a:endParaRPr lang="uk-UA" sz="5200" b="1" dirty="0">
              <a:solidFill>
                <a:schemeClr val="accent5">
                  <a:lumMod val="75000"/>
                </a:schemeClr>
              </a:solidFill>
              <a:latin typeface="+mj-lt"/>
              <a:cs typeface="Times New Roman" pitchFamily="18" charset="0"/>
            </a:endParaRPr>
          </a:p>
          <a:p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chemeClr val="tx2"/>
                </a:solidFill>
                <a:cs typeface="Times New Roman" pitchFamily="18" charset="0"/>
              </a:rPr>
              <a:t/>
            </a:r>
            <a:br>
              <a:rPr lang="ru-RU" sz="6000" b="1" dirty="0" smtClean="0">
                <a:solidFill>
                  <a:schemeClr val="tx2"/>
                </a:solidFill>
                <a:cs typeface="Times New Roman" pitchFamily="18" charset="0"/>
              </a:rPr>
            </a:br>
            <a:r>
              <a:rPr lang="ru-RU" sz="60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Закон Донецкой Народной Республики </a:t>
            </a:r>
            <a:r>
              <a:rPr lang="ru-RU" sz="4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/>
            </a:r>
            <a:br>
              <a:rPr lang="ru-RU" sz="4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</a:br>
            <a:endParaRPr lang="uk-UA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" y="1704964"/>
            <a:ext cx="8101013" cy="414892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5200" b="1" dirty="0" smtClean="0">
                <a:solidFill>
                  <a:schemeClr val="accent5">
                    <a:lumMod val="75000"/>
                  </a:schemeClr>
                </a:solidFill>
                <a:latin typeface="+mj-lt"/>
                <a:cs typeface="Times New Roman" pitchFamily="18" charset="0"/>
              </a:rPr>
              <a:t>«</a:t>
            </a:r>
            <a:r>
              <a:rPr lang="ru-RU" sz="5200" b="1" dirty="0">
                <a:solidFill>
                  <a:schemeClr val="accent5">
                    <a:lumMod val="75000"/>
                  </a:schemeClr>
                </a:solidFill>
                <a:latin typeface="+mj-lt"/>
                <a:cs typeface="Times New Roman" pitchFamily="18" charset="0"/>
              </a:rPr>
              <a:t>О библиотеках и библиотечном деле»</a:t>
            </a:r>
          </a:p>
          <a:p>
            <a:pPr algn="ctr">
              <a:buNone/>
            </a:pPr>
            <a:r>
              <a:rPr lang="ru-RU" sz="5200" b="1" dirty="0">
                <a:solidFill>
                  <a:schemeClr val="accent5">
                    <a:lumMod val="75000"/>
                  </a:schemeClr>
                </a:solidFill>
                <a:latin typeface="+mj-lt"/>
                <a:cs typeface="Times New Roman" pitchFamily="18" charset="0"/>
              </a:rPr>
              <a:t>от 	23 июня 2016 г. </a:t>
            </a:r>
          </a:p>
          <a:p>
            <a:pPr algn="ctr">
              <a:buNone/>
            </a:pPr>
            <a:r>
              <a:rPr lang="ru-RU" sz="5200" b="1" dirty="0">
                <a:solidFill>
                  <a:schemeClr val="accent5">
                    <a:lumMod val="75000"/>
                  </a:schemeClr>
                </a:solidFill>
                <a:latin typeface="+mj-lt"/>
                <a:cs typeface="Times New Roman" pitchFamily="18" charset="0"/>
              </a:rPr>
              <a:t>№ 135-</a:t>
            </a:r>
            <a:r>
              <a:rPr lang="uk-UA" sz="5200" b="1" dirty="0">
                <a:solidFill>
                  <a:schemeClr val="accent5">
                    <a:lumMod val="75000"/>
                  </a:schemeClr>
                </a:solidFill>
                <a:latin typeface="+mj-lt"/>
                <a:cs typeface="Times New Roman" pitchFamily="18" charset="0"/>
              </a:rPr>
              <a:t>І</a:t>
            </a:r>
            <a:r>
              <a:rPr lang="ru-RU" sz="5200" b="1" dirty="0">
                <a:solidFill>
                  <a:schemeClr val="accent5">
                    <a:lumMod val="75000"/>
                  </a:schemeClr>
                </a:solidFill>
                <a:latin typeface="+mj-lt"/>
                <a:cs typeface="Times New Roman" pitchFamily="18" charset="0"/>
              </a:rPr>
              <a:t>НС</a:t>
            </a:r>
            <a:endParaRPr lang="uk-UA" sz="5200" b="1" dirty="0">
              <a:solidFill>
                <a:schemeClr val="accent5">
                  <a:lumMod val="75000"/>
                </a:schemeClr>
              </a:solidFill>
              <a:latin typeface="+mj-lt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Приказ </a:t>
            </a:r>
            <a:endParaRPr lang="uk-UA" sz="5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" y="1347775"/>
            <a:ext cx="8101013" cy="4506116"/>
          </a:xfrm>
        </p:spPr>
        <p:txBody>
          <a:bodyPr>
            <a:noAutofit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4800" b="1" dirty="0" smtClean="0">
                <a:solidFill>
                  <a:schemeClr val="accent5">
                    <a:lumMod val="75000"/>
                  </a:schemeClr>
                </a:solidFill>
              </a:rPr>
              <a:t>Министерства культуры ДНР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4800" b="1" dirty="0" smtClean="0">
                <a:solidFill>
                  <a:schemeClr val="accent5">
                    <a:lumMod val="75000"/>
                  </a:schemeClr>
                </a:solidFill>
              </a:rPr>
              <a:t>«Об утверждении Типовых правил пользования библиотеками Донецкой Народной Республики» от 20 июня 2017 г. № 218-од</a:t>
            </a:r>
            <a:endParaRPr lang="uk-UA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Приказ </a:t>
            </a:r>
            <a:b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</a:br>
            <a:endParaRPr lang="uk-UA" sz="5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" y="990585"/>
            <a:ext cx="8101013" cy="4863306"/>
          </a:xfrm>
        </p:spPr>
        <p:txBody>
          <a:bodyPr>
            <a:normAutofit fontScale="77500" lnSpcReduction="20000"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Министерства культуры ДНР </a:t>
            </a:r>
          </a:p>
          <a:p>
            <a:pPr marL="0" algn="ctr">
              <a:spcBef>
                <a:spcPts val="0"/>
              </a:spcBef>
              <a:buNone/>
            </a:pPr>
            <a:endParaRPr lang="ru-RU" sz="5400" b="1" dirty="0" smtClean="0">
              <a:solidFill>
                <a:schemeClr val="accent5">
                  <a:lumMod val="75000"/>
                </a:schemeClr>
              </a:solidFill>
              <a:cs typeface="Times New Roman" pitchFamily="18" charset="0"/>
            </a:endParaRPr>
          </a:p>
          <a:p>
            <a:pPr marL="0" algn="ctr">
              <a:spcBef>
                <a:spcPts val="0"/>
              </a:spcBef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«Об утверждении Порядка льготного посещения организаций культуры Донецкой Народной Республики»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от 01 июня 2016 г. № 117-ОД, зарегистрирован в Минюсте ДНР 10 июня 2016 г. № 1350</a:t>
            </a:r>
            <a:endParaRPr lang="uk-UA" sz="5400" b="1" dirty="0" smtClean="0">
              <a:solidFill>
                <a:schemeClr val="accent5">
                  <a:lumMod val="75000"/>
                </a:schemeClr>
              </a:solidFill>
              <a:cs typeface="Times New Roman" pitchFamily="18" charset="0"/>
            </a:endParaRPr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Приказ</a:t>
            </a:r>
            <a:endParaRPr lang="uk-UA" sz="5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" y="1276336"/>
            <a:ext cx="8101013" cy="4929221"/>
          </a:xfrm>
        </p:spPr>
        <p:txBody>
          <a:bodyPr>
            <a:noAutofit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</a:rPr>
              <a:t>Министерства культуры ДНР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</a:rPr>
              <a:t>«Об утверждении Правил взаимодействия библиотек Донецкой Народной Республики по организации системы межбиблиотечного абонемента и доставки документов в Донецкой Народной Республике»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</a:rPr>
              <a:t>от 28 июля 2017 г. № 274-ОД</a:t>
            </a:r>
            <a:endParaRPr lang="uk-UA" sz="36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Приказ</a:t>
            </a:r>
            <a:endParaRPr lang="uk-UA" sz="5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Министерства связи ДНР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«Об утверждении временных тарифов на универсальные услуги почтовой связи»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от 17 июля 2015 г. № 53</a:t>
            </a:r>
            <a:endParaRPr lang="uk-UA" sz="5400" b="1" dirty="0" smtClean="0">
              <a:solidFill>
                <a:schemeClr val="accent5">
                  <a:lumMod val="75000"/>
                </a:schemeClr>
              </a:solidFill>
              <a:cs typeface="Times New Roman" pitchFamily="18" charset="0"/>
            </a:endParaRPr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Постановление </a:t>
            </a:r>
            <a:b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</a:br>
            <a:endParaRPr lang="uk-UA" sz="5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" y="919147"/>
            <a:ext cx="8101013" cy="4934744"/>
          </a:xfrm>
        </p:spPr>
        <p:txBody>
          <a:bodyPr>
            <a:normAutofit fontScale="92500" lnSpcReduction="10000"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Совета Министров ДНР 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«Об утверждении перечня платных услуг, которые могут предоставляться организациями культуры»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от 17 декабря 2016 г.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№ 13-34</a:t>
            </a:r>
            <a:endParaRPr lang="uk-UA" sz="5400" b="1" dirty="0" smtClean="0">
              <a:solidFill>
                <a:schemeClr val="accent5">
                  <a:lumMod val="75000"/>
                </a:schemeClr>
              </a:solidFill>
              <a:cs typeface="Times New Roman" pitchFamily="18" charset="0"/>
            </a:endParaRPr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Приказ </a:t>
            </a:r>
            <a:endParaRPr lang="uk-UA" sz="5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" y="1133460"/>
            <a:ext cx="8101013" cy="4929222"/>
          </a:xfrm>
        </p:spPr>
        <p:txBody>
          <a:bodyPr>
            <a:noAutofit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3500" b="1" dirty="0" smtClean="0">
                <a:solidFill>
                  <a:schemeClr val="accent5">
                    <a:lumMod val="75000"/>
                  </a:schemeClr>
                </a:solidFill>
              </a:rPr>
              <a:t>Министерства культуры ДНР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500" b="1" dirty="0" smtClean="0">
                <a:solidFill>
                  <a:schemeClr val="accent5">
                    <a:lumMod val="75000"/>
                  </a:schemeClr>
                </a:solidFill>
              </a:rPr>
              <a:t>«Об утверждении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500" b="1" dirty="0" smtClean="0">
                <a:solidFill>
                  <a:schemeClr val="accent5">
                    <a:lumMod val="75000"/>
                  </a:schemeClr>
                </a:solidFill>
              </a:rPr>
              <a:t>Методических рекомендаций по организации предоставления платных услуг в государственных и муниципальных (коммунальных) </a:t>
            </a:r>
            <a:r>
              <a:rPr lang="ru-RU" sz="3500" b="1" dirty="0" err="1" smtClean="0">
                <a:solidFill>
                  <a:schemeClr val="accent5">
                    <a:lumMod val="75000"/>
                  </a:schemeClr>
                </a:solidFill>
              </a:rPr>
              <a:t>культурно-досуговых</a:t>
            </a:r>
            <a:r>
              <a:rPr lang="ru-RU" sz="3500" b="1" dirty="0" smtClean="0">
                <a:solidFill>
                  <a:schemeClr val="accent5">
                    <a:lumMod val="75000"/>
                  </a:schemeClr>
                </a:solidFill>
              </a:rPr>
              <a:t> организациях Донецкой Народной Республики»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500" b="1" dirty="0" smtClean="0">
                <a:solidFill>
                  <a:schemeClr val="accent5">
                    <a:lumMod val="75000"/>
                  </a:schemeClr>
                </a:solidFill>
              </a:rPr>
              <a:t>от 10 ноября 2017 г. № 522-ОД</a:t>
            </a:r>
            <a:endParaRPr lang="uk-UA" sz="35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Постановление </a:t>
            </a:r>
            <a:b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</a:br>
            <a:endParaRPr lang="uk-UA" sz="5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" y="847709"/>
            <a:ext cx="8101013" cy="5006182"/>
          </a:xfrm>
        </p:spPr>
        <p:txBody>
          <a:bodyPr>
            <a:normAutofit fontScale="85000" lnSpcReduction="20000"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Совета Министров ДНР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«Об утверждении Временного порядка проведения государственной экспертизы культурных ценностей и размеров оплаты за её проведение»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от 31 мая 2016 г. № 7-43</a:t>
            </a:r>
            <a:endParaRPr lang="uk-UA" sz="5400" b="1" dirty="0" smtClean="0">
              <a:solidFill>
                <a:schemeClr val="accent5">
                  <a:lumMod val="75000"/>
                </a:schemeClr>
              </a:solidFill>
              <a:cs typeface="Times New Roman" pitchFamily="18" charset="0"/>
            </a:endParaRPr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056" y="262432"/>
            <a:ext cx="8101013" cy="65671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/>
                </a:solidFill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chemeClr val="tx2"/>
                </a:solidFill>
                <a:cs typeface="Times New Roman" pitchFamily="18" charset="0"/>
              </a:rPr>
            </a:br>
            <a:endParaRPr lang="uk-UA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1255" y="990584"/>
            <a:ext cx="8508936" cy="3000396"/>
          </a:xfrm>
          <a:effectLst>
            <a:innerShdw blurRad="114300">
              <a:prstClr val="black"/>
            </a:innerShdw>
          </a:effectLst>
        </p:spPr>
        <p:txBody>
          <a:bodyPr>
            <a:noAutofit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7200" b="1" dirty="0" smtClean="0">
                <a:solidFill>
                  <a:schemeClr val="accent5">
                    <a:lumMod val="75000"/>
                  </a:schemeClr>
                </a:solidFill>
                <a:latin typeface="+mj-lt"/>
                <a:cs typeface="Times New Roman" pitchFamily="18" charset="0"/>
              </a:rPr>
              <a:t>Планирование услуг:</a:t>
            </a:r>
            <a:endParaRPr lang="uk-UA" sz="7200" b="1" dirty="0">
              <a:solidFill>
                <a:schemeClr val="accent5">
                  <a:lumMod val="75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42910" y="1062022"/>
            <a:ext cx="8001056" cy="342902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chemeClr val="accent5">
                    <a:lumMod val="75000"/>
                  </a:schemeClr>
                </a:solidFill>
              </a:rPr>
              <a:t>Планирование услуг:</a:t>
            </a:r>
            <a:endParaRPr lang="uk-UA" sz="72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Приказ </a:t>
            </a:r>
            <a:b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</a:br>
            <a:endParaRPr lang="uk-UA" sz="5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" y="919147"/>
            <a:ext cx="8101013" cy="4934744"/>
          </a:xfrm>
        </p:spPr>
        <p:txBody>
          <a:bodyPr>
            <a:normAutofit fontScale="62500" lnSpcReduction="20000"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70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Министерства финансов ДНР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70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«Об утверждении инструкции по формированию и использованию собственных поступлений»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70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от 27 января 2015 г. № 19,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70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зарегистрирован в Минюсте ДНР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7000" b="1" dirty="0" smtClean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11 февраля 2015 г. № 32</a:t>
            </a:r>
            <a:endParaRPr lang="uk-UA" sz="7000" b="1" dirty="0" smtClean="0">
              <a:solidFill>
                <a:schemeClr val="accent5">
                  <a:lumMod val="75000"/>
                </a:schemeClr>
              </a:solidFill>
              <a:cs typeface="Times New Roman" pitchFamily="18" charset="0"/>
            </a:endParaRPr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056" y="262432"/>
            <a:ext cx="8101013" cy="942466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Приказ </a:t>
            </a:r>
            <a:endParaRPr lang="uk-UA" sz="5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" y="1204898"/>
            <a:ext cx="8101013" cy="4648991"/>
          </a:xfrm>
        </p:spPr>
        <p:txBody>
          <a:bodyPr>
            <a:normAutofit fontScale="85000" lnSpcReduction="20000"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4700" b="1" dirty="0" smtClean="0">
                <a:solidFill>
                  <a:schemeClr val="accent5">
                    <a:lumMod val="75000"/>
                  </a:schemeClr>
                </a:solidFill>
                <a:latin typeface="+mj-lt"/>
                <a:cs typeface="Times New Roman" pitchFamily="18" charset="0"/>
              </a:rPr>
              <a:t>Министерства финансов ДНР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4700" b="1" dirty="0" smtClean="0">
                <a:solidFill>
                  <a:schemeClr val="accent5">
                    <a:lumMod val="75000"/>
                  </a:schemeClr>
                </a:solidFill>
                <a:latin typeface="+mj-lt"/>
                <a:cs typeface="Times New Roman" pitchFamily="18" charset="0"/>
              </a:rPr>
              <a:t>«О внесении изменений в Инструкцию по формированию и использованию собственных поступлений бюджетных учреждений и организаций»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4700" b="1" dirty="0" smtClean="0">
                <a:solidFill>
                  <a:schemeClr val="accent5">
                    <a:lumMod val="75000"/>
                  </a:schemeClr>
                </a:solidFill>
                <a:latin typeface="+mj-lt"/>
                <a:cs typeface="Times New Roman" pitchFamily="18" charset="0"/>
              </a:rPr>
              <a:t>от 25 мая 2017 г. № 63, зарегистрирован в Минюсте ДНР 25 мая 2017 г. № 2021</a:t>
            </a:r>
            <a:endParaRPr lang="uk-UA" sz="4700" b="1" dirty="0">
              <a:solidFill>
                <a:schemeClr val="accent5">
                  <a:lumMod val="75000"/>
                </a:schemeClr>
              </a:solidFill>
              <a:latin typeface="+mj-lt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056" y="262432"/>
            <a:ext cx="8101013" cy="4371490"/>
          </a:xfrm>
        </p:spPr>
        <p:txBody>
          <a:bodyPr>
            <a:normAutofit/>
          </a:bodyPr>
          <a:lstStyle/>
          <a:p>
            <a:r>
              <a:rPr lang="ru-RU" sz="7200" b="1" dirty="0" smtClean="0">
                <a:solidFill>
                  <a:schemeClr val="accent5">
                    <a:lumMod val="75000"/>
                  </a:schemeClr>
                </a:solidFill>
              </a:rPr>
              <a:t>Налоги и отчетность:</a:t>
            </a:r>
            <a:r>
              <a:rPr lang="uk-UA" sz="4400" b="1" dirty="0" smtClean="0">
                <a:solidFill>
                  <a:srgbClr val="0070C0"/>
                </a:solidFill>
              </a:rPr>
              <a:t/>
            </a:r>
            <a:br>
              <a:rPr lang="uk-UA" sz="4400" b="1" dirty="0" smtClean="0">
                <a:solidFill>
                  <a:srgbClr val="0070C0"/>
                </a:solidFill>
              </a:rPr>
            </a:br>
            <a:endParaRPr lang="uk-UA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85918" y="1133460"/>
            <a:ext cx="5500726" cy="264320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chemeClr val="accent5">
                    <a:lumMod val="75000"/>
                  </a:schemeClr>
                </a:solidFill>
              </a:rPr>
              <a:t>Налоги и отчётность:</a:t>
            </a:r>
            <a:endParaRPr lang="uk-UA" sz="72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056" y="262432"/>
            <a:ext cx="8101013" cy="585276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chemeClr val="tx2"/>
                </a:solidFill>
              </a:rPr>
              <a:t/>
            </a:r>
            <a:br>
              <a:rPr lang="ru-RU" sz="5400" b="1" dirty="0" smtClean="0">
                <a:solidFill>
                  <a:schemeClr val="tx2"/>
                </a:solidFill>
              </a:rPr>
            </a:b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b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Закон Донецкой Народной Республики </a:t>
            </a:r>
            <a:r>
              <a:rPr lang="ru-RU" sz="5400" b="1" dirty="0" smtClean="0">
                <a:solidFill>
                  <a:schemeClr val="tx2"/>
                </a:solidFill>
              </a:rPr>
              <a:t/>
            </a:r>
            <a:br>
              <a:rPr lang="ru-RU" sz="5400" b="1" dirty="0" smtClean="0">
                <a:solidFill>
                  <a:schemeClr val="tx2"/>
                </a:solidFill>
              </a:rPr>
            </a:br>
            <a:endParaRPr lang="uk-UA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" y="1419212"/>
            <a:ext cx="8101013" cy="4929222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ru-RU" sz="3600" b="1" dirty="0" smtClean="0">
              <a:solidFill>
                <a:schemeClr val="tx2"/>
              </a:solidFill>
              <a:latin typeface="+mj-lt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4800" b="1" dirty="0" smtClean="0">
                <a:solidFill>
                  <a:schemeClr val="accent5">
                    <a:lumMod val="75000"/>
                  </a:schemeClr>
                </a:solidFill>
                <a:latin typeface="+mj-lt"/>
              </a:rPr>
              <a:t>О регистрации расчётных операций при осуществлении наличных и (или) безналичных расчётов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800" b="1" dirty="0" smtClean="0">
                <a:solidFill>
                  <a:schemeClr val="accent5">
                    <a:lumMod val="75000"/>
                  </a:schemeClr>
                </a:solidFill>
                <a:latin typeface="+mj-lt"/>
              </a:rPr>
              <a:t>от 18 мая 2017 г. № 117-</a:t>
            </a:r>
            <a:r>
              <a:rPr lang="uk-UA" sz="4800" b="1" dirty="0" smtClean="0">
                <a:solidFill>
                  <a:schemeClr val="accent5">
                    <a:lumMod val="75000"/>
                  </a:schemeClr>
                </a:solidFill>
                <a:latin typeface="+mj-lt"/>
              </a:rPr>
              <a:t>І</a:t>
            </a:r>
            <a:r>
              <a:rPr lang="ru-RU" sz="4800" b="1" dirty="0" smtClean="0">
                <a:solidFill>
                  <a:schemeClr val="accent5">
                    <a:lumMod val="75000"/>
                  </a:schemeClr>
                </a:solidFill>
                <a:latin typeface="+mj-lt"/>
              </a:rPr>
              <a:t>НС</a:t>
            </a:r>
            <a:endParaRPr lang="uk-UA" sz="4800" b="1" dirty="0">
              <a:solidFill>
                <a:schemeClr val="accent5">
                  <a:lumMod val="75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056" y="262432"/>
            <a:ext cx="8101013" cy="156648"/>
          </a:xfrm>
        </p:spPr>
        <p:txBody>
          <a:bodyPr>
            <a:normAutofit fontScale="90000"/>
          </a:bodyPr>
          <a:lstStyle/>
          <a:p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" y="990585"/>
            <a:ext cx="8101013" cy="4863306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44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ru-RU" sz="7200" b="1" dirty="0" smtClean="0">
                <a:solidFill>
                  <a:schemeClr val="accent5">
                    <a:lumMod val="75000"/>
                  </a:schemeClr>
                </a:solidFill>
              </a:rPr>
              <a:t>Расчет за платные услуги:</a:t>
            </a:r>
            <a:endParaRPr lang="uk-UA" sz="7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85786" y="1562088"/>
            <a:ext cx="7500990" cy="350046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chemeClr val="accent5">
                    <a:lumMod val="75000"/>
                  </a:schemeClr>
                </a:solidFill>
              </a:rPr>
              <a:t>Расчёт за платные услуги:</a:t>
            </a:r>
            <a:endParaRPr lang="uk-UA" sz="72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Постановление</a:t>
            </a:r>
            <a:endParaRPr lang="uk-UA" sz="5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" y="1276337"/>
            <a:ext cx="8101013" cy="4577554"/>
          </a:xfrm>
        </p:spPr>
        <p:txBody>
          <a:bodyPr>
            <a:normAutofit fontScale="77500" lnSpcReduction="20000"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Совета Министров ДНР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«О порядке использования валют на территории Донецкой Народной Республики»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от 18 марта 2015 г. № 4-11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с изменениями и дополнениями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от 02 сентября 2015 г. № 17-1;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от 28 сентября 2015 г. № 18-3</a:t>
            </a:r>
            <a:endParaRPr lang="uk-UA" sz="54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056" y="262432"/>
            <a:ext cx="8101013" cy="370962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chemeClr val="tx2"/>
                </a:solidFill>
              </a:rPr>
              <a:t/>
            </a:r>
            <a:br>
              <a:rPr lang="ru-RU" sz="5400" b="1" dirty="0" smtClean="0">
                <a:solidFill>
                  <a:schemeClr val="tx2"/>
                </a:solidFill>
              </a:rPr>
            </a:b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Постановление </a:t>
            </a:r>
            <a:b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</a:br>
            <a:endParaRPr lang="uk-UA" sz="5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" y="704832"/>
            <a:ext cx="8101013" cy="5643602"/>
          </a:xfrm>
        </p:spPr>
        <p:txBody>
          <a:bodyPr>
            <a:noAutofit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</a:rPr>
              <a:t>Центрального Республиканского Банка ДНР «Об утверждении Временного порядка установления лимита остатка наличных денежных средств в кассе и ограничений на суммы наличных расчётов»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</a:rPr>
              <a:t>от 12 октября 2015 г. № 106,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</a:rPr>
              <a:t>зарегистрирован в Минюсте ДНР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</a:rPr>
              <a:t>29 октября 2015 г. № 688</a:t>
            </a:r>
            <a:endParaRPr lang="uk-UA" sz="36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indent="-174960" algn="ctr">
              <a:spcBef>
                <a:spcPts val="0"/>
              </a:spcBef>
              <a:buNone/>
            </a:pPr>
            <a:endParaRPr lang="uk-UA" b="1" dirty="0">
              <a:solidFill>
                <a:schemeClr val="tx2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056" y="262432"/>
            <a:ext cx="8101013" cy="513838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Постановление</a:t>
            </a:r>
            <a:endParaRPr lang="uk-UA" sz="5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" y="704832"/>
            <a:ext cx="8101013" cy="5357849"/>
          </a:xfrm>
        </p:spPr>
        <p:txBody>
          <a:bodyPr>
            <a:noAutofit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</a:rPr>
              <a:t>Центрального Республиканского Банка ДНР «О внесении изменений в Правила организации кассовой работы Центральным Республиканским Банком Донецкой Народной Республики»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</a:rPr>
              <a:t>от 03 июня 2016 г. № 131,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</a:rPr>
              <a:t>зарегистрирован в Минюсте ДНР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</a:rPr>
              <a:t>17 июня 2016 г. № 1362</a:t>
            </a:r>
            <a:endParaRPr lang="uk-UA" sz="40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sz="72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>
              <a:buNone/>
            </a:pPr>
            <a:r>
              <a:rPr lang="ru-RU" sz="7200" b="1" dirty="0" smtClean="0">
                <a:solidFill>
                  <a:schemeClr val="accent5">
                    <a:lumMod val="75000"/>
                  </a:schemeClr>
                </a:solidFill>
              </a:rPr>
              <a:t>Арендные услуги:</a:t>
            </a:r>
            <a:endParaRPr lang="uk-UA" sz="7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14348" y="1847840"/>
            <a:ext cx="7786742" cy="328614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solidFill>
                  <a:schemeClr val="accent5">
                    <a:lumMod val="75000"/>
                  </a:schemeClr>
                </a:solidFill>
              </a:rPr>
              <a:t>Арендные услуги:</a:t>
            </a:r>
            <a:endParaRPr lang="uk-UA" sz="72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056" y="262432"/>
            <a:ext cx="8101013" cy="799590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Приказ</a:t>
            </a:r>
            <a:endParaRPr lang="uk-UA" sz="5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133460"/>
            <a:ext cx="8501122" cy="4929221"/>
          </a:xfrm>
        </p:spPr>
        <p:txBody>
          <a:bodyPr>
            <a:noAutofit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3500" b="1" dirty="0" smtClean="0">
                <a:solidFill>
                  <a:schemeClr val="accent5">
                    <a:lumMod val="75000"/>
                  </a:schemeClr>
                </a:solidFill>
              </a:rPr>
              <a:t>Фонда государственного имущества Донецкой Народной Республики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500" b="1" dirty="0" smtClean="0">
                <a:solidFill>
                  <a:schemeClr val="accent5">
                    <a:lumMod val="75000"/>
                  </a:schemeClr>
                </a:solidFill>
              </a:rPr>
              <a:t>«Об утверждении «Временного положения о порядке передачи в аренду государственного имущества»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500" b="1" dirty="0" smtClean="0">
                <a:solidFill>
                  <a:schemeClr val="accent5">
                    <a:lumMod val="75000"/>
                  </a:schemeClr>
                </a:solidFill>
              </a:rPr>
              <a:t>от 09 июня 2015 г. № 28,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500" b="1" dirty="0" smtClean="0">
                <a:solidFill>
                  <a:schemeClr val="accent5">
                    <a:lumMod val="75000"/>
                  </a:schemeClr>
                </a:solidFill>
              </a:rPr>
              <a:t>зарегистрирован в Минюсте ДНР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500" b="1" dirty="0" smtClean="0">
                <a:solidFill>
                  <a:schemeClr val="accent5">
                    <a:lumMod val="75000"/>
                  </a:schemeClr>
                </a:solidFill>
              </a:rPr>
              <a:t>06 июля 2015 г. № 265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500" b="1" dirty="0" smtClean="0">
                <a:solidFill>
                  <a:schemeClr val="accent5">
                    <a:lumMod val="75000"/>
                  </a:schemeClr>
                </a:solidFill>
              </a:rPr>
              <a:t>с </a:t>
            </a:r>
            <a:r>
              <a:rPr lang="ru-RU" sz="3500" b="1" dirty="0" err="1" smtClean="0">
                <a:solidFill>
                  <a:schemeClr val="accent5">
                    <a:lumMod val="75000"/>
                  </a:schemeClr>
                </a:solidFill>
              </a:rPr>
              <a:t>изм</a:t>
            </a:r>
            <a:r>
              <a:rPr lang="ru-RU" sz="3500" b="1" dirty="0" smtClean="0">
                <a:solidFill>
                  <a:schemeClr val="accent5">
                    <a:lumMod val="75000"/>
                  </a:schemeClr>
                </a:solidFill>
              </a:rPr>
              <a:t>. и доп. 2015-2017 гг.</a:t>
            </a:r>
            <a:endParaRPr lang="uk-UA" sz="35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056" y="262432"/>
            <a:ext cx="8101013" cy="585276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chemeClr val="accent5">
                    <a:lumMod val="75000"/>
                  </a:schemeClr>
                </a:solidFill>
              </a:rPr>
              <a:t>Администрация </a:t>
            </a:r>
            <a:br>
              <a:rPr lang="ru-RU" sz="4400" b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4400" b="1" dirty="0" smtClean="0">
                <a:solidFill>
                  <a:schemeClr val="accent5">
                    <a:lumMod val="75000"/>
                  </a:schemeClr>
                </a:solidFill>
              </a:rPr>
              <a:t>города Донецка</a:t>
            </a:r>
            <a:endParaRPr lang="ru-RU" sz="4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" y="990584"/>
            <a:ext cx="8101013" cy="5214973"/>
          </a:xfrm>
        </p:spPr>
        <p:txBody>
          <a:bodyPr>
            <a:normAutofit fontScale="92500" lnSpcReduction="20000"/>
          </a:bodyPr>
          <a:lstStyle/>
          <a:p>
            <a:pPr marL="0" algn="ctr">
              <a:spcBef>
                <a:spcPts val="0"/>
              </a:spcBef>
              <a:buNone/>
            </a:pPr>
            <a:endParaRPr lang="ru-RU" sz="39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algn="ctr">
              <a:spcBef>
                <a:spcPts val="0"/>
              </a:spcBef>
              <a:buNone/>
            </a:pPr>
            <a:r>
              <a:rPr lang="ru-RU" sz="4800" b="1" dirty="0" smtClean="0">
                <a:solidFill>
                  <a:schemeClr val="accent5">
                    <a:lumMod val="75000"/>
                  </a:schemeClr>
                </a:solidFill>
              </a:rPr>
              <a:t>Распоряжение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000" b="1" dirty="0" smtClean="0">
                <a:solidFill>
                  <a:schemeClr val="accent5">
                    <a:lumMod val="75000"/>
                  </a:schemeClr>
                </a:solidFill>
              </a:rPr>
              <a:t>«Об утверждении Временного порядка передачи в аренду и передачи в безвозмездное пользование имущества муниципальной (коммунальной) собственности г. Донецка и Временной методики расчета и порядка использования арендной платы за пользование имуществом муниципальной (коммунальной) собственности г. Донецка»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000" b="1" dirty="0" smtClean="0">
                <a:solidFill>
                  <a:schemeClr val="accent5">
                    <a:lumMod val="75000"/>
                  </a:schemeClr>
                </a:solidFill>
              </a:rPr>
              <a:t>от 11 июля 2016 № 900,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000" b="1" dirty="0" smtClean="0">
                <a:solidFill>
                  <a:schemeClr val="accent5">
                    <a:lumMod val="75000"/>
                  </a:schemeClr>
                </a:solidFill>
              </a:rPr>
              <a:t>зарегистрировано в Минюсте ДНР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000" b="1" dirty="0" smtClean="0">
                <a:solidFill>
                  <a:schemeClr val="accent5">
                    <a:lumMod val="75000"/>
                  </a:schemeClr>
                </a:solidFill>
              </a:rPr>
              <a:t>27 июля 2016 г. № 1429</a:t>
            </a:r>
            <a:endParaRPr lang="uk-UA" sz="30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Постановление</a:t>
            </a:r>
            <a:b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</a:br>
            <a:endParaRPr lang="uk-UA" sz="5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990584"/>
            <a:ext cx="8101013" cy="486330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</a:rPr>
              <a:t>Совета Министров ДНР 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</a:rPr>
              <a:t>«Методика расчёта арендной платы за государственное и иное имущество, которое входит в сферу управления Фонда государственного имущества Донецкой Народной Республики и пропорции её распределения» 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</a:rPr>
              <a:t>от 10 марта 2017 г. №3-60</a:t>
            </a:r>
            <a:endParaRPr lang="uk-UA" sz="36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Контакты </a:t>
            </a:r>
            <a:endParaRPr lang="uk-UA" sz="5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" y="1529081"/>
            <a:ext cx="8101013" cy="4247849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</a:rPr>
              <a:t>83001, г. Донецк, ул. Артема, 84</a:t>
            </a:r>
          </a:p>
          <a:p>
            <a:pPr marL="331788" indent="28575"/>
            <a:r>
              <a:rPr lang="ru-RU" sz="4000" b="1" dirty="0" err="1" smtClean="0">
                <a:solidFill>
                  <a:schemeClr val="accent5">
                    <a:lumMod val="75000"/>
                  </a:schemeClr>
                </a:solidFill>
              </a:rPr>
              <a:t>E-mail</a:t>
            </a:r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</a:rPr>
              <a:t>: </a:t>
            </a:r>
            <a:r>
              <a:rPr lang="ru-RU" sz="4000" b="1" dirty="0" smtClean="0">
                <a:solidFill>
                  <a:schemeClr val="tx2"/>
                </a:solidFill>
                <a:hlinkClick r:id="rId2"/>
              </a:rPr>
              <a:t>krupskaya@lib-dpr.ru</a:t>
            </a:r>
            <a:endParaRPr lang="en-US" sz="4000" b="1" dirty="0" smtClean="0">
              <a:solidFill>
                <a:schemeClr val="tx2"/>
              </a:solidFill>
            </a:endParaRPr>
          </a:p>
          <a:p>
            <a:pPr marL="331788" indent="30163"/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</a:rPr>
              <a:t>сайт ДРУНБ: </a:t>
            </a:r>
            <a:r>
              <a:rPr lang="en-US" sz="4000" b="1" dirty="0" smtClean="0">
                <a:solidFill>
                  <a:schemeClr val="tx2"/>
                </a:solidFill>
                <a:hlinkClick r:id="rId3"/>
              </a:rPr>
              <a:t>http://lib-dpr.ru</a:t>
            </a:r>
            <a:r>
              <a:rPr lang="ru-RU" sz="4000" b="1" dirty="0" smtClean="0">
                <a:solidFill>
                  <a:schemeClr val="tx2"/>
                </a:solidFill>
              </a:rPr>
              <a:t>  </a:t>
            </a:r>
            <a:endParaRPr lang="en-US" sz="4000" b="1" dirty="0" smtClean="0">
              <a:solidFill>
                <a:schemeClr val="tx2"/>
              </a:solidFill>
            </a:endParaRPr>
          </a:p>
          <a:p>
            <a:pPr marL="331788" indent="30163"/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</a:rPr>
              <a:t>(062)335-30-79 - </a:t>
            </a:r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</a:rPr>
              <a:t>приемная</a:t>
            </a:r>
            <a:endParaRPr lang="en-US" sz="40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331788" indent="30163"/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</a:rPr>
              <a:t>(062)305-33-71</a:t>
            </a:r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</a:rPr>
              <a:t> – отдел маркетинга</a:t>
            </a:r>
          </a:p>
          <a:p>
            <a:pPr marL="331788" indent="30163"/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</a:rPr>
              <a:t>(050)620-74-23 </a:t>
            </a:r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</a:rPr>
              <a:t>– </a:t>
            </a:r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</a:rPr>
              <a:t>консультация по 				   расчету тарифов</a:t>
            </a:r>
            <a:endParaRPr lang="en-US" sz="40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331788" indent="30163"/>
            <a:endParaRPr lang="ru-RU" sz="3600" b="1" dirty="0" smtClean="0">
              <a:solidFill>
                <a:schemeClr val="tx2"/>
              </a:solidFill>
            </a:endParaRPr>
          </a:p>
          <a:p>
            <a:pPr marL="331788" indent="30163"/>
            <a:endParaRPr lang="ru-RU" sz="3600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uk-UA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428860" y="419080"/>
            <a:ext cx="3929090" cy="85725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Контакты:</a:t>
            </a:r>
            <a:endParaRPr lang="uk-UA" sz="5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362</TotalTime>
  <Words>726</Words>
  <Application>Microsoft Office PowerPoint</Application>
  <PresentationFormat>Произвольный</PresentationFormat>
  <Paragraphs>119</Paragraphs>
  <Slides>27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Слайд 1</vt:lpstr>
      <vt:lpstr>Слайд 2</vt:lpstr>
      <vt:lpstr> Разрешительные документы: </vt:lpstr>
      <vt:lpstr>Постановление</vt:lpstr>
      <vt:lpstr> Закон Донецкой Народной Республики </vt:lpstr>
      <vt:lpstr> Закон Донецкой Народной Республики  </vt:lpstr>
      <vt:lpstr>Приказ </vt:lpstr>
      <vt:lpstr>Приказ  </vt:lpstr>
      <vt:lpstr>Приказ</vt:lpstr>
      <vt:lpstr>Приказ</vt:lpstr>
      <vt:lpstr>Постановление  </vt:lpstr>
      <vt:lpstr>Приказ </vt:lpstr>
      <vt:lpstr>Постановление  </vt:lpstr>
      <vt:lpstr> </vt:lpstr>
      <vt:lpstr>Приказ  </vt:lpstr>
      <vt:lpstr>Приказ </vt:lpstr>
      <vt:lpstr>Налоги и отчетность: </vt:lpstr>
      <vt:lpstr>   Закон Донецкой Народной Республики  </vt:lpstr>
      <vt:lpstr>Слайд 19</vt:lpstr>
      <vt:lpstr>Постановление</vt:lpstr>
      <vt:lpstr> Постановление  </vt:lpstr>
      <vt:lpstr>Постановление</vt:lpstr>
      <vt:lpstr>Слайд 23</vt:lpstr>
      <vt:lpstr>Приказ</vt:lpstr>
      <vt:lpstr>Администрация  города Донецка</vt:lpstr>
      <vt:lpstr>Постановление </vt:lpstr>
      <vt:lpstr>Контакты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mba</dc:creator>
  <cp:lastModifiedBy>mba</cp:lastModifiedBy>
  <cp:revision>167</cp:revision>
  <dcterms:created xsi:type="dcterms:W3CDTF">2017-04-03T10:33:22Z</dcterms:created>
  <dcterms:modified xsi:type="dcterms:W3CDTF">2017-12-04T08:48:19Z</dcterms:modified>
</cp:coreProperties>
</file>