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7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3" r:id="rId14"/>
    <p:sldId id="274" r:id="rId15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772400" cy="1470025"/>
          </a:xfr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06084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075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62738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234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2632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01035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94445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7650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7100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2426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1235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3738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A58B6-971A-462A-8553-BD1507558948}" type="datetimeFigureOut">
              <a:rPr lang="ru-RU" smtClean="0"/>
              <a:pPr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7A2EB-1EEC-4842-9E02-32E452F28C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5937418" y="6488668"/>
            <a:ext cx="3206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14"/>
              </a:rPr>
              <a:t>http://presentation-creation.ru/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9759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Методическая деятельность библиотек в современных условиях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2643182"/>
            <a:ext cx="6400800" cy="117026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И.А. Пилипенко, заведующий отделом научно-методической работы и социологических исследований</a:t>
            </a:r>
            <a:endParaRPr lang="ru-RU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70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Научно-методическая деятельность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Деятельность, направленная на повышение эффективности работы библиотек (библиотечных систем) на основе управления социальными и технологическими нововведениями (инновациями), включающая в себя организационные, исследовательские и педагогические функции.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ko-KR" b="1" dirty="0" smtClean="0">
                <a:solidFill>
                  <a:schemeClr val="accent6">
                    <a:lumMod val="75000"/>
                  </a:schemeClr>
                </a:solidFill>
              </a:rPr>
              <a:t>Направления методической деятельности</a:t>
            </a:r>
            <a:r>
              <a:rPr lang="en-US" altLang="ko-KR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Аналитическая</a:t>
            </a:r>
          </a:p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Консультационно-методическая</a:t>
            </a:r>
          </a:p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Информационная</a:t>
            </a:r>
          </a:p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Инновационная</a:t>
            </a:r>
          </a:p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Обучающая</a:t>
            </a:r>
          </a:p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Организационная</a:t>
            </a:r>
          </a:p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Координационная</a:t>
            </a:r>
          </a:p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Исследовательская</a:t>
            </a:r>
          </a:p>
          <a:p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Издательская</a:t>
            </a:r>
          </a:p>
          <a:p>
            <a:endParaRPr lang="ru-RU" sz="2400" dirty="0" smtClean="0">
              <a:solidFill>
                <a:schemeClr val="accent6"/>
              </a:solidFill>
            </a:endParaRPr>
          </a:p>
          <a:p>
            <a:endParaRPr lang="ru-RU" dirty="0"/>
          </a:p>
        </p:txBody>
      </p:sp>
      <p:pic>
        <p:nvPicPr>
          <p:cNvPr id="5" name="Рисунок 4" descr="C:\Users\metod1\Desktop\images (1)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2500306"/>
            <a:ext cx="371477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Аналитическая деятельность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Мониторинг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деятельности библиотек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Анализ деятельности библиотек по отдельным направлениям и в целом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Формирование аналитических документов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C:\Users\metod1\Desktop\2017-1-63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4071942"/>
            <a:ext cx="264320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metod1\Desktop\unname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071942"/>
            <a:ext cx="157163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metod1\Desktop\images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4286256"/>
            <a:ext cx="2428892" cy="15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Консультационная деятельность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Консультации: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Устные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Письменные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Индивидуальные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Групповые </a:t>
            </a:r>
          </a:p>
          <a:p>
            <a:endParaRPr lang="ru-RU" dirty="0"/>
          </a:p>
        </p:txBody>
      </p:sp>
      <p:pic>
        <p:nvPicPr>
          <p:cNvPr id="4" name="Рисунок 3" descr="C:\Users\metod1\Desktop\unnamed (1)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928802"/>
            <a:ext cx="250033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metod1\Desktop\unnamed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928802"/>
            <a:ext cx="1900239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metod1\Desktop\img_img2019052111042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3929066"/>
            <a:ext cx="1726406" cy="230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metod1\Desktop\unnamed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496" y="4572008"/>
            <a:ext cx="220503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metod1\Desktop\images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4572008"/>
            <a:ext cx="2571768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Информационная деятельность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Информирование библиотекарей о достижениях современной библиотечной теории и практики, новшествах в библиотечном деле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http://izobcbs.ru/filestore/resizedimages/cf277891-6846-11e8-9406-2e333fe05a8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4429132"/>
            <a:ext cx="285750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>
                <a:solidFill>
                  <a:schemeClr val="accent6">
                    <a:lumMod val="75000"/>
                  </a:schemeClr>
                </a:solidFill>
              </a:rPr>
              <a:t>Иннновационная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деятельность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Методическое обеспечение инновационной деятельности библиотек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C:\Users\metod1\Desktop\obl_81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58" y="2714620"/>
            <a:ext cx="150019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metod1\Desktop\unnamed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3143248"/>
            <a:ext cx="192882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metod1\Desktop\231231323132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928934"/>
            <a:ext cx="192882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metod1\Desktop\prevyu_ss_14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4857760"/>
            <a:ext cx="3493294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Обучающая деятельность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Связана с информационной и инновационной деятельностью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В основе – повышение профессиональной компетенции библиотекарей, содействие непрерывному образованию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Дифференцированный</a:t>
            </a:r>
          </a:p>
          <a:p>
            <a:pPr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   подход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Рисунок 4" descr="http://lib-dpr.ru/img/news/2019/03/rf_f129decd6af9de6b273f9bb82afe31b376156e4b_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4143380"/>
            <a:ext cx="3268667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Организационная деятельность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Обеспечивает единое организационно-методическое руководство библиотеками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C:\Users\metod1\Desktop\upravlenie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714620"/>
            <a:ext cx="492922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Координационная деятельность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Направлена на согласование совместной деятельности: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библиотек сети</a:t>
            </a:r>
          </a:p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библиотек и других организаций</a:t>
            </a:r>
          </a:p>
        </p:txBody>
      </p:sp>
      <p:pic>
        <p:nvPicPr>
          <p:cNvPr id="4" name="Рисунок 3" descr="Общественное Движение &quot;Донецкая Республика&quot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2357430"/>
            <a:ext cx="11811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metod1\Desktop\2055119a47f35a1c25870c587c5070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929066"/>
            <a:ext cx="233838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metod1\Desktop\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4000504"/>
            <a:ext cx="2643206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metod1\Desktop\category_dvortsi-i-doma-kulturi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3857628"/>
            <a:ext cx="207170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/>
                </a:solidFill>
              </a:rPr>
              <a:t>Исследовательская деятельность</a:t>
            </a:r>
            <a:endParaRPr lang="ru-RU" b="1" dirty="0">
              <a:solidFill>
                <a:schemeClr val="accent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accent6"/>
                </a:solidFill>
              </a:rPr>
              <a:t>Проведение социологических исследований:</a:t>
            </a:r>
          </a:p>
          <a:p>
            <a:r>
              <a:rPr lang="ru-RU" dirty="0" smtClean="0">
                <a:solidFill>
                  <a:schemeClr val="accent6"/>
                </a:solidFill>
              </a:rPr>
              <a:t>Совместных с республиканскими библиотеками</a:t>
            </a:r>
          </a:p>
          <a:p>
            <a:r>
              <a:rPr lang="ru-RU" dirty="0" smtClean="0">
                <a:solidFill>
                  <a:schemeClr val="accent6"/>
                </a:solidFill>
              </a:rPr>
              <a:t>Самостоятельных </a:t>
            </a:r>
            <a:endParaRPr lang="ru-RU" dirty="0">
              <a:solidFill>
                <a:schemeClr val="accent6"/>
              </a:solidFill>
            </a:endParaRPr>
          </a:p>
        </p:txBody>
      </p:sp>
      <p:pic>
        <p:nvPicPr>
          <p:cNvPr id="5" name="Рисунок 4" descr="C:\Users\metod1\Desktop\unnamed (1)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2928934"/>
            <a:ext cx="4546549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/>
                </a:solidFill>
              </a:rPr>
              <a:t>Издательская деятельность</a:t>
            </a:r>
            <a:endParaRPr lang="ru-RU" b="1" dirty="0">
              <a:solidFill>
                <a:schemeClr val="accent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Подготовка, издание и распространение методических материалов по актуальным вопросам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 descr="C:\Users\metod1\Desktop\Risunok2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143248"/>
            <a:ext cx="192882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metod1\Desktop\unnamed (1)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3214686"/>
            <a:ext cx="1914525" cy="273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metod1\Desktop\images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3143248"/>
            <a:ext cx="199647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metod1\Desktop\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214686"/>
            <a:ext cx="200026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metod1\Desktop\images (1).jpg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28860" y="4714884"/>
            <a:ext cx="214314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Методическая деятельность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    </a:t>
            </a:r>
          </a:p>
          <a:p>
            <a:pPr algn="ctr">
              <a:buNone/>
            </a:pPr>
            <a:r>
              <a:rPr lang="ru-RU" dirty="0" err="1" smtClean="0">
                <a:solidFill>
                  <a:schemeClr val="accent6">
                    <a:lumMod val="75000"/>
                  </a:schemeClr>
                </a:solidFill>
              </a:rPr>
              <a:t>Сложнокомпонентное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 образование, представленное несколькими составляющими, обеспечивающими реализацию библиотекой ее миссии</a:t>
            </a:r>
            <a:endParaRPr lang="ru-RU" dirty="0"/>
          </a:p>
        </p:txBody>
      </p:sp>
      <p:pic>
        <p:nvPicPr>
          <p:cNvPr id="4" name="Рисунок 3" descr="C:\Users\metod1\Desktop\52683215-stati-i-referaty-po-obzh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4214818"/>
            <a:ext cx="173355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          Спасибо за внимание!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d366ce38582ec45be7a5ff074451c4f7f3e2c60"/>
</p:tagLst>
</file>

<file path=ppt/theme/theme1.xml><?xml version="1.0" encoding="utf-8"?>
<a:theme xmlns:a="http://schemas.openxmlformats.org/drawingml/2006/main" name="Тема Offic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198</Words>
  <Application>Microsoft Office PowerPoint</Application>
  <PresentationFormat>Экран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Методическая деятельность библиотек в современных условиях</vt:lpstr>
      <vt:lpstr>Научно-методическая деятельность</vt:lpstr>
      <vt:lpstr>Направления методической деятельности </vt:lpstr>
      <vt:lpstr>Аналитическая деятельность</vt:lpstr>
      <vt:lpstr>Консультационная деятельность</vt:lpstr>
      <vt:lpstr>Информационная деятельность</vt:lpstr>
      <vt:lpstr>Иннновационная деятельность</vt:lpstr>
      <vt:lpstr>Обучающая деятельность</vt:lpstr>
      <vt:lpstr>Организационная деятельность</vt:lpstr>
      <vt:lpstr>Координационная деятельность</vt:lpstr>
      <vt:lpstr>Исследовательская деятельность</vt:lpstr>
      <vt:lpstr>Издательская деятельность</vt:lpstr>
      <vt:lpstr>Методическая деятельность</vt:lpstr>
      <vt:lpstr>Слайд 14</vt:lpstr>
    </vt:vector>
  </TitlesOfParts>
  <Company>http://presentation-creation.ru/</Company>
  <LinksUpToDate>false</LinksUpToDate>
  <SharedDoc>false</SharedDoc>
  <HyperlinkBase>http://presentation-creation.ru/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obstinate</dc:creator>
  <cp:lastModifiedBy>metod1</cp:lastModifiedBy>
  <cp:revision>93</cp:revision>
  <dcterms:created xsi:type="dcterms:W3CDTF">2017-03-21T16:32:01Z</dcterms:created>
  <dcterms:modified xsi:type="dcterms:W3CDTF">2020-10-20T09:29:38Z</dcterms:modified>
</cp:coreProperties>
</file>