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sldIdLst>
    <p:sldId id="256" r:id="rId2"/>
    <p:sldId id="364" r:id="rId3"/>
    <p:sldId id="363" r:id="rId4"/>
    <p:sldId id="381" r:id="rId5"/>
    <p:sldId id="362" r:id="rId6"/>
    <p:sldId id="382" r:id="rId7"/>
    <p:sldId id="383" r:id="rId8"/>
    <p:sldId id="365" r:id="rId9"/>
    <p:sldId id="325" r:id="rId10"/>
    <p:sldId id="319" r:id="rId11"/>
    <p:sldId id="330" r:id="rId12"/>
    <p:sldId id="329" r:id="rId13"/>
    <p:sldId id="345" r:id="rId14"/>
    <p:sldId id="264" r:id="rId15"/>
    <p:sldId id="331" r:id="rId16"/>
    <p:sldId id="347" r:id="rId17"/>
    <p:sldId id="348" r:id="rId18"/>
    <p:sldId id="349" r:id="rId19"/>
    <p:sldId id="351" r:id="rId20"/>
    <p:sldId id="354" r:id="rId21"/>
    <p:sldId id="355" r:id="rId22"/>
    <p:sldId id="342" r:id="rId23"/>
    <p:sldId id="343" r:id="rId24"/>
    <p:sldId id="366" r:id="rId25"/>
    <p:sldId id="357" r:id="rId26"/>
    <p:sldId id="359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84" r:id="rId35"/>
    <p:sldId id="375" r:id="rId36"/>
    <p:sldId id="376" r:id="rId37"/>
    <p:sldId id="377" r:id="rId38"/>
    <p:sldId id="378" r:id="rId39"/>
    <p:sldId id="379" r:id="rId40"/>
    <p:sldId id="380" r:id="rId41"/>
    <p:sldId id="312" r:id="rId4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7960" autoAdjust="0"/>
    <p:restoredTop sz="82540" autoAdjust="0"/>
  </p:normalViewPr>
  <p:slideViewPr>
    <p:cSldViewPr>
      <p:cViewPr varScale="1">
        <p:scale>
          <a:sx n="41" d="100"/>
          <a:sy n="41" d="100"/>
        </p:scale>
        <p:origin x="-49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F694C-2BEB-4CB9-AB83-741B8FE4F86E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962705-DE13-4BD0-B1A4-E73D02E5C5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85939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962705-DE13-4BD0-B1A4-E73D02E5C51D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98ADB9-32EE-421B-A301-4A80E45A1448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590D2C-8A50-4567-AE94-BE587E1728AD}" type="slidenum">
              <a:rPr lang="uk-UA" smtClean="0"/>
              <a:pPr/>
              <a:t>25</a:t>
            </a:fld>
            <a:endParaRPr 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74A3A56-5304-4669-8DC7-1F6BEEBD2491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4038600"/>
            <a:ext cx="9144000" cy="19304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9"/>
          <p:cNvSpPr/>
          <p:nvPr/>
        </p:nvSpPr>
        <p:spPr>
          <a:xfrm>
            <a:off x="0" y="4111625"/>
            <a:ext cx="1371600" cy="1776413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20000"/>
                  <a:lumOff val="80000"/>
                </a:schemeClr>
              </a:gs>
              <a:gs pos="100000">
                <a:schemeClr val="tx1"/>
              </a:gs>
            </a:gsLst>
            <a:lin ang="10800000" scaled="1"/>
            <a:tileRect/>
          </a:gra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0"/>
          <p:cNvSpPr/>
          <p:nvPr/>
        </p:nvSpPr>
        <p:spPr>
          <a:xfrm>
            <a:off x="1371600" y="4111625"/>
            <a:ext cx="7772400" cy="1776413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371600" y="4191000"/>
            <a:ext cx="7467600" cy="1066800"/>
          </a:xfrm>
        </p:spPr>
        <p:txBody>
          <a:bodyPr>
            <a:normAutofit/>
          </a:bodyPr>
          <a:lstStyle>
            <a:lvl1pPr>
              <a:defRPr sz="4400" cap="none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5257800"/>
            <a:ext cx="7467600" cy="6096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sz="1400"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4D60385B-9B1A-4C1D-AFFC-EED28C34FD23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4F2AB012-A606-4988-8C79-C08DB1F81B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762000" y="1600200"/>
            <a:ext cx="8004048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3EA63-E16B-40F5-9B9D-1931E46C6FF3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5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B4E51-AFBB-48CE-BE5B-FF15ECD80D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7"/>
          <p:cNvSpPr/>
          <p:nvPr/>
        </p:nvSpPr>
        <p:spPr>
          <a:xfrm>
            <a:off x="0" y="1600200"/>
            <a:ext cx="1371600" cy="9906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tx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620000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 anchor="ctr"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FCC82-0C79-434D-9FB0-0B1920611728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8B3BF-2B0B-433F-895B-470A4AA156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762000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76800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12D63-53A5-420C-9381-1FE38E31A13A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C257E-2EB1-44A4-B556-891ED8F47E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7620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768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762000" y="1752600"/>
            <a:ext cx="3886200" cy="640080"/>
          </a:xfrm>
          <a:solidFill>
            <a:schemeClr val="accent3"/>
          </a:solidFill>
        </p:spPr>
        <p:txBody>
          <a:bodyPr rtlCol="0" anchor="ctr"/>
          <a:lstStyle>
            <a:lvl1pPr marL="0" indent="0">
              <a:buFontTx/>
              <a:buNone/>
              <a:defRPr sz="2000" b="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76800" y="1752600"/>
            <a:ext cx="3886200" cy="640080"/>
          </a:xfrm>
          <a:solidFill>
            <a:schemeClr val="accent3"/>
          </a:solidFill>
        </p:spPr>
        <p:txBody>
          <a:bodyPr rtlCol="0" anchor="ctr"/>
          <a:lstStyle>
            <a:lvl1pPr marL="0" indent="0">
              <a:buFontTx/>
              <a:buNone/>
              <a:defRPr sz="2000" b="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D0327-6841-489F-B88E-CE187AE930D4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8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FEB0A-DEB4-4D9A-9175-9B3E8B0A32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55234-042D-4B1E-A04C-D3DEA070B975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4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7EDDB-8D2C-44D1-9C6F-4E0BAE0EAC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4821A-1016-4EB3-874F-2072BD93E328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3D107-33EF-4DF7-99AB-BC3E172ADB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62000" y="1600200"/>
            <a:ext cx="1600200" cy="4495800"/>
          </a:xfrm>
          <a:solidFill>
            <a:schemeClr val="accent3"/>
          </a:solidFill>
          <a:ln w="50800" cap="sq" cmpd="dbl" algn="ctr">
            <a:noFill/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438400" y="1600200"/>
            <a:ext cx="6324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7FFE6-FD91-423F-99ED-C25760C6DF89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43C41-B556-4235-BB7E-F324D2D622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 bwMode="white">
          <a:xfrm>
            <a:off x="0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0" y="4659313"/>
            <a:ext cx="1371600" cy="712787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10800000" scaled="1"/>
          </a:gra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Rectangle 9"/>
          <p:cNvSpPr/>
          <p:nvPr/>
        </p:nvSpPr>
        <p:spPr>
          <a:xfrm>
            <a:off x="1371600" y="4659313"/>
            <a:ext cx="7772400" cy="712787"/>
          </a:xfrm>
          <a:prstGeom prst="rect">
            <a:avLst/>
          </a:prstGeom>
          <a:solidFill>
            <a:schemeClr val="tx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486400"/>
            <a:ext cx="7543800" cy="685800"/>
          </a:xfrm>
        </p:spPr>
        <p:txBody>
          <a:bodyPr/>
          <a:lstStyle>
            <a:lvl1pPr marL="0" indent="0">
              <a:buFontTx/>
              <a:buNone/>
              <a:defRPr sz="1700">
                <a:solidFill>
                  <a:schemeClr val="tx2"/>
                </a:solidFill>
              </a:defRPr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675516"/>
            <a:ext cx="7543800" cy="658483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0"/>
            <a:ext cx="7772400" cy="4568952"/>
          </a:xfr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8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C5DDE-662A-466F-928F-82376B1099EC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41C9C-3EEF-45AB-BD14-7CF3CA97DC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F284F-65D5-414B-A518-33A252964C5F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5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EC845-5DD2-4AD2-8595-9FFE3C6D40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20000"/>
                <a:lumOff val="80000"/>
              </a:schemeClr>
            </a:gs>
            <a:gs pos="100000">
              <a:schemeClr val="bg1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8823325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7"/>
          <p:cNvSpPr/>
          <p:nvPr/>
        </p:nvSpPr>
        <p:spPr>
          <a:xfrm>
            <a:off x="8915400" y="533400"/>
            <a:ext cx="228600" cy="6324600"/>
          </a:xfrm>
          <a:prstGeom prst="rect">
            <a:avLst/>
          </a:prstGeom>
          <a:solidFill>
            <a:schemeClr val="tx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533400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10800000" scaled="1"/>
          </a:gra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51656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F385E-3E32-4810-BF6C-4E299F856F98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65570-873B-45D8-954A-7C0CB51117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6FC2AD-72B7-4381-856E-E0591CDC21F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35F39-B04C-435A-829B-779DFA1874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20000"/>
                <a:lumOff val="80000"/>
              </a:schemeClr>
            </a:gs>
            <a:gs pos="100000">
              <a:schemeClr val="bg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762000" y="381000"/>
            <a:ext cx="8001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765175" y="1600200"/>
            <a:ext cx="80010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0"/>
            <a:ext cx="9144000" cy="32067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533400" cy="6858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33400" y="0"/>
            <a:ext cx="8610600" cy="228600"/>
          </a:xfrm>
          <a:prstGeom prst="rect">
            <a:avLst/>
          </a:prstGeom>
          <a:solidFill>
            <a:schemeClr val="tx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Date Placeholder 27"/>
          <p:cNvSpPr>
            <a:spLocks noGrp="1"/>
          </p:cNvSpPr>
          <p:nvPr>
            <p:ph type="dt" sz="half" idx="2"/>
          </p:nvPr>
        </p:nvSpPr>
        <p:spPr>
          <a:xfrm>
            <a:off x="1371600" y="6232525"/>
            <a:ext cx="1752600" cy="320675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5F6F1F-A0E0-4DEC-B8A1-F5503E0EBAB3}" type="datetimeFigureOut">
              <a:rPr lang="ru-RU"/>
              <a:pPr>
                <a:defRPr/>
              </a:pPr>
              <a:t>22.03.2016</a:t>
            </a:fld>
            <a:endParaRPr lang="ru-RU"/>
          </a:p>
        </p:txBody>
      </p:sp>
      <p:sp>
        <p:nvSpPr>
          <p:cNvPr id="24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232525"/>
            <a:ext cx="4752975" cy="320675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" name="Slide Number Placeholder 28"/>
          <p:cNvSpPr>
            <a:spLocks noGrp="1"/>
          </p:cNvSpPr>
          <p:nvPr>
            <p:ph type="sldNum" sz="quarter" idx="4"/>
          </p:nvPr>
        </p:nvSpPr>
        <p:spPr>
          <a:xfrm>
            <a:off x="8001000" y="6232525"/>
            <a:ext cx="838200" cy="320675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627959-21BD-4BC2-9810-E9EAE93A9A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7" r:id="rId2"/>
    <p:sldLayoutId id="2147483684" r:id="rId3"/>
    <p:sldLayoutId id="2147483678" r:id="rId4"/>
    <p:sldLayoutId id="2147483679" r:id="rId5"/>
    <p:sldLayoutId id="2147483680" r:id="rId6"/>
    <p:sldLayoutId id="2147483685" r:id="rId7"/>
    <p:sldLayoutId id="2147483681" r:id="rId8"/>
    <p:sldLayoutId id="2147483686" r:id="rId9"/>
    <p:sldLayoutId id="2147483682" r:id="rId10"/>
    <p:sldLayoutId id="2147483687" r:id="rId11"/>
    <p:sldLayoutId id="2147483688" r:id="rId12"/>
    <p:sldLayoutId id="2147483689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9pPr>
    </p:titleStyle>
    <p:bodyStyle>
      <a:lvl1pPr marL="319088" indent="-319088" algn="l" rtl="0" eaLnBrk="1" fontAlgn="base" hangingPunct="1">
        <a:spcBef>
          <a:spcPts val="7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ts val="550"/>
        </a:spcBef>
        <a:spcAft>
          <a:spcPct val="0"/>
        </a:spcAft>
        <a:buClr>
          <a:schemeClr val="tx2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fontAlgn="base" hangingPunct="1">
        <a:spcBef>
          <a:spcPts val="5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fontAlgn="base" hangingPunct="1">
        <a:spcBef>
          <a:spcPts val="4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fontAlgn="base" hangingPunct="1">
        <a:spcBef>
          <a:spcPts val="4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mkar@example.com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msmith@example.com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mkar@example.co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msmith@example.com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ctrTitle"/>
          </p:nvPr>
        </p:nvSpPr>
        <p:spPr>
          <a:xfrm>
            <a:off x="1639001" y="4616446"/>
            <a:ext cx="7467600" cy="81281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/>
              <a:t>«</a:t>
            </a:r>
            <a:r>
              <a:rPr lang="ru-RU" sz="3600" b="1" dirty="0" smtClean="0"/>
              <a:t>Э</a:t>
            </a:r>
            <a:r>
              <a:rPr lang="uk-UA" sz="3600" b="1" dirty="0" err="1" smtClean="0"/>
              <a:t>тика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виртуального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общения</a:t>
            </a:r>
            <a:r>
              <a:rPr lang="uk-UA" sz="3600" b="1" dirty="0" smtClean="0"/>
              <a:t>»</a:t>
            </a:r>
            <a:endParaRPr lang="ru-RU" sz="3600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388" y="6165850"/>
            <a:ext cx="8678892" cy="609600"/>
          </a:xfrm>
        </p:spPr>
        <p:txBody>
          <a:bodyPr/>
          <a:lstStyle/>
          <a:p>
            <a:pPr algn="r" fontAlgn="auto"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Подготовила</a:t>
            </a: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uk-UA" b="1" dirty="0" err="1" smtClean="0">
                <a:solidFill>
                  <a:schemeClr val="accent6">
                    <a:lumMod val="50000"/>
                  </a:schemeClr>
                </a:solidFill>
              </a:rPr>
              <a:t>Бойцова</a:t>
            </a: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 С. Г.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4" descr="gmai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184" r="33185"/>
          <a:stretch>
            <a:fillRect/>
          </a:stretch>
        </p:blipFill>
        <p:spPr bwMode="auto">
          <a:xfrm rot="627223">
            <a:off x="3468798" y="2815501"/>
            <a:ext cx="1217140" cy="1228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gmai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184" r="33185"/>
          <a:stretch>
            <a:fillRect/>
          </a:stretch>
        </p:blipFill>
        <p:spPr bwMode="auto">
          <a:xfrm rot="626691">
            <a:off x="4429124" y="2643182"/>
            <a:ext cx="1500198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mai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184" r="33185"/>
          <a:stretch>
            <a:fillRect/>
          </a:stretch>
        </p:blipFill>
        <p:spPr bwMode="auto">
          <a:xfrm rot="1799999">
            <a:off x="1500166" y="2643182"/>
            <a:ext cx="1500198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mai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184" r="33185"/>
          <a:stretch>
            <a:fillRect/>
          </a:stretch>
        </p:blipFill>
        <p:spPr bwMode="auto">
          <a:xfrm rot="4063767">
            <a:off x="5857884" y="2066920"/>
            <a:ext cx="2000264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gmai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184" r="33185"/>
          <a:stretch>
            <a:fillRect/>
          </a:stretch>
        </p:blipFill>
        <p:spPr bwMode="auto">
          <a:xfrm>
            <a:off x="-285784" y="2285992"/>
            <a:ext cx="1924785" cy="1943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gmai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184" r="33185"/>
          <a:stretch>
            <a:fillRect/>
          </a:stretch>
        </p:blipFill>
        <p:spPr bwMode="auto">
          <a:xfrm>
            <a:off x="2928926" y="3143248"/>
            <a:ext cx="857256" cy="865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gmai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184" r="33185"/>
          <a:stretch>
            <a:fillRect/>
          </a:stretch>
        </p:blipFill>
        <p:spPr bwMode="auto">
          <a:xfrm>
            <a:off x="6929454" y="2143116"/>
            <a:ext cx="2490902" cy="2514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3600" dirty="0" smtClean="0"/>
              <a:t>Этика это наука, которая изучает мораль и нравственность, как форму общественного сознания. </a:t>
            </a:r>
          </a:p>
          <a:p>
            <a:r>
              <a:rPr lang="ru-RU" sz="3600" dirty="0" smtClean="0"/>
              <a:t>Чтобы соблюдать этику общения надо знать две вещи: первая</a:t>
            </a:r>
            <a:r>
              <a:rPr lang="en-US" sz="3600" dirty="0" smtClean="0"/>
              <a:t> </a:t>
            </a:r>
            <a:r>
              <a:rPr lang="en-US" sz="3600" dirty="0" smtClean="0"/>
              <a:t>– </a:t>
            </a:r>
            <a:r>
              <a:rPr lang="ru-RU" sz="3600" dirty="0" smtClean="0"/>
              <a:t>это </a:t>
            </a:r>
            <a:r>
              <a:rPr lang="ru-RU" sz="3600" dirty="0" smtClean="0"/>
              <a:t>язык</a:t>
            </a:r>
            <a:r>
              <a:rPr lang="ru-RU" sz="3600" dirty="0" smtClean="0"/>
              <a:t>, на котором в данном месте общаются,  а второе </a:t>
            </a:r>
            <a:r>
              <a:rPr lang="en-US" sz="3600" dirty="0" smtClean="0"/>
              <a:t>- </a:t>
            </a:r>
            <a:r>
              <a:rPr lang="ru-RU" sz="3600" dirty="0" smtClean="0"/>
              <a:t>это уважение собеседников.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62000" y="381000"/>
            <a:ext cx="8001000" cy="976298"/>
          </a:xfrm>
        </p:spPr>
        <p:txBody>
          <a:bodyPr/>
          <a:lstStyle/>
          <a:p>
            <a:pPr algn="ctr"/>
            <a:r>
              <a:rPr lang="ru-RU" dirty="0" smtClean="0"/>
              <a:t>Что такое этика?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Этике́т</a:t>
            </a:r>
            <a:r>
              <a:rPr lang="ru-RU" dirty="0" smtClean="0"/>
              <a:t> (франц. </a:t>
            </a:r>
            <a:r>
              <a:rPr lang="ru-RU" dirty="0" err="1" smtClean="0"/>
              <a:t>etiquette</a:t>
            </a:r>
            <a:r>
              <a:rPr lang="ru-RU" dirty="0" smtClean="0"/>
              <a:t>, от греч. </a:t>
            </a:r>
            <a:r>
              <a:rPr lang="ru-RU" dirty="0" err="1" smtClean="0"/>
              <a:t>ethos</a:t>
            </a:r>
            <a:r>
              <a:rPr lang="ru-RU" dirty="0" smtClean="0"/>
              <a:t> — обычай, характер), установленный порядок поведения где-либо (первоначально в определенных социальных кругах, напр. при дворах монархов, в дипломатических кругах и т. п.). В современных условиях различают повседневный, гостевой, деловой, воинский этикеты, дипломатический протокол и этикет и др.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такое этикет?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762000" y="714356"/>
            <a:ext cx="8004048" cy="545784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И по сетям бушуют страсти, </a:t>
            </a:r>
          </a:p>
          <a:p>
            <a:pPr>
              <a:buNone/>
            </a:pPr>
            <a:r>
              <a:rPr lang="ru-RU" dirty="0" smtClean="0"/>
              <a:t>И друга друг заносит в </a:t>
            </a:r>
            <a:r>
              <a:rPr lang="ru-RU" dirty="0" err="1" smtClean="0"/>
              <a:t>блэк</a:t>
            </a:r>
            <a:r>
              <a:rPr lang="ru-RU" dirty="0" smtClean="0"/>
              <a:t>... </a:t>
            </a:r>
          </a:p>
          <a:p>
            <a:pPr>
              <a:buNone/>
            </a:pPr>
            <a:r>
              <a:rPr lang="ru-RU" dirty="0" smtClean="0"/>
              <a:t>И, чтобы избежать напасти, </a:t>
            </a:r>
          </a:p>
          <a:p>
            <a:pPr>
              <a:buNone/>
            </a:pPr>
            <a:r>
              <a:rPr lang="ru-RU" dirty="0" smtClean="0"/>
              <a:t>Решил однажды человек: </a:t>
            </a:r>
          </a:p>
          <a:p>
            <a:pPr>
              <a:buNone/>
            </a:pPr>
            <a:r>
              <a:rPr lang="ru-RU" dirty="0" smtClean="0"/>
              <a:t>Чтоб нервы сохранить и дружбу, </a:t>
            </a:r>
          </a:p>
          <a:p>
            <a:pPr>
              <a:buNone/>
            </a:pPr>
            <a:r>
              <a:rPr lang="ru-RU" dirty="0" smtClean="0"/>
              <a:t>Желательно и даже нужно, </a:t>
            </a:r>
          </a:p>
          <a:p>
            <a:pPr>
              <a:buNone/>
            </a:pPr>
            <a:r>
              <a:rPr lang="ru-RU" dirty="0" smtClean="0"/>
              <a:t>Чтоб появился в </a:t>
            </a:r>
            <a:r>
              <a:rPr lang="ru-RU" dirty="0" err="1" smtClean="0"/>
              <a:t>Internet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Ну хоть какой-то этикет... </a:t>
            </a:r>
          </a:p>
          <a:p>
            <a:pPr algn="r">
              <a:buNone/>
            </a:pPr>
            <a:r>
              <a:rPr lang="ru-RU" dirty="0" smtClean="0"/>
              <a:t> Леонид Ивонин </a:t>
            </a:r>
          </a:p>
          <a:p>
            <a:pPr algn="r">
              <a:buNone/>
            </a:pPr>
            <a:r>
              <a:rPr lang="ru-RU" dirty="0" smtClean="0"/>
              <a:t>"Сетевой этикет"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4294967295"/>
          </p:nvPr>
        </p:nvSpPr>
        <p:spPr>
          <a:xfrm>
            <a:off x="571472" y="785794"/>
            <a:ext cx="8572528" cy="5429256"/>
          </a:xfrm>
        </p:spPr>
        <p:txBody>
          <a:bodyPr/>
          <a:lstStyle/>
          <a:p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Всемирная Сеть способствует общению, поэтому в ней должен соблюдаться этикет.</a:t>
            </a:r>
          </a:p>
          <a:p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Виртуальное общение отличается от общения,  которое происходит в реальной жизни.</a:t>
            </a:r>
          </a:p>
          <a:p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Сетевой этикет нужен для того, чтобы всем - и опытным пользователям, и новичкам - было в равной мере комфортно общаться между собой.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Netiquette</a:t>
            </a:r>
            <a:r>
              <a:rPr lang="ru-RU" dirty="0" smtClean="0"/>
              <a:t> (англ. </a:t>
            </a:r>
            <a:r>
              <a:rPr lang="ru-RU" dirty="0" err="1" smtClean="0"/>
              <a:t>net</a:t>
            </a:r>
            <a:r>
              <a:rPr lang="ru-RU" dirty="0" smtClean="0"/>
              <a:t> — сеть и </a:t>
            </a:r>
            <a:r>
              <a:rPr lang="ru-RU" dirty="0" err="1" smtClean="0"/>
              <a:t>etiquette</a:t>
            </a:r>
            <a:r>
              <a:rPr lang="ru-RU" dirty="0" smtClean="0"/>
              <a:t> — этикет) — нравственные правила поведения в компьютерных сетях. В 1994 году вышла книга </a:t>
            </a:r>
            <a:r>
              <a:rPr lang="ru-RU" dirty="0" err="1" smtClean="0"/>
              <a:t>Virginia</a:t>
            </a:r>
            <a:r>
              <a:rPr lang="ru-RU" dirty="0" smtClean="0"/>
              <a:t> </a:t>
            </a:r>
            <a:r>
              <a:rPr lang="ru-RU" dirty="0" err="1" smtClean="0"/>
              <a:t>Shea</a:t>
            </a:r>
            <a:r>
              <a:rPr lang="ru-RU" dirty="0" smtClean="0"/>
              <a:t> «</a:t>
            </a:r>
            <a:r>
              <a:rPr lang="ru-RU" dirty="0" err="1" smtClean="0"/>
              <a:t>Netiquette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В основе </a:t>
            </a:r>
            <a:r>
              <a:rPr lang="ru-RU" dirty="0" err="1" smtClean="0"/>
              <a:t>нетикета</a:t>
            </a:r>
            <a:r>
              <a:rPr lang="ru-RU" dirty="0" smtClean="0"/>
              <a:t> лежит </a:t>
            </a:r>
            <a:r>
              <a:rPr lang="ru-RU" b="1" dirty="0" smtClean="0"/>
              <a:t>«Золотое правило нравственности»</a:t>
            </a:r>
            <a:r>
              <a:rPr lang="ru-RU" dirty="0" smtClean="0"/>
              <a:t>: обращайтесь с человеком так, как Вы хотите, чтобы обращались с Вами.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dirty="0" err="1" smtClean="0"/>
              <a:t>Инетика</a:t>
            </a:r>
            <a:r>
              <a:rPr lang="ru-RU" sz="4000" dirty="0" smtClean="0"/>
              <a:t> или </a:t>
            </a:r>
            <a:r>
              <a:rPr lang="ru-RU" sz="4000" b="1" dirty="0" err="1" smtClean="0"/>
              <a:t>нетикет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1800" dirty="0" smtClean="0"/>
              <a:t>Интернет-сообщество*:</a:t>
            </a:r>
            <a:br>
              <a:rPr lang="ru-RU" sz="1800" dirty="0" smtClean="0"/>
            </a:br>
            <a:r>
              <a:rPr lang="ru-RU" sz="1800" dirty="0" smtClean="0"/>
              <a:t>1. Действует, исходя из этических принципов настоящего кодекса.</a:t>
            </a:r>
            <a:br>
              <a:rPr lang="ru-RU" sz="1800" dirty="0" smtClean="0"/>
            </a:br>
            <a:r>
              <a:rPr lang="ru-RU" sz="1800" dirty="0" smtClean="0"/>
              <a:t>2. Уважает свободу слова, открытость и оперативность информации.</a:t>
            </a:r>
            <a:br>
              <a:rPr lang="ru-RU" sz="1800" dirty="0" smtClean="0"/>
            </a:br>
            <a:r>
              <a:rPr lang="ru-RU" sz="1800" dirty="0" smtClean="0"/>
              <a:t>3. Соблюдает законы своей страны.</a:t>
            </a:r>
            <a:br>
              <a:rPr lang="ru-RU" sz="1800" dirty="0" smtClean="0"/>
            </a:br>
            <a:r>
              <a:rPr lang="ru-RU" sz="1800" dirty="0" smtClean="0"/>
              <a:t>4. Уважает честь и достоинство людей. Оскорбления исключены.</a:t>
            </a:r>
            <a:br>
              <a:rPr lang="ru-RU" sz="1800" dirty="0" smtClean="0"/>
            </a:br>
            <a:r>
              <a:rPr lang="ru-RU" sz="1800" dirty="0" smtClean="0"/>
              <a:t>5. Знает, что Интернет является общедоступным. Помнит о детях.</a:t>
            </a:r>
            <a:br>
              <a:rPr lang="ru-RU" sz="1800" dirty="0" smtClean="0"/>
            </a:br>
            <a:r>
              <a:rPr lang="ru-RU" sz="1800" dirty="0" smtClean="0"/>
              <a:t>6. Распространяет только правдивую информацию.</a:t>
            </a:r>
            <a:br>
              <a:rPr lang="ru-RU" sz="1800" dirty="0" smtClean="0"/>
            </a:br>
            <a:r>
              <a:rPr lang="ru-RU" sz="1800" dirty="0" smtClean="0"/>
              <a:t>7. Уважает авторские права. Плагиат недопустим.</a:t>
            </a:r>
            <a:br>
              <a:rPr lang="ru-RU" sz="1800" dirty="0" smtClean="0"/>
            </a:br>
            <a:r>
              <a:rPr lang="ru-RU" sz="1800" dirty="0" smtClean="0"/>
              <a:t>8. Не приветствует разрозненный </a:t>
            </a:r>
            <a:r>
              <a:rPr lang="ru-RU" sz="1800" dirty="0" err="1" smtClean="0"/>
              <a:t>контент</a:t>
            </a:r>
            <a:r>
              <a:rPr lang="ru-RU" sz="1800" dirty="0" smtClean="0"/>
              <a:t>, который мешает в поиске информации и вредит репутации сайта.</a:t>
            </a:r>
            <a:br>
              <a:rPr lang="ru-RU" sz="1800" dirty="0" smtClean="0"/>
            </a:br>
            <a:r>
              <a:rPr lang="ru-RU" sz="1800" dirty="0" smtClean="0"/>
              <a:t>9. Стремится к чистоте родного языка.</a:t>
            </a:r>
            <a:br>
              <a:rPr lang="ru-RU" sz="1800" dirty="0" smtClean="0"/>
            </a:br>
            <a:r>
              <a:rPr lang="ru-RU" sz="1800" dirty="0" smtClean="0"/>
              <a:t>10. Уважает моральные ценности и культуру.</a:t>
            </a:r>
            <a:br>
              <a:rPr lang="ru-RU" sz="1800" dirty="0" smtClean="0"/>
            </a:br>
            <a:r>
              <a:rPr lang="ru-RU" sz="1800" dirty="0" smtClean="0"/>
              <a:t>11. Проявляет принципиальность в борьбе со спамом и сетевыми атаками.</a:t>
            </a:r>
            <a:br>
              <a:rPr lang="ru-RU" sz="1800" dirty="0" smtClean="0"/>
            </a:br>
            <a:r>
              <a:rPr lang="ru-RU" sz="1800" dirty="0" smtClean="0"/>
              <a:t>12. Признает ошибки и быстро их исправляет.</a:t>
            </a:r>
            <a:br>
              <a:rPr lang="ru-RU" sz="1800" dirty="0" smtClean="0"/>
            </a:br>
            <a:r>
              <a:rPr lang="ru-RU" sz="1800" dirty="0" smtClean="0"/>
              <a:t>13. Укрепляет доверие людей к сети Интернет.</a:t>
            </a:r>
          </a:p>
          <a:p>
            <a:r>
              <a:rPr lang="ru-RU" sz="1800" i="1" dirty="0" smtClean="0"/>
              <a:t>*** интернет-сообщество — это пользователи, провайдеры, владельцы сайтов</a:t>
            </a:r>
            <a:endParaRPr lang="ru-RU" sz="1800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/>
              <a:t>Основные положения проекта </a:t>
            </a:r>
            <a:br>
              <a:rPr lang="ru-RU" sz="2000" b="1" dirty="0" smtClean="0"/>
            </a:br>
            <a:r>
              <a:rPr lang="ru-RU" sz="2000" b="1" dirty="0" smtClean="0"/>
              <a:t>Этического кодекса сети Интернет, </a:t>
            </a:r>
            <a:br>
              <a:rPr lang="ru-RU" sz="2000" b="1" dirty="0" smtClean="0"/>
            </a:br>
            <a:r>
              <a:rPr lang="ru-RU" sz="2000" b="1" dirty="0" smtClean="0"/>
              <a:t>разработанные участниками проекта </a:t>
            </a:r>
            <a:r>
              <a:rPr lang="ru-RU" sz="2000" u="sng" dirty="0" err="1" smtClean="0"/>
              <a:t>inethics.com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762000" y="785794"/>
            <a:ext cx="8004048" cy="5386406"/>
          </a:xfrm>
        </p:spPr>
        <p:txBody>
          <a:bodyPr/>
          <a:lstStyle/>
          <a:p>
            <a:pPr algn="ctr">
              <a:buNone/>
            </a:pP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Общение по сети можно поделить на несколько групп. Это: чат, форум, социальные сети, электронная почта, </a:t>
            </a:r>
            <a:r>
              <a:rPr lang="ru-RU" sz="4000" dirty="0" err="1" smtClean="0">
                <a:solidFill>
                  <a:schemeClr val="bg2">
                    <a:lumMod val="25000"/>
                  </a:schemeClr>
                </a:solidFill>
              </a:rPr>
              <a:t>sms</a:t>
            </a: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. У каждой группы есть свои минусы и плюсы, а также свои нормы и правила поведения. </a:t>
            </a:r>
          </a:p>
          <a:p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85786" y="357166"/>
            <a:ext cx="745107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cs typeface="+mn-cs"/>
              </a:rPr>
              <a:t>Эле</a:t>
            </a:r>
            <a:r>
              <a:rPr lang="uk-UA" sz="54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cs typeface="+mn-cs"/>
              </a:rPr>
              <a:t>ктронная</a:t>
            </a:r>
            <a:r>
              <a:rPr lang="uk-UA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uk-UA" sz="54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n-lt"/>
                <a:cs typeface="+mn-cs"/>
              </a:rPr>
              <a:t>почта</a:t>
            </a:r>
            <a:endParaRPr lang="uk-UA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2844" y="1285860"/>
            <a:ext cx="8783639" cy="5286412"/>
          </a:xfrm>
          <a:prstGeom prst="roundRect">
            <a:avLst/>
          </a:prstGeom>
          <a:solidFill>
            <a:schemeClr val="accent4">
              <a:lumMod val="40000"/>
              <a:lumOff val="60000"/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28596" y="1571612"/>
            <a:ext cx="8358246" cy="5159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Электронная почта </a:t>
            </a:r>
          </a:p>
          <a:p>
            <a:pPr algn="ctr"/>
            <a:r>
              <a:rPr lang="ru-RU" sz="3600" dirty="0" smtClean="0"/>
              <a:t>(</a:t>
            </a:r>
            <a:r>
              <a:rPr lang="ru-RU" sz="3600" b="1" dirty="0" err="1" smtClean="0"/>
              <a:t>E</a:t>
            </a:r>
            <a:r>
              <a:rPr lang="ru-RU" sz="3600" dirty="0" err="1" smtClean="0"/>
              <a:t>-</a:t>
            </a:r>
            <a:r>
              <a:rPr lang="ru-RU" sz="3600" b="1" dirty="0" err="1" smtClean="0"/>
              <a:t>mail</a:t>
            </a:r>
            <a:r>
              <a:rPr lang="ru-RU" sz="3600" dirty="0" smtClean="0"/>
              <a:t>, </a:t>
            </a:r>
            <a:r>
              <a:rPr lang="ru-RU" sz="3600" dirty="0" err="1" smtClean="0"/>
              <a:t>email</a:t>
            </a:r>
            <a:r>
              <a:rPr lang="ru-RU" sz="3600" dirty="0" smtClean="0"/>
              <a:t>, </a:t>
            </a:r>
            <a:r>
              <a:rPr lang="ru-RU" sz="3600" b="1" dirty="0" err="1" smtClean="0"/>
              <a:t>e</a:t>
            </a:r>
            <a:r>
              <a:rPr lang="ru-RU" sz="3600" dirty="0" err="1" smtClean="0"/>
              <a:t>-</a:t>
            </a:r>
            <a:r>
              <a:rPr lang="ru-RU" sz="3600" b="1" dirty="0" err="1" smtClean="0"/>
              <a:t>mail</a:t>
            </a:r>
            <a:r>
              <a:rPr lang="ru-RU" sz="3600" dirty="0" smtClean="0"/>
              <a:t>) </a:t>
            </a:r>
          </a:p>
          <a:p>
            <a:pPr algn="ctr"/>
            <a:r>
              <a:rPr lang="ru-RU" sz="3600" dirty="0" smtClean="0"/>
              <a:t>— средства пересылки и хранения электронных сообщений между пользователями распределенной компьютерной сети, в том числе крупнейшей глобальной сети Интернет.</a:t>
            </a:r>
            <a:endParaRPr lang="uk-UA" sz="3600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uk-UA" sz="32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uk-UA" sz="32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42910" y="785794"/>
            <a:ext cx="814393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4000" dirty="0" smtClean="0"/>
              <a:t>адрес электронной почты имеет формат </a:t>
            </a:r>
            <a:r>
              <a:rPr lang="ru-RU" sz="4000" dirty="0" err="1" smtClean="0"/>
              <a:t>user@domain</a:t>
            </a:r>
            <a:r>
              <a:rPr lang="ru-RU" sz="4000" dirty="0" smtClean="0"/>
              <a:t> </a:t>
            </a:r>
            <a:endParaRPr lang="en-US" sz="4000" dirty="0" smtClean="0"/>
          </a:p>
          <a:p>
            <a:pPr algn="ctr">
              <a:lnSpc>
                <a:spcPct val="130000"/>
              </a:lnSpc>
            </a:pPr>
            <a:r>
              <a:rPr lang="ru-RU" sz="4000" dirty="0" smtClean="0"/>
              <a:t>(например,</a:t>
            </a:r>
            <a:r>
              <a:rPr lang="en-US" sz="4000" dirty="0" smtClean="0"/>
              <a:t> cutgtsbs@yandex.ua, nmo@library.donetsk.ua</a:t>
            </a:r>
            <a:r>
              <a:rPr lang="ru-RU" sz="4000" dirty="0" smtClean="0"/>
              <a:t>)</a:t>
            </a:r>
            <a:endParaRPr lang="en-US" sz="4000" dirty="0" smtClean="0"/>
          </a:p>
          <a:p>
            <a:pPr algn="ctr">
              <a:lnSpc>
                <a:spcPct val="130000"/>
              </a:lnSpc>
            </a:pPr>
            <a:r>
              <a:rPr lang="en-US" sz="4000" dirty="0" smtClean="0"/>
              <a:t>user – </a:t>
            </a:r>
            <a:r>
              <a:rPr lang="ru-RU" sz="4000" dirty="0" smtClean="0"/>
              <a:t>ваш логин</a:t>
            </a:r>
            <a:endParaRPr lang="en-US" sz="4000" dirty="0" smtClean="0"/>
          </a:p>
          <a:p>
            <a:pPr algn="ctr">
              <a:lnSpc>
                <a:spcPct val="130000"/>
              </a:lnSpc>
            </a:pPr>
            <a:r>
              <a:rPr lang="en-US" sz="4000" dirty="0" smtClean="0"/>
              <a:t>domain – </a:t>
            </a:r>
            <a:r>
              <a:rPr lang="ru-RU" sz="4000" dirty="0" smtClean="0"/>
              <a:t>домен, адрес </a:t>
            </a:r>
            <a:r>
              <a:rPr lang="ru-RU" sz="4000" dirty="0" err="1" smtClean="0"/>
              <a:t>хостинга</a:t>
            </a:r>
            <a:r>
              <a:rPr lang="ru-RU" sz="4000" dirty="0" smtClean="0"/>
              <a:t> </a:t>
            </a:r>
            <a:endParaRPr lang="uk-UA" sz="4000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7772400" cy="785797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uk-UA" sz="4000" b="1" dirty="0" err="1" smtClean="0"/>
              <a:t>Создаём почтовый ящик</a:t>
            </a:r>
          </a:p>
        </p:txBody>
      </p:sp>
      <p:sp>
        <p:nvSpPr>
          <p:cNvPr id="16387" name="Місце для вмісту 2"/>
          <p:cNvSpPr>
            <a:spLocks noGrp="1"/>
          </p:cNvSpPr>
          <p:nvPr>
            <p:ph idx="1"/>
          </p:nvPr>
        </p:nvSpPr>
        <p:spPr>
          <a:xfrm>
            <a:off x="684212" y="1357298"/>
            <a:ext cx="7959753" cy="5143536"/>
          </a:xfrm>
        </p:spPr>
        <p:txBody>
          <a:bodyPr/>
          <a:lstStyle/>
          <a:p>
            <a:r>
              <a:rPr lang="uk-UA" sz="3600" dirty="0" err="1" smtClean="0"/>
              <a:t>электронная</a:t>
            </a:r>
            <a:r>
              <a:rPr lang="uk-UA" sz="3600" dirty="0" smtClean="0"/>
              <a:t> </a:t>
            </a:r>
            <a:r>
              <a:rPr lang="uk-UA" sz="3600" dirty="0" err="1" smtClean="0"/>
              <a:t>почта</a:t>
            </a:r>
            <a:r>
              <a:rPr lang="uk-UA" sz="3600" dirty="0" smtClean="0"/>
              <a:t> </a:t>
            </a:r>
            <a:r>
              <a:rPr lang="uk-UA" sz="3600" dirty="0" err="1" smtClean="0"/>
              <a:t>имеет</a:t>
            </a:r>
            <a:r>
              <a:rPr lang="uk-UA" sz="3600" dirty="0" smtClean="0"/>
              <a:t> </a:t>
            </a:r>
            <a:r>
              <a:rPr lang="uk-UA" sz="3600" dirty="0" err="1" smtClean="0"/>
              <a:t>индивидуальний</a:t>
            </a:r>
            <a:r>
              <a:rPr lang="uk-UA" sz="3600" dirty="0" smtClean="0"/>
              <a:t> характер</a:t>
            </a:r>
          </a:p>
          <a:p>
            <a:r>
              <a:rPr lang="uk-UA" sz="3600" dirty="0" err="1" smtClean="0"/>
              <a:t>первая</a:t>
            </a:r>
            <a:r>
              <a:rPr lang="uk-UA" sz="3600" dirty="0" smtClean="0"/>
              <a:t> </a:t>
            </a:r>
            <a:r>
              <a:rPr lang="uk-UA" sz="3600" dirty="0" err="1" smtClean="0"/>
              <a:t>часть</a:t>
            </a:r>
            <a:r>
              <a:rPr lang="uk-UA" sz="3600" dirty="0" smtClean="0"/>
              <a:t> адреса </a:t>
            </a:r>
            <a:r>
              <a:rPr lang="uk-UA" sz="3600" dirty="0" err="1" smtClean="0"/>
              <a:t>должна</a:t>
            </a:r>
            <a:r>
              <a:rPr lang="uk-UA" sz="3600" dirty="0" smtClean="0"/>
              <a:t> </a:t>
            </a:r>
            <a:r>
              <a:rPr lang="uk-UA" sz="3600" dirty="0" err="1" smtClean="0"/>
              <a:t>иметь</a:t>
            </a:r>
            <a:r>
              <a:rPr lang="uk-UA" sz="3600" dirty="0" smtClean="0"/>
              <a:t> </a:t>
            </a:r>
            <a:r>
              <a:rPr lang="uk-UA" sz="3600" dirty="0" err="1" smtClean="0"/>
              <a:t>имя</a:t>
            </a:r>
            <a:r>
              <a:rPr lang="uk-UA" sz="3600" dirty="0" smtClean="0"/>
              <a:t> и </a:t>
            </a:r>
            <a:r>
              <a:rPr lang="uk-UA" sz="3600" dirty="0" err="1" smtClean="0"/>
              <a:t>фамилию</a:t>
            </a:r>
            <a:r>
              <a:rPr lang="uk-UA" sz="3600" dirty="0" smtClean="0"/>
              <a:t>, </a:t>
            </a:r>
            <a:r>
              <a:rPr lang="uk-UA" sz="3600" dirty="0" err="1" smtClean="0"/>
              <a:t>чтобы</a:t>
            </a:r>
            <a:r>
              <a:rPr lang="uk-UA" sz="3600" dirty="0" smtClean="0"/>
              <a:t> </a:t>
            </a:r>
            <a:r>
              <a:rPr lang="uk-UA" sz="3600" dirty="0" err="1" smtClean="0"/>
              <a:t>можно</a:t>
            </a:r>
            <a:r>
              <a:rPr lang="uk-UA" sz="3600" dirty="0" smtClean="0"/>
              <a:t> </a:t>
            </a:r>
            <a:r>
              <a:rPr lang="uk-UA" sz="3600" dirty="0" err="1" smtClean="0"/>
              <a:t>было</a:t>
            </a:r>
            <a:r>
              <a:rPr lang="uk-UA" sz="3600" dirty="0" smtClean="0"/>
              <a:t> </a:t>
            </a:r>
            <a:r>
              <a:rPr lang="uk-UA" sz="3600" dirty="0" err="1" smtClean="0"/>
              <a:t>идентифицировать</a:t>
            </a:r>
            <a:r>
              <a:rPr lang="uk-UA" sz="3600" dirty="0" smtClean="0"/>
              <a:t> от кого письмо</a:t>
            </a:r>
          </a:p>
          <a:p>
            <a:r>
              <a:rPr lang="ru-RU" sz="3600" dirty="0" smtClean="0"/>
              <a:t>помнит</a:t>
            </a:r>
            <a:r>
              <a:rPr lang="uk-UA" sz="3600" dirty="0" smtClean="0"/>
              <a:t>е, </a:t>
            </a:r>
            <a:r>
              <a:rPr lang="uk-UA" sz="3600" dirty="0" err="1" smtClean="0"/>
              <a:t>что</a:t>
            </a:r>
            <a:r>
              <a:rPr lang="uk-UA" sz="3600" dirty="0" smtClean="0"/>
              <a:t> </a:t>
            </a:r>
            <a:r>
              <a:rPr lang="ru-RU" sz="3600" dirty="0" smtClean="0"/>
              <a:t>адрес, может быть,  нужно  будет диктовать по телефону </a:t>
            </a:r>
            <a:r>
              <a:rPr lang="uk-UA" sz="36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714348" y="1643050"/>
            <a:ext cx="8004048" cy="4572000"/>
          </a:xfrm>
        </p:spPr>
        <p:txBody>
          <a:bodyPr/>
          <a:lstStyle/>
          <a:p>
            <a:r>
              <a:rPr lang="en-US" sz="3200" dirty="0" smtClean="0"/>
              <a:t>google.com</a:t>
            </a:r>
          </a:p>
          <a:p>
            <a:r>
              <a:rPr lang="en-US" sz="3200" dirty="0" smtClean="0"/>
              <a:t>mail.ru</a:t>
            </a:r>
          </a:p>
          <a:p>
            <a:r>
              <a:rPr lang="en-US" sz="3200" dirty="0" smtClean="0"/>
              <a:t>yandex.ru</a:t>
            </a:r>
          </a:p>
          <a:p>
            <a:r>
              <a:rPr lang="en-US" sz="3200" dirty="0" smtClean="0"/>
              <a:t>rambler.ru</a:t>
            </a:r>
            <a:endParaRPr lang="ru-RU" sz="3200" dirty="0" smtClean="0"/>
          </a:p>
          <a:p>
            <a:r>
              <a:rPr lang="en-US" sz="3200" dirty="0" smtClean="0"/>
              <a:t>chat.ru</a:t>
            </a:r>
          </a:p>
          <a:p>
            <a:r>
              <a:rPr lang="en-US" sz="3200" dirty="0" smtClean="0"/>
              <a:t>km.ru </a:t>
            </a:r>
          </a:p>
          <a:p>
            <a:endParaRPr lang="en-US" sz="3200" dirty="0" smtClean="0"/>
          </a:p>
          <a:p>
            <a:endParaRPr lang="ru-RU" sz="3200" dirty="0" smtClean="0"/>
          </a:p>
          <a:p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14290"/>
            <a:ext cx="8429684" cy="928694"/>
          </a:xfrm>
        </p:spPr>
        <p:txBody>
          <a:bodyPr/>
          <a:lstStyle/>
          <a:p>
            <a:r>
              <a:rPr lang="uk-UA" sz="3600" b="1" dirty="0" err="1" smtClean="0"/>
              <a:t>Электронные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почтовые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сервисы</a:t>
            </a:r>
            <a:endParaRPr lang="ru-RU" sz="3600" b="1" dirty="0"/>
          </a:p>
        </p:txBody>
      </p:sp>
      <p:pic>
        <p:nvPicPr>
          <p:cNvPr id="5" name="Рисунок 4" descr="mail@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182" y="1857364"/>
            <a:ext cx="4796552" cy="3357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785786" y="571480"/>
            <a:ext cx="8001000" cy="1143000"/>
          </a:xfrm>
        </p:spPr>
        <p:txBody>
          <a:bodyPr/>
          <a:lstStyle/>
          <a:p>
            <a:pPr eaLnBrk="1" hangingPunct="1"/>
            <a:r>
              <a:rPr lang="uk-UA" sz="3600" b="1" dirty="0" smtClean="0"/>
              <a:t>Правила </a:t>
            </a:r>
            <a:r>
              <a:rPr lang="uk-UA" sz="3600" b="1" dirty="0" err="1" smtClean="0"/>
              <a:t>хорошего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тона</a:t>
            </a:r>
            <a:r>
              <a:rPr lang="uk-UA" sz="3600" b="1" dirty="0" smtClean="0"/>
              <a:t> при </a:t>
            </a:r>
            <a:r>
              <a:rPr lang="uk-UA" sz="3600" b="1" dirty="0" err="1" smtClean="0"/>
              <a:t>работе</a:t>
            </a:r>
            <a:r>
              <a:rPr lang="uk-UA" sz="3600" b="1" dirty="0" smtClean="0"/>
              <a:t> с </a:t>
            </a:r>
            <a:r>
              <a:rPr lang="uk-UA" sz="3600" b="1" dirty="0" err="1" smtClean="0"/>
              <a:t>электронной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почтой</a:t>
            </a:r>
            <a:endParaRPr lang="uk-UA" sz="3600" b="1" dirty="0" smtClean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85786" y="1857364"/>
            <a:ext cx="8001000" cy="452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200" dirty="0" err="1" smtClean="0"/>
              <a:t>Всегда</a:t>
            </a:r>
            <a:r>
              <a:rPr lang="uk-UA" sz="3200" dirty="0" smtClean="0"/>
              <a:t> </a:t>
            </a:r>
            <a:r>
              <a:rPr lang="uk-UA" sz="3200" dirty="0" err="1" smtClean="0"/>
              <a:t>указывайте</a:t>
            </a:r>
            <a:r>
              <a:rPr lang="uk-UA" sz="3200" dirty="0" smtClean="0"/>
              <a:t> тему письма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uk-UA" sz="3200" dirty="0" smtClean="0"/>
              <a:t>В </a:t>
            </a:r>
            <a:r>
              <a:rPr lang="uk-UA" sz="3200" dirty="0" err="1" smtClean="0"/>
              <a:t>тексте</a:t>
            </a:r>
            <a:r>
              <a:rPr lang="uk-UA" sz="3200" dirty="0" smtClean="0"/>
              <a:t> письма </a:t>
            </a:r>
            <a:r>
              <a:rPr lang="uk-UA" sz="3200" dirty="0" err="1" smtClean="0"/>
              <a:t>придерживайтесь</a:t>
            </a:r>
            <a:r>
              <a:rPr lang="uk-UA" sz="3200" dirty="0" smtClean="0"/>
              <a:t> </a:t>
            </a:r>
            <a:r>
              <a:rPr lang="uk-UA" sz="3200" dirty="0" err="1" smtClean="0"/>
              <a:t>указанной</a:t>
            </a:r>
            <a:r>
              <a:rPr lang="uk-UA" sz="3200" dirty="0" smtClean="0"/>
              <a:t> </a:t>
            </a:r>
            <a:r>
              <a:rPr lang="uk-UA" sz="3200" dirty="0" err="1" smtClean="0"/>
              <a:t>темы</a:t>
            </a:r>
            <a:endParaRPr lang="uk-UA" sz="32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uk-UA" sz="3200" dirty="0" smtClean="0"/>
              <a:t>Не </a:t>
            </a:r>
            <a:r>
              <a:rPr lang="uk-UA" sz="3200" dirty="0" err="1" smtClean="0"/>
              <a:t>прикрепляйте</a:t>
            </a:r>
            <a:r>
              <a:rPr lang="uk-UA" sz="3200" dirty="0" smtClean="0"/>
              <a:t> </a:t>
            </a:r>
            <a:r>
              <a:rPr lang="uk-UA" sz="3200" dirty="0" err="1" smtClean="0"/>
              <a:t>файлы</a:t>
            </a:r>
            <a:r>
              <a:rPr lang="uk-UA" sz="3200" dirty="0" smtClean="0"/>
              <a:t> </a:t>
            </a:r>
            <a:r>
              <a:rPr lang="uk-UA" sz="3200" dirty="0" err="1" smtClean="0"/>
              <a:t>больших</a:t>
            </a:r>
            <a:r>
              <a:rPr lang="uk-UA" sz="3200" dirty="0" smtClean="0"/>
              <a:t> </a:t>
            </a:r>
            <a:r>
              <a:rPr lang="uk-UA" sz="3200" dirty="0" err="1" smtClean="0"/>
              <a:t>объемов</a:t>
            </a:r>
            <a:r>
              <a:rPr lang="uk-UA" sz="3200" dirty="0" smtClean="0"/>
              <a:t> и </a:t>
            </a:r>
            <a:r>
              <a:rPr lang="uk-UA" sz="3200" dirty="0" err="1" smtClean="0"/>
              <a:t>определенных</a:t>
            </a:r>
            <a:r>
              <a:rPr lang="uk-UA" sz="3200" dirty="0" smtClean="0"/>
              <a:t> </a:t>
            </a:r>
            <a:r>
              <a:rPr lang="uk-UA" sz="3200" dirty="0" err="1" smtClean="0"/>
              <a:t>форматов</a:t>
            </a:r>
            <a:r>
              <a:rPr lang="uk-UA" sz="3200" dirty="0" smtClean="0"/>
              <a:t> (</a:t>
            </a:r>
            <a:r>
              <a:rPr lang="uk-UA" sz="3200" dirty="0" err="1" smtClean="0"/>
              <a:t>например</a:t>
            </a:r>
            <a:r>
              <a:rPr lang="uk-UA" sz="3200" dirty="0" smtClean="0"/>
              <a:t>, </a:t>
            </a:r>
            <a:r>
              <a:rPr lang="uk-UA" sz="3200" dirty="0" err="1" smtClean="0"/>
              <a:t>.exe</a:t>
            </a:r>
            <a:r>
              <a:rPr lang="uk-UA" sz="3200" dirty="0" smtClean="0"/>
              <a:t>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uk-UA" sz="3200" dirty="0" err="1" smtClean="0"/>
              <a:t>Подписывайте</a:t>
            </a:r>
            <a:r>
              <a:rPr lang="uk-UA" sz="3200" dirty="0" smtClean="0"/>
              <a:t> письма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uk-UA" sz="3200" dirty="0" smtClean="0"/>
              <a:t>Будьте </a:t>
            </a:r>
            <a:r>
              <a:rPr lang="uk-UA" sz="3200" dirty="0" err="1" smtClean="0"/>
              <a:t>вежливы</a:t>
            </a:r>
            <a:endParaRPr lang="uk-UA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571480"/>
            <a:ext cx="8001000" cy="1143000"/>
          </a:xfrm>
        </p:spPr>
        <p:txBody>
          <a:bodyPr/>
          <a:lstStyle/>
          <a:p>
            <a:pPr algn="ctr"/>
            <a:r>
              <a:rPr lang="uk-UA" sz="3600" b="1" dirty="0" err="1" smtClean="0"/>
              <a:t>Каким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должен</a:t>
            </a:r>
            <a:r>
              <a:rPr lang="en-US" sz="3600" b="1" dirty="0" smtClean="0"/>
              <a:t> </a:t>
            </a:r>
            <a:r>
              <a:rPr lang="uk-UA" sz="3600" b="1" dirty="0" err="1" smtClean="0"/>
              <a:t>быть</a:t>
            </a:r>
            <a:r>
              <a:rPr lang="uk-UA" sz="3600" b="1" dirty="0" smtClean="0"/>
              <a:t> Ваш </a:t>
            </a:r>
            <a:r>
              <a:rPr lang="uk-UA" sz="3600" b="1" dirty="0" err="1" smtClean="0"/>
              <a:t>электронный</a:t>
            </a:r>
            <a:r>
              <a:rPr lang="uk-UA" sz="3600" b="1" dirty="0" smtClean="0"/>
              <a:t> адрес?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5786" y="1928802"/>
            <a:ext cx="8001000" cy="4525963"/>
          </a:xfrm>
        </p:spPr>
        <p:txBody>
          <a:bodyPr/>
          <a:lstStyle/>
          <a:p>
            <a:pPr eaLnBrk="1" hangingPunct="1">
              <a:buNone/>
            </a:pPr>
            <a:r>
              <a:rPr lang="uk-UA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Ваше им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я и фамилия: </a:t>
            </a:r>
            <a:r>
              <a:rPr lang="uk-UA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Вадим </a:t>
            </a:r>
            <a:r>
              <a:rPr lang="uk-UA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Петренко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uk-UA" sz="3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Электронный</a:t>
            </a:r>
            <a:r>
              <a:rPr lang="uk-UA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адрес: 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vpetrenko@gmail.com</a:t>
            </a:r>
            <a:endParaRPr lang="ru-RU" sz="32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ru-RU" sz="32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или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                             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maklib3@yandex.ru </a:t>
            </a:r>
            <a:endParaRPr lang="ru-RU" sz="32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uk-UA" sz="3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Подпись</a:t>
            </a:r>
            <a:r>
              <a:rPr lang="uk-UA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===</a:t>
            </a:r>
          </a:p>
          <a:p>
            <a:pPr>
              <a:buNone/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Вадим 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Петренко</a:t>
            </a:r>
          </a:p>
          <a:p>
            <a:pPr>
              <a:buNone/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библиотекарь 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б/ф №3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г. Макеевка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Тел.: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(050) 054 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4444</a:t>
            </a:r>
          </a:p>
        </p:txBody>
      </p:sp>
    </p:spTree>
    <p:extLst>
      <p:ext uri="{BB962C8B-B14F-4D97-AF65-F5344CB8AC3E}">
        <p14:creationId xmlns="" xmlns:p14="http://schemas.microsoft.com/office/powerpoint/2010/main" val="335366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188913"/>
            <a:ext cx="7772400" cy="1025509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dirty="0" smtClean="0"/>
              <a:t>Тема </a:t>
            </a:r>
            <a:r>
              <a:rPr lang="ru-RU" sz="3600" b="1" dirty="0" smtClean="0"/>
              <a:t>письма</a:t>
            </a:r>
            <a:endParaRPr lang="uk-UA" sz="3600" b="1" dirty="0"/>
          </a:p>
        </p:txBody>
      </p:sp>
      <p:sp>
        <p:nvSpPr>
          <p:cNvPr id="19459" name="Місце для вмісту 2"/>
          <p:cNvSpPr>
            <a:spLocks noGrp="1"/>
          </p:cNvSpPr>
          <p:nvPr>
            <p:ph idx="1"/>
          </p:nvPr>
        </p:nvSpPr>
        <p:spPr>
          <a:xfrm>
            <a:off x="714348" y="1500174"/>
            <a:ext cx="7772400" cy="4500594"/>
          </a:xfrm>
        </p:spPr>
        <p:txBody>
          <a:bodyPr>
            <a:noAutofit/>
          </a:bodyPr>
          <a:lstStyle/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заполняется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обязательно</a:t>
            </a:r>
            <a:endParaRPr lang="ru-RU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формулировка должна быть краткой, понятной и актуальной</a:t>
            </a:r>
            <a:endParaRPr lang="uk-UA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по темам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можно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сортировать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письма и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осуществлять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поиск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не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смешивайте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в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одном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письме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два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вопроса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лучше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написать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два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разных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письма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dirty="0" err="1" smtClean="0"/>
              <a:t>Отвечайте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сразу</a:t>
            </a:r>
            <a:endParaRPr lang="uk-UA" sz="3600" b="1" dirty="0"/>
          </a:p>
        </p:txBody>
      </p:sp>
      <p:sp>
        <p:nvSpPr>
          <p:cNvPr id="21507" name="Місце для вмісту 2"/>
          <p:cNvSpPr>
            <a:spLocks noGrp="1"/>
          </p:cNvSpPr>
          <p:nvPr>
            <p:ph idx="1"/>
          </p:nvPr>
        </p:nvSpPr>
        <p:spPr>
          <a:xfrm>
            <a:off x="642910" y="1428736"/>
            <a:ext cx="7772400" cy="4714908"/>
          </a:xfrm>
        </p:spPr>
        <p:txBody>
          <a:bodyPr>
            <a:noAutofit/>
          </a:bodyPr>
          <a:lstStyle/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Электронное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общение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является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оперативным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и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ожидается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быстрый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ответ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Отвечать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на письмо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надо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в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тот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же день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или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на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следующий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Если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ответ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требует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подготовки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, а в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письме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не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указаны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сроки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, то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надо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хотя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бы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подтвердить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получение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письма и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написать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когда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вы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сможете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предоставить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информацию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Используйте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000" dirty="0" err="1" smtClean="0">
                <a:solidFill>
                  <a:schemeClr val="accent2">
                    <a:lumMod val="50000"/>
                  </a:schemeClr>
                </a:solidFill>
              </a:rPr>
              <a:t>автоответчик</a:t>
            </a:r>
            <a:r>
              <a:rPr lang="uk-UA" sz="3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marL="265176" indent="-265176" fontAlgn="auto">
              <a:spcAft>
                <a:spcPts val="0"/>
              </a:spcAft>
              <a:buNone/>
              <a:defRPr/>
            </a:pPr>
            <a:endParaRPr lang="uk-UA" sz="28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-285750"/>
            <a:ext cx="7772400" cy="15636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dirty="0" smtClean="0"/>
              <a:t>Будьте </a:t>
            </a:r>
            <a:r>
              <a:rPr lang="uk-UA" sz="3600" b="1" dirty="0" err="1" smtClean="0"/>
              <a:t>вежливы</a:t>
            </a:r>
            <a:endParaRPr lang="uk-UA" sz="3600" b="1" dirty="0"/>
          </a:p>
        </p:txBody>
      </p:sp>
      <p:sp>
        <p:nvSpPr>
          <p:cNvPr id="20483" name="Місце для вмісту 2"/>
          <p:cNvSpPr>
            <a:spLocks noGrp="1"/>
          </p:cNvSpPr>
          <p:nvPr>
            <p:ph idx="1"/>
          </p:nvPr>
        </p:nvSpPr>
        <p:spPr>
          <a:xfrm>
            <a:off x="685800" y="1571612"/>
            <a:ext cx="7772400" cy="4929222"/>
          </a:xfrm>
        </p:spPr>
        <p:txBody>
          <a:bodyPr/>
          <a:lstStyle/>
          <a:p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Электронная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переписка 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мене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е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формальная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чем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факсы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служебные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записки и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деловые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письма</a:t>
            </a:r>
          </a:p>
          <a:p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Не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забывайте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о таких словах,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как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«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добрый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день»,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“спасибо”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, «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пожалуйста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», “с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уважением”</a:t>
            </a:r>
            <a:endParaRPr lang="uk-UA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Избегайте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фамильярности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dirty="0" err="1" smtClean="0"/>
              <a:t>Ашипки</a:t>
            </a:r>
            <a:r>
              <a:rPr lang="uk-UA" sz="3600" b="1" dirty="0" smtClean="0"/>
              <a:t> и </a:t>
            </a:r>
            <a:r>
              <a:rPr lang="uk-UA" sz="3600" b="1" dirty="0" err="1" smtClean="0"/>
              <a:t>очепятки</a:t>
            </a:r>
            <a:endParaRPr lang="uk-UA" sz="3600" b="1" dirty="0"/>
          </a:p>
        </p:txBody>
      </p:sp>
      <p:sp>
        <p:nvSpPr>
          <p:cNvPr id="23555" name="Місце для вмісту 2"/>
          <p:cNvSpPr>
            <a:spLocks noGrp="1"/>
          </p:cNvSpPr>
          <p:nvPr>
            <p:ph idx="1"/>
          </p:nvPr>
        </p:nvSpPr>
        <p:spPr>
          <a:xfrm>
            <a:off x="571472" y="1428736"/>
            <a:ext cx="8572528" cy="5429264"/>
          </a:xfrm>
        </p:spPr>
        <p:txBody>
          <a:bodyPr>
            <a:noAutofit/>
          </a:bodyPr>
          <a:lstStyle/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В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электронных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сообщениях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допускаются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ошибки</a:t>
            </a:r>
            <a:endParaRPr lang="uk-UA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Большое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количество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ошибок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может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быть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воспринято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как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невнимательность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, 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неуважение</a:t>
            </a:r>
            <a:endParaRPr lang="uk-UA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Не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сочтите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за труд и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проверте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ваше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сообщение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перед 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тем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как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его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отправлять</a:t>
            </a:r>
            <a:endParaRPr lang="uk-UA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Минута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потраченная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на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исправление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ошибок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работает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на вашу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репутацию</a:t>
            </a:r>
            <a:endParaRPr lang="uk-UA" sz="32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183562" cy="10509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dirty="0" err="1" smtClean="0"/>
              <a:t>Короткие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сообщения</a:t>
            </a:r>
            <a:endParaRPr lang="uk-UA" sz="3600" b="1" dirty="0" smtClean="0"/>
          </a:p>
        </p:txBody>
      </p:sp>
      <p:sp>
        <p:nvSpPr>
          <p:cNvPr id="23555" name="Місце для вмісту 2"/>
          <p:cNvSpPr>
            <a:spLocks noGrp="1"/>
          </p:cNvSpPr>
          <p:nvPr>
            <p:ph idx="1"/>
          </p:nvPr>
        </p:nvSpPr>
        <p:spPr>
          <a:xfrm>
            <a:off x="571500" y="1643050"/>
            <a:ext cx="8183563" cy="5000660"/>
          </a:xfrm>
        </p:spPr>
        <p:txBody>
          <a:bodyPr/>
          <a:lstStyle/>
          <a:p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письма не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должны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быть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длинными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и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перегружены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подробностями</a:t>
            </a:r>
            <a:endParaRPr lang="uk-UA" sz="34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не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структурированная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информация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 трудно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воспринимается</a:t>
            </a:r>
            <a:endParaRPr lang="uk-UA" sz="34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разбивайте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текст на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логично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разделенные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абзацы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и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используйте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несколько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коротких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предложений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вместо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слишком</a:t>
            </a:r>
            <a:r>
              <a:rPr lang="uk-UA" sz="3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400" dirty="0" err="1" smtClean="0">
                <a:solidFill>
                  <a:schemeClr val="accent2">
                    <a:lumMod val="50000"/>
                  </a:schemeClr>
                </a:solidFill>
              </a:rPr>
              <a:t>длинных</a:t>
            </a:r>
            <a:endParaRPr lang="uk-UA" sz="34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uk-UA" sz="36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8183562" cy="10509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dirty="0" err="1" smtClean="0"/>
              <a:t>Ответы</a:t>
            </a:r>
            <a:endParaRPr lang="uk-UA" sz="3600" b="1" dirty="0"/>
          </a:p>
        </p:txBody>
      </p:sp>
      <p:sp>
        <p:nvSpPr>
          <p:cNvPr id="26627" name="Місце для вмісту 2"/>
          <p:cNvSpPr>
            <a:spLocks noGrp="1"/>
          </p:cNvSpPr>
          <p:nvPr>
            <p:ph idx="1"/>
          </p:nvPr>
        </p:nvSpPr>
        <p:spPr>
          <a:xfrm>
            <a:off x="500063" y="1785926"/>
            <a:ext cx="8183562" cy="3973524"/>
          </a:xfrm>
        </p:spPr>
        <p:txBody>
          <a:bodyPr/>
          <a:lstStyle/>
          <a:p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Давайте 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ответы на все вопросы из полученного письма</a:t>
            </a:r>
            <a:endParaRPr lang="uk-UA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Оставляйте внизу текст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письма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на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которое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отвечаете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но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желательно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не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более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одного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или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цитируйте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в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ответе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отдельные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моменты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из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</a:rPr>
              <a:t>полученного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</a:rPr>
              <a:t> письма</a:t>
            </a:r>
          </a:p>
          <a:p>
            <a:endParaRPr lang="uk-UA" sz="36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785786" y="428604"/>
            <a:ext cx="8001000" cy="10001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dirty="0" err="1" smtClean="0"/>
              <a:t>Отправляя</a:t>
            </a:r>
            <a:r>
              <a:rPr lang="uk-UA" sz="3600" b="1" dirty="0" smtClean="0"/>
              <a:t> письмо</a:t>
            </a:r>
            <a:r>
              <a:rPr lang="en-US" sz="3600" b="1" dirty="0" smtClean="0"/>
              <a:t>…</a:t>
            </a:r>
            <a:endParaRPr lang="ru-RU" sz="3600" b="1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600200"/>
            <a:ext cx="8501122" cy="4341813"/>
          </a:xfrm>
        </p:spPr>
        <p:txBody>
          <a:bodyPr/>
          <a:lstStyle/>
          <a:p>
            <a:pPr lvl="0"/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Проверяйте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правильность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написания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адресов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всех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адресатов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(кому,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копия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скрытая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копия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)  </a:t>
            </a:r>
          </a:p>
          <a:p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Не допускайте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ошибочного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отправления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письма другому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лицу</a:t>
            </a:r>
            <a:endParaRPr lang="uk-UA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Не передавайте в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письмах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важную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личную</a:t>
            </a: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200" dirty="0" err="1" smtClean="0">
                <a:solidFill>
                  <a:schemeClr val="accent2">
                    <a:lumMod val="50000"/>
                  </a:schemeClr>
                </a:solidFill>
              </a:rPr>
              <a:t>информацию</a:t>
            </a:r>
            <a:endParaRPr lang="uk-UA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eaLnBrk="1" hangingPunct="1">
              <a:buNone/>
            </a:pPr>
            <a:r>
              <a:rPr lang="ru-RU" sz="2000" dirty="0" smtClean="0"/>
              <a:t> </a:t>
            </a: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428625"/>
            <a:ext cx="8183563" cy="10509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600" b="1" dirty="0" err="1" smtClean="0"/>
              <a:t>Подпись</a:t>
            </a:r>
            <a:endParaRPr lang="uk-UA" sz="3600" b="1" dirty="0"/>
          </a:p>
        </p:txBody>
      </p:sp>
      <p:sp>
        <p:nvSpPr>
          <p:cNvPr id="28675" name="Місце для вмісту 2"/>
          <p:cNvSpPr>
            <a:spLocks noGrp="1"/>
          </p:cNvSpPr>
          <p:nvPr>
            <p:ph idx="1"/>
          </p:nvPr>
        </p:nvSpPr>
        <p:spPr>
          <a:xfrm>
            <a:off x="500062" y="1571612"/>
            <a:ext cx="8643938" cy="5072098"/>
          </a:xfrm>
        </p:spPr>
        <p:txBody>
          <a:bodyPr/>
          <a:lstStyle/>
          <a:p>
            <a:r>
              <a:rPr lang="uk-UA" sz="3200" dirty="0" err="1" smtClean="0"/>
              <a:t>Всегда</a:t>
            </a:r>
            <a:r>
              <a:rPr lang="uk-UA" sz="3200" dirty="0" smtClean="0"/>
              <a:t> </a:t>
            </a:r>
            <a:r>
              <a:rPr lang="uk-UA" sz="3200" dirty="0" err="1" smtClean="0"/>
              <a:t>подписывайте</a:t>
            </a:r>
            <a:r>
              <a:rPr lang="uk-UA" sz="3200" dirty="0" smtClean="0"/>
              <a:t> письма</a:t>
            </a:r>
          </a:p>
          <a:p>
            <a:r>
              <a:rPr lang="uk-UA" sz="3200" dirty="0" err="1" smtClean="0"/>
              <a:t>Используйте</a:t>
            </a:r>
            <a:r>
              <a:rPr lang="uk-UA" sz="3200" dirty="0" smtClean="0"/>
              <a:t> </a:t>
            </a:r>
            <a:r>
              <a:rPr lang="uk-UA" sz="3200" dirty="0" err="1" smtClean="0"/>
              <a:t>автоматическую</a:t>
            </a:r>
            <a:r>
              <a:rPr lang="uk-UA" sz="3200" dirty="0" smtClean="0"/>
              <a:t> </a:t>
            </a:r>
            <a:r>
              <a:rPr lang="uk-UA" sz="3200" dirty="0" err="1" smtClean="0"/>
              <a:t>подпись</a:t>
            </a:r>
            <a:r>
              <a:rPr lang="uk-UA" sz="3200" dirty="0" smtClean="0"/>
              <a:t> для  </a:t>
            </a:r>
            <a:r>
              <a:rPr lang="uk-UA" sz="3200" dirty="0" err="1" smtClean="0"/>
              <a:t>писем</a:t>
            </a:r>
            <a:endParaRPr lang="uk-UA" sz="3200" dirty="0" smtClean="0"/>
          </a:p>
          <a:p>
            <a:r>
              <a:rPr lang="uk-UA" sz="3200" dirty="0" err="1" smtClean="0"/>
              <a:t>Подпись</a:t>
            </a:r>
            <a:r>
              <a:rPr lang="uk-UA" sz="3200" dirty="0" smtClean="0"/>
              <a:t> </a:t>
            </a:r>
            <a:r>
              <a:rPr lang="uk-UA" sz="3200" dirty="0" err="1" smtClean="0"/>
              <a:t>должна</a:t>
            </a:r>
            <a:r>
              <a:rPr lang="uk-UA" sz="3200" dirty="0" smtClean="0"/>
              <a:t> </a:t>
            </a:r>
            <a:r>
              <a:rPr lang="uk-UA" sz="3200" dirty="0" err="1" smtClean="0"/>
              <a:t>давать</a:t>
            </a:r>
            <a:r>
              <a:rPr lang="uk-UA" sz="3200" dirty="0" smtClean="0"/>
              <a:t> </a:t>
            </a:r>
            <a:r>
              <a:rPr lang="uk-UA" sz="3200" dirty="0" err="1" smtClean="0"/>
              <a:t>возможность</a:t>
            </a:r>
            <a:r>
              <a:rPr lang="uk-UA" sz="3200" dirty="0" smtClean="0"/>
              <a:t> </a:t>
            </a:r>
            <a:r>
              <a:rPr lang="uk-UA" sz="3200" dirty="0" err="1" smtClean="0"/>
              <a:t>идентифицировать</a:t>
            </a:r>
            <a:r>
              <a:rPr lang="uk-UA" sz="3200" dirty="0" smtClean="0"/>
              <a:t> вас (в </a:t>
            </a:r>
            <a:r>
              <a:rPr lang="uk-UA" sz="3200" dirty="0" err="1" smtClean="0"/>
              <a:t>деловой</a:t>
            </a:r>
            <a:r>
              <a:rPr lang="uk-UA" sz="3200" dirty="0" smtClean="0"/>
              <a:t> </a:t>
            </a:r>
            <a:r>
              <a:rPr lang="uk-UA" sz="3200" dirty="0" err="1" smtClean="0"/>
              <a:t>переписке</a:t>
            </a:r>
            <a:r>
              <a:rPr lang="uk-UA" sz="3200" dirty="0" smtClean="0"/>
              <a:t> – </a:t>
            </a:r>
            <a:r>
              <a:rPr lang="uk-UA" sz="3200" dirty="0" err="1" smtClean="0"/>
              <a:t>укажите</a:t>
            </a:r>
            <a:r>
              <a:rPr lang="uk-UA" sz="3200" dirty="0" smtClean="0"/>
              <a:t> </a:t>
            </a:r>
            <a:r>
              <a:rPr lang="uk-UA" sz="3200" dirty="0" err="1" smtClean="0"/>
              <a:t>должность</a:t>
            </a:r>
            <a:r>
              <a:rPr lang="uk-UA" sz="3200" dirty="0" smtClean="0"/>
              <a:t>, </a:t>
            </a:r>
            <a:r>
              <a:rPr lang="uk-UA" sz="3200" dirty="0" err="1" smtClean="0"/>
              <a:t>название</a:t>
            </a:r>
            <a:r>
              <a:rPr lang="uk-UA" sz="3200" dirty="0" smtClean="0"/>
              <a:t> </a:t>
            </a:r>
            <a:r>
              <a:rPr lang="uk-UA" sz="3200" dirty="0" err="1" smtClean="0"/>
              <a:t>организации</a:t>
            </a:r>
            <a:r>
              <a:rPr lang="uk-UA" sz="3200" dirty="0" smtClean="0"/>
              <a:t>, </a:t>
            </a:r>
            <a:r>
              <a:rPr lang="uk-UA" sz="3200" dirty="0" smtClean="0"/>
              <a:t>город,  телефон, т.п.)</a:t>
            </a:r>
          </a:p>
          <a:p>
            <a:r>
              <a:rPr lang="uk-UA" sz="3200" dirty="0" smtClean="0"/>
              <a:t> </a:t>
            </a:r>
            <a:r>
              <a:rPr lang="uk-UA" sz="3200" dirty="0" err="1" smtClean="0"/>
              <a:t>Подписывать</a:t>
            </a:r>
            <a:r>
              <a:rPr lang="uk-UA" sz="3200" dirty="0" smtClean="0"/>
              <a:t> письма - </a:t>
            </a:r>
            <a:r>
              <a:rPr lang="uk-UA" sz="3200" dirty="0" err="1" smtClean="0"/>
              <a:t>это</a:t>
            </a:r>
            <a:r>
              <a:rPr lang="uk-UA" sz="3200" dirty="0" smtClean="0"/>
              <a:t> просто </a:t>
            </a:r>
            <a:r>
              <a:rPr lang="uk-UA" sz="3200" dirty="0" err="1" smtClean="0"/>
              <a:t>вежливо</a:t>
            </a:r>
            <a:endParaRPr lang="uk-UA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0"/>
            <a:ext cx="7772400" cy="14192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b="1" dirty="0" err="1" smtClean="0"/>
              <a:t>Вложение</a:t>
            </a:r>
            <a:r>
              <a:rPr lang="uk-UA" sz="3600" b="1" dirty="0" smtClean="0"/>
              <a:t> </a:t>
            </a:r>
            <a:r>
              <a:rPr lang="uk-UA" sz="3600" b="1" dirty="0" err="1" smtClean="0"/>
              <a:t>файлов</a:t>
            </a:r>
            <a:endParaRPr lang="uk-UA" sz="3600" b="1" dirty="0"/>
          </a:p>
        </p:txBody>
      </p:sp>
      <p:sp>
        <p:nvSpPr>
          <p:cNvPr id="31747" name="Місце для вмісту 2"/>
          <p:cNvSpPr>
            <a:spLocks noGrp="1"/>
          </p:cNvSpPr>
          <p:nvPr>
            <p:ph idx="1"/>
          </p:nvPr>
        </p:nvSpPr>
        <p:spPr>
          <a:xfrm>
            <a:off x="500034" y="1571612"/>
            <a:ext cx="8643965" cy="4429156"/>
          </a:xfrm>
        </p:spPr>
        <p:txBody>
          <a:bodyPr>
            <a:noAutofit/>
          </a:bodyPr>
          <a:lstStyle/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smtClean="0"/>
              <a:t>Не </a:t>
            </a:r>
            <a:r>
              <a:rPr lang="uk-UA" sz="3200" dirty="0" err="1" smtClean="0"/>
              <a:t>отправляйте</a:t>
            </a:r>
            <a:r>
              <a:rPr lang="uk-UA" sz="3200" dirty="0" smtClean="0"/>
              <a:t> </a:t>
            </a:r>
            <a:r>
              <a:rPr lang="uk-UA" sz="3200" dirty="0" err="1" smtClean="0"/>
              <a:t>прикреплённые</a:t>
            </a:r>
            <a:r>
              <a:rPr lang="uk-UA" sz="3200" dirty="0" smtClean="0"/>
              <a:t> </a:t>
            </a:r>
            <a:r>
              <a:rPr lang="uk-UA" sz="3200" dirty="0" err="1" smtClean="0"/>
              <a:t>файлы</a:t>
            </a:r>
            <a:r>
              <a:rPr lang="uk-UA" sz="3200" dirty="0" smtClean="0"/>
              <a:t>  без </a:t>
            </a:r>
            <a:r>
              <a:rPr lang="uk-UA" sz="3200" dirty="0" err="1" smtClean="0"/>
              <a:t>текста</a:t>
            </a:r>
            <a:r>
              <a:rPr lang="uk-UA" sz="3200" dirty="0" smtClean="0"/>
              <a:t> в </a:t>
            </a:r>
            <a:r>
              <a:rPr lang="uk-UA" sz="3200" dirty="0" err="1" smtClean="0"/>
              <a:t>теле</a:t>
            </a:r>
            <a:r>
              <a:rPr lang="uk-UA" sz="3200" dirty="0" smtClean="0"/>
              <a:t> письма</a:t>
            </a: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err="1" smtClean="0"/>
              <a:t>Название</a:t>
            </a:r>
            <a:r>
              <a:rPr lang="uk-UA" sz="3200" dirty="0" smtClean="0"/>
              <a:t> </a:t>
            </a:r>
            <a:r>
              <a:rPr lang="uk-UA" sz="3200" dirty="0" err="1" smtClean="0"/>
              <a:t>файла</a:t>
            </a:r>
            <a:r>
              <a:rPr lang="uk-UA" sz="3200" dirty="0" smtClean="0"/>
              <a:t> </a:t>
            </a:r>
            <a:r>
              <a:rPr lang="uk-UA" sz="3200" dirty="0" err="1" smtClean="0"/>
              <a:t>должно</a:t>
            </a:r>
            <a:r>
              <a:rPr lang="uk-UA" sz="3200" dirty="0" smtClean="0"/>
              <a:t> </a:t>
            </a:r>
            <a:r>
              <a:rPr lang="uk-UA" sz="3200" dirty="0" err="1" smtClean="0"/>
              <a:t>отражать</a:t>
            </a:r>
            <a:r>
              <a:rPr lang="uk-UA" sz="3200" dirty="0" smtClean="0"/>
              <a:t> </a:t>
            </a:r>
            <a:r>
              <a:rPr lang="uk-UA" sz="3200" dirty="0" err="1" smtClean="0"/>
              <a:t>его</a:t>
            </a:r>
            <a:r>
              <a:rPr lang="uk-UA" sz="3200" dirty="0" smtClean="0"/>
              <a:t> </a:t>
            </a:r>
            <a:r>
              <a:rPr lang="uk-UA" sz="3200" dirty="0" err="1" smtClean="0"/>
              <a:t>содержание</a:t>
            </a:r>
            <a:endParaRPr lang="uk-UA" sz="3200" dirty="0" smtClean="0"/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smtClean="0"/>
              <a:t>Не </a:t>
            </a:r>
            <a:r>
              <a:rPr lang="uk-UA" sz="3200" dirty="0" err="1" smtClean="0"/>
              <a:t>прикрепляйте</a:t>
            </a:r>
            <a:r>
              <a:rPr lang="uk-UA" sz="3200" dirty="0" smtClean="0"/>
              <a:t> </a:t>
            </a:r>
            <a:r>
              <a:rPr lang="uk-UA" sz="3200" dirty="0" err="1" smtClean="0"/>
              <a:t>файлы</a:t>
            </a:r>
            <a:r>
              <a:rPr lang="uk-UA" sz="3200" dirty="0" smtClean="0"/>
              <a:t> </a:t>
            </a:r>
            <a:r>
              <a:rPr lang="uk-UA" sz="3200" dirty="0" err="1" smtClean="0"/>
              <a:t>большого</a:t>
            </a:r>
            <a:r>
              <a:rPr lang="uk-UA" sz="3200" dirty="0" smtClean="0"/>
              <a:t> </a:t>
            </a:r>
            <a:r>
              <a:rPr lang="uk-UA" sz="3200" dirty="0" err="1" smtClean="0"/>
              <a:t>размера</a:t>
            </a:r>
            <a:r>
              <a:rPr lang="uk-UA" sz="3200" dirty="0" smtClean="0"/>
              <a:t> </a:t>
            </a:r>
          </a:p>
          <a:p>
            <a:pPr marL="265176" indent="-265176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uk-UA" sz="3200" dirty="0" smtClean="0"/>
              <a:t>Для </a:t>
            </a:r>
            <a:r>
              <a:rPr lang="uk-UA" sz="3200" dirty="0" err="1" smtClean="0"/>
              <a:t>пересылки</a:t>
            </a:r>
            <a:r>
              <a:rPr lang="uk-UA" sz="3200" dirty="0" smtClean="0"/>
              <a:t> </a:t>
            </a:r>
            <a:r>
              <a:rPr lang="uk-UA" sz="3200" dirty="0" err="1" smtClean="0"/>
              <a:t>файлов</a:t>
            </a:r>
            <a:r>
              <a:rPr lang="uk-UA" sz="3200" dirty="0" smtClean="0"/>
              <a:t> </a:t>
            </a:r>
            <a:r>
              <a:rPr lang="uk-UA" sz="3200" dirty="0" err="1" smtClean="0"/>
              <a:t>большого</a:t>
            </a:r>
            <a:r>
              <a:rPr lang="uk-UA" sz="3200" dirty="0" smtClean="0"/>
              <a:t> </a:t>
            </a:r>
            <a:r>
              <a:rPr lang="uk-UA" sz="3200" dirty="0" err="1" smtClean="0"/>
              <a:t>размера</a:t>
            </a:r>
            <a:r>
              <a:rPr lang="uk-UA" sz="3200" dirty="0" smtClean="0"/>
              <a:t> </a:t>
            </a:r>
            <a:r>
              <a:rPr lang="uk-UA" sz="3200" dirty="0" err="1" smtClean="0"/>
              <a:t>используйте</a:t>
            </a:r>
            <a:r>
              <a:rPr lang="uk-UA" sz="3200" dirty="0" smtClean="0"/>
              <a:t> </a:t>
            </a:r>
            <a:r>
              <a:rPr lang="uk-UA" sz="3200" dirty="0" err="1" smtClean="0"/>
              <a:t>архиватор</a:t>
            </a:r>
            <a:endParaRPr lang="uk-UA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762000" y="2000240"/>
            <a:ext cx="8004048" cy="4171960"/>
          </a:xfrm>
        </p:spPr>
        <p:txBody>
          <a:bodyPr/>
          <a:lstStyle/>
          <a:p>
            <a:r>
              <a:rPr lang="en-US" sz="3600" dirty="0" smtClean="0"/>
              <a:t>krasatulkairisha@rambler.ru</a:t>
            </a:r>
          </a:p>
          <a:p>
            <a:r>
              <a:rPr lang="en-US" sz="3600" dirty="0" smtClean="0"/>
              <a:t>foxylena556@yandex.ru</a:t>
            </a:r>
          </a:p>
          <a:p>
            <a:r>
              <a:rPr lang="en-US" sz="3600" dirty="0" smtClean="0"/>
              <a:t>bibliotekafilial35@yahoo.com</a:t>
            </a:r>
          </a:p>
          <a:p>
            <a:r>
              <a:rPr lang="en-US" sz="3600" dirty="0" smtClean="0"/>
              <a:t>Gorlovka_f2@ukr.net</a:t>
            </a:r>
          </a:p>
          <a:p>
            <a:r>
              <a:rPr lang="en-US" sz="3600" dirty="0" smtClean="0"/>
              <a:t>cgb_amvrosievka@gmail.com</a:t>
            </a:r>
            <a:endParaRPr lang="en-US" sz="3600" dirty="0" smtClean="0"/>
          </a:p>
          <a:p>
            <a:r>
              <a:rPr lang="en-US" sz="3600" dirty="0" smtClean="0"/>
              <a:t>cbs-snezhnoe@bossmail.ru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357166"/>
            <a:ext cx="8001000" cy="1238272"/>
          </a:xfrm>
        </p:spPr>
        <p:txBody>
          <a:bodyPr/>
          <a:lstStyle/>
          <a:p>
            <a:pPr algn="ctr"/>
            <a:r>
              <a:rPr lang="ru-RU" sz="3600" b="1" dirty="0" smtClean="0"/>
              <a:t>Примеры электронных адресов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eaLnBrk="1" hangingPunct="1">
              <a:buNone/>
              <a:defRPr/>
            </a:pP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КОМУ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: 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mkar@example.com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</a:p>
          <a:p>
            <a:pPr eaLnBrk="1" hangingPunct="1">
              <a:buNone/>
              <a:defRPr/>
            </a:pP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ОТ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: 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  <a:hlinkClick r:id="rId4"/>
              </a:rPr>
              <a:t>msmith@example.com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</a:p>
          <a:p>
            <a:pPr eaLnBrk="1" hangingPunct="1">
              <a:buNone/>
              <a:defRPr/>
            </a:pP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Тема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:</a:t>
            </a:r>
          </a:p>
          <a:p>
            <a:pPr eaLnBrk="1" hangingPunct="1">
              <a:buNone/>
              <a:defRPr/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None/>
              <a:defRPr/>
            </a:pP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Я </a:t>
            </a:r>
            <a:r>
              <a:rPr lang="uk-UA" sz="1800" dirty="0" err="1" smtClean="0">
                <a:solidFill>
                  <a:schemeClr val="bg2">
                    <a:lumMod val="10000"/>
                  </a:schemeClr>
                </a:solidFill>
              </a:rPr>
              <a:t>отправляю</a:t>
            </a: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 документ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>. </a:t>
            </a:r>
            <a:endParaRPr lang="uk-UA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None/>
              <a:defRPr/>
            </a:pP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Дайте мне знать, </a:t>
            </a:r>
            <a:r>
              <a:rPr lang="uk-UA" sz="1800" dirty="0" err="1" smtClean="0">
                <a:solidFill>
                  <a:schemeClr val="bg2">
                    <a:lumMod val="10000"/>
                  </a:schemeClr>
                </a:solidFill>
              </a:rPr>
              <a:t>что</a:t>
            </a: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uk-UA" sz="1800" dirty="0" err="1" smtClean="0">
                <a:solidFill>
                  <a:schemeClr val="bg2">
                    <a:lumMod val="10000"/>
                  </a:schemeClr>
                </a:solidFill>
              </a:rPr>
              <a:t>вы</a:t>
            </a: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uk-UA" sz="1800" dirty="0" err="1" smtClean="0">
                <a:solidFill>
                  <a:schemeClr val="bg2">
                    <a:lumMod val="10000"/>
                  </a:schemeClr>
                </a:solidFill>
              </a:rPr>
              <a:t>думаете</a:t>
            </a: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 об  </a:t>
            </a:r>
            <a:r>
              <a:rPr lang="uk-UA" sz="1800" dirty="0" err="1" smtClean="0">
                <a:solidFill>
                  <a:schemeClr val="bg2">
                    <a:lumMod val="10000"/>
                  </a:schemeClr>
                </a:solidFill>
              </a:rPr>
              <a:t>этом</a:t>
            </a: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uk-UA" sz="1800" dirty="0" err="1" smtClean="0">
                <a:solidFill>
                  <a:schemeClr val="bg2">
                    <a:lumMod val="10000"/>
                  </a:schemeClr>
                </a:solidFill>
              </a:rPr>
              <a:t>документе</a:t>
            </a: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</a:p>
          <a:p>
            <a:pPr>
              <a:buNone/>
              <a:defRPr/>
            </a:pPr>
            <a:endParaRPr lang="uk-UA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None/>
              <a:defRPr/>
            </a:pP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До  </a:t>
            </a:r>
            <a:r>
              <a:rPr lang="uk-UA" sz="1800" dirty="0" err="1" smtClean="0">
                <a:solidFill>
                  <a:schemeClr val="bg2">
                    <a:lumMod val="10000"/>
                  </a:schemeClr>
                </a:solidFill>
              </a:rPr>
              <a:t>свидания</a:t>
            </a:r>
            <a:r>
              <a:rPr lang="uk-UA" sz="1800" dirty="0" smtClean="0"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uk-UA" sz="1800" dirty="0" err="1" smtClean="0">
                <a:solidFill>
                  <a:schemeClr val="bg2">
                    <a:lumMod val="10000"/>
                  </a:schemeClr>
                </a:solidFill>
              </a:rPr>
              <a:t>Михаил</a:t>
            </a: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eaLnBrk="1" hangingPunct="1">
              <a:buNone/>
              <a:defRPr/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eaLnBrk="1" hangingPunct="1">
              <a:buNone/>
              <a:defRPr/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eaLnBrk="1" hangingPunct="1">
              <a:buNone/>
              <a:defRPr/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sz="1800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5366" name="Content Placeholder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 eaLnBrk="1" fontAlgn="auto" hangingPunct="1">
              <a:spcAft>
                <a:spcPts val="0"/>
              </a:spcAft>
              <a:buClrTx/>
              <a:buSzTx/>
              <a:buNone/>
            </a:pPr>
            <a:r>
              <a:rPr lang="uk-UA" sz="1800" kern="1200" dirty="0" smtClean="0">
                <a:solidFill>
                  <a:prstClr val="black"/>
                </a:solidFill>
              </a:rPr>
              <a:t>КОМУ</a:t>
            </a:r>
            <a:r>
              <a:rPr lang="en-US" sz="1800" kern="1200" dirty="0" smtClean="0">
                <a:solidFill>
                  <a:prstClr val="black"/>
                </a:solidFill>
              </a:rPr>
              <a:t>: </a:t>
            </a:r>
            <a:r>
              <a:rPr lang="en-US" sz="1800" kern="1200" dirty="0" smtClean="0">
                <a:solidFill>
                  <a:prstClr val="black"/>
                </a:solidFill>
                <a:hlinkClick r:id="rId3"/>
              </a:rPr>
              <a:t>mkar@example.com</a:t>
            </a:r>
            <a:r>
              <a:rPr lang="en-US" sz="1800" kern="1200" dirty="0" smtClean="0">
                <a:solidFill>
                  <a:prstClr val="black"/>
                </a:solidFill>
              </a:rPr>
              <a:t> </a:t>
            </a:r>
          </a:p>
          <a:p>
            <a:pPr lvl="0" eaLnBrk="1" fontAlgn="auto" hangingPunct="1">
              <a:spcAft>
                <a:spcPts val="0"/>
              </a:spcAft>
              <a:buClrTx/>
              <a:buSzTx/>
              <a:buNone/>
            </a:pPr>
            <a:r>
              <a:rPr lang="uk-UA" sz="1800" dirty="0" smtClean="0">
                <a:solidFill>
                  <a:prstClr val="black"/>
                </a:solidFill>
              </a:rPr>
              <a:t>ОТ</a:t>
            </a:r>
            <a:r>
              <a:rPr lang="en-US" sz="1800" kern="1200" dirty="0" smtClean="0">
                <a:solidFill>
                  <a:prstClr val="black"/>
                </a:solidFill>
              </a:rPr>
              <a:t>: </a:t>
            </a:r>
            <a:r>
              <a:rPr lang="en-US" sz="1800" kern="1200" dirty="0" smtClean="0">
                <a:solidFill>
                  <a:prstClr val="black"/>
                </a:solidFill>
                <a:hlinkClick r:id="rId4"/>
              </a:rPr>
              <a:t>msmith@example.com</a:t>
            </a:r>
            <a:r>
              <a:rPr lang="en-US" sz="1800" kern="1200" dirty="0" smtClean="0">
                <a:solidFill>
                  <a:prstClr val="black"/>
                </a:solidFill>
              </a:rPr>
              <a:t> </a:t>
            </a:r>
          </a:p>
          <a:p>
            <a:pPr lvl="0" eaLnBrk="1" fontAlgn="auto" hangingPunct="1">
              <a:spcAft>
                <a:spcPts val="0"/>
              </a:spcAft>
              <a:buClrTx/>
              <a:buSzTx/>
              <a:buNone/>
            </a:pPr>
            <a:r>
              <a:rPr lang="uk-UA" sz="1800" kern="1200" dirty="0" smtClean="0">
                <a:solidFill>
                  <a:prstClr val="black"/>
                </a:solidFill>
              </a:rPr>
              <a:t>Тема</a:t>
            </a:r>
            <a:r>
              <a:rPr lang="en-US" sz="1800" kern="1200" dirty="0" smtClean="0">
                <a:solidFill>
                  <a:prstClr val="black"/>
                </a:solidFill>
              </a:rPr>
              <a:t>:</a:t>
            </a:r>
            <a:r>
              <a:rPr lang="uk-UA" sz="1800" kern="1200" dirty="0" smtClean="0">
                <a:solidFill>
                  <a:prstClr val="black"/>
                </a:solidFill>
              </a:rPr>
              <a:t> </a:t>
            </a:r>
            <a:r>
              <a:rPr lang="uk-UA" sz="1800" kern="1200" dirty="0" err="1" smtClean="0">
                <a:solidFill>
                  <a:prstClr val="black"/>
                </a:solidFill>
              </a:rPr>
              <a:t>это</a:t>
            </a:r>
            <a:r>
              <a:rPr lang="uk-UA" sz="1800" kern="1200" dirty="0" smtClean="0">
                <a:solidFill>
                  <a:prstClr val="black"/>
                </a:solidFill>
              </a:rPr>
              <a:t> </a:t>
            </a:r>
            <a:r>
              <a:rPr lang="uk-UA" sz="1800" kern="1200" dirty="0" err="1" smtClean="0">
                <a:solidFill>
                  <a:prstClr val="black"/>
                </a:solidFill>
              </a:rPr>
              <a:t>касается</a:t>
            </a:r>
            <a:r>
              <a:rPr lang="uk-UA" sz="1800" kern="1200" dirty="0" smtClean="0">
                <a:solidFill>
                  <a:prstClr val="black"/>
                </a:solidFill>
              </a:rPr>
              <a:t> </a:t>
            </a:r>
            <a:r>
              <a:rPr lang="uk-UA" sz="1800" kern="1200" dirty="0" err="1" smtClean="0">
                <a:solidFill>
                  <a:prstClr val="black"/>
                </a:solidFill>
              </a:rPr>
              <a:t>нашей</a:t>
            </a:r>
            <a:r>
              <a:rPr lang="uk-UA" sz="1800" kern="1200" dirty="0" smtClean="0">
                <a:solidFill>
                  <a:prstClr val="black"/>
                </a:solidFill>
              </a:rPr>
              <a:t>  </a:t>
            </a:r>
            <a:r>
              <a:rPr lang="uk-UA" sz="1800" kern="1200" dirty="0" err="1" smtClean="0">
                <a:solidFill>
                  <a:prstClr val="black"/>
                </a:solidFill>
              </a:rPr>
              <a:t>встречи</a:t>
            </a:r>
            <a:r>
              <a:rPr lang="uk-UA" sz="1800" kern="1200" dirty="0" smtClean="0">
                <a:solidFill>
                  <a:prstClr val="black"/>
                </a:solidFill>
              </a:rPr>
              <a:t>, </a:t>
            </a:r>
            <a:r>
              <a:rPr lang="uk-UA" sz="1800" kern="1200" dirty="0" err="1" smtClean="0">
                <a:solidFill>
                  <a:prstClr val="black"/>
                </a:solidFill>
              </a:rPr>
              <a:t>которую</a:t>
            </a:r>
            <a:r>
              <a:rPr lang="uk-UA" sz="1800" kern="1200" dirty="0" smtClean="0">
                <a:solidFill>
                  <a:prstClr val="black"/>
                </a:solidFill>
              </a:rPr>
              <a:t> мне </a:t>
            </a:r>
            <a:r>
              <a:rPr lang="uk-UA" sz="1800" kern="1200" dirty="0" err="1" smtClean="0">
                <a:solidFill>
                  <a:prstClr val="black"/>
                </a:solidFill>
              </a:rPr>
              <a:t>надо</a:t>
            </a:r>
            <a:r>
              <a:rPr lang="uk-UA" sz="1800" kern="1200" dirty="0" smtClean="0">
                <a:solidFill>
                  <a:prstClr val="black"/>
                </a:solidFill>
              </a:rPr>
              <a:t> перенести на </a:t>
            </a:r>
            <a:r>
              <a:rPr lang="uk-UA" sz="1800" kern="1200" dirty="0" err="1" smtClean="0">
                <a:solidFill>
                  <a:prstClr val="black"/>
                </a:solidFill>
              </a:rPr>
              <a:t>пятницу</a:t>
            </a:r>
            <a:endParaRPr lang="en-US" sz="1800" kern="1200" dirty="0" smtClean="0">
              <a:solidFill>
                <a:prstClr val="black"/>
              </a:solidFill>
            </a:endParaRPr>
          </a:p>
          <a:p>
            <a:pPr eaLnBrk="1" hangingPunct="1">
              <a:buNone/>
            </a:pPr>
            <a:endParaRPr lang="uk-UA" sz="1900" dirty="0" smtClean="0"/>
          </a:p>
          <a:p>
            <a:pPr eaLnBrk="1" hangingPunct="1">
              <a:buNone/>
            </a:pPr>
            <a:r>
              <a:rPr lang="uk-UA" sz="1900" dirty="0" smtClean="0"/>
              <a:t>Все в </a:t>
            </a:r>
            <a:r>
              <a:rPr lang="uk-UA" sz="1900" dirty="0" err="1" smtClean="0"/>
              <a:t>порядке</a:t>
            </a:r>
            <a:r>
              <a:rPr lang="en-US" sz="1900" dirty="0" smtClean="0"/>
              <a:t>?</a:t>
            </a:r>
            <a:endParaRPr lang="uk-UA" sz="1900" dirty="0" smtClean="0"/>
          </a:p>
          <a:p>
            <a:pPr eaLnBrk="1" hangingPunct="1">
              <a:buNone/>
            </a:pPr>
            <a:r>
              <a:rPr lang="uk-UA" sz="1900" dirty="0" smtClean="0"/>
              <a:t>До </a:t>
            </a:r>
            <a:r>
              <a:rPr lang="uk-UA" sz="1900" dirty="0" err="1" smtClean="0"/>
              <a:t>свидания</a:t>
            </a:r>
            <a:r>
              <a:rPr lang="uk-UA" sz="1900" dirty="0" smtClean="0"/>
              <a:t>, </a:t>
            </a:r>
            <a:r>
              <a:rPr lang="uk-UA" sz="1900" dirty="0" err="1" smtClean="0"/>
              <a:t>Михаил</a:t>
            </a:r>
            <a:r>
              <a:rPr lang="en-US" sz="1900" dirty="0" smtClean="0"/>
              <a:t>  </a:t>
            </a:r>
            <a:r>
              <a:rPr lang="uk-UA" sz="1900" dirty="0" smtClean="0"/>
              <a:t> </a:t>
            </a:r>
            <a:endParaRPr lang="en-US" sz="1900" dirty="0" smtClean="0"/>
          </a:p>
          <a:p>
            <a:pPr eaLnBrk="1" hangingPunct="1">
              <a:buFont typeface="Wingdings" pitchFamily="2" charset="2"/>
              <a:buNone/>
            </a:pPr>
            <a:r>
              <a:rPr lang="uk-UA" sz="1900" dirty="0" smtClean="0"/>
              <a:t> </a:t>
            </a:r>
            <a:endParaRPr lang="en-US" sz="1900" dirty="0" smtClean="0"/>
          </a:p>
        </p:txBody>
      </p:sp>
      <p:sp>
        <p:nvSpPr>
          <p:cNvPr id="15363" name="Text Placeholder 6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 eaLnBrk="1" hangingPunct="1"/>
            <a:r>
              <a:rPr lang="uk-UA" dirty="0" smtClean="0"/>
              <a:t>Пример 1</a:t>
            </a:r>
            <a:endParaRPr lang="en-US" dirty="0" smtClean="0"/>
          </a:p>
        </p:txBody>
      </p:sp>
      <p:sp>
        <p:nvSpPr>
          <p:cNvPr id="15365" name="Text Placeholder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 eaLnBrk="1" hangingPunct="1"/>
            <a:r>
              <a:rPr lang="uk-UA" dirty="0" smtClean="0"/>
              <a:t>Пример 2</a:t>
            </a:r>
            <a:endParaRPr lang="en-US" dirty="0" smtClean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uk-UA" sz="3500" b="1" dirty="0" smtClean="0"/>
              <a:t>При</a:t>
            </a:r>
            <a:r>
              <a:rPr lang="ru-RU" sz="3500" b="1" dirty="0" smtClean="0"/>
              <a:t>меры</a:t>
            </a:r>
            <a:r>
              <a:rPr lang="uk-UA" sz="3500" b="1" dirty="0" smtClean="0"/>
              <a:t> </a:t>
            </a:r>
            <a:r>
              <a:rPr lang="uk-UA" sz="3500" b="1" dirty="0" err="1" smtClean="0"/>
              <a:t>неправильных</a:t>
            </a:r>
            <a:r>
              <a:rPr lang="uk-UA" sz="3500" b="1" dirty="0" smtClean="0"/>
              <a:t> </a:t>
            </a:r>
            <a:r>
              <a:rPr lang="en-US" sz="3500" b="1" dirty="0" smtClean="0"/>
              <a:t> </a:t>
            </a:r>
            <a:r>
              <a:rPr lang="uk-UA" sz="3500" b="1" dirty="0" err="1" smtClean="0"/>
              <a:t>электронных</a:t>
            </a:r>
            <a:r>
              <a:rPr lang="uk-UA" sz="3500" b="1" dirty="0" smtClean="0"/>
              <a:t> </a:t>
            </a:r>
            <a:r>
              <a:rPr lang="uk-UA" sz="3500" b="1" dirty="0" err="1" smtClean="0"/>
              <a:t>писем</a:t>
            </a:r>
            <a:endParaRPr lang="en-US" sz="3500" b="1" dirty="0" smtClean="0"/>
          </a:p>
        </p:txBody>
      </p:sp>
      <p:sp>
        <p:nvSpPr>
          <p:cNvPr id="15367" name="TextBox 10"/>
          <p:cNvSpPr txBox="1">
            <a:spLocks noChangeArrowheads="1"/>
          </p:cNvSpPr>
          <p:nvPr/>
        </p:nvSpPr>
        <p:spPr bwMode="auto">
          <a:xfrm>
            <a:off x="3810000" y="6096000"/>
            <a:ext cx="510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uk-UA" dirty="0" err="1" smtClean="0">
                <a:solidFill>
                  <a:srgbClr val="000000"/>
                </a:solidFill>
              </a:rPr>
              <a:t>Эти</a:t>
            </a:r>
            <a:r>
              <a:rPr lang="uk-UA" dirty="0" smtClean="0">
                <a:solidFill>
                  <a:srgbClr val="000000"/>
                </a:solidFill>
              </a:rPr>
              <a:t> письма не </a:t>
            </a:r>
            <a:r>
              <a:rPr lang="uk-UA" dirty="0" err="1" smtClean="0">
                <a:solidFill>
                  <a:srgbClr val="000000"/>
                </a:solidFill>
              </a:rPr>
              <a:t>действительны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343400" y="2514600"/>
            <a:ext cx="0" cy="3276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Content Placeholder 7"/>
          <p:cNvSpPr>
            <a:spLocks noGrp="1"/>
          </p:cNvSpPr>
          <p:nvPr>
            <p:ph sz="quarter" idx="2"/>
          </p:nvPr>
        </p:nvSpPr>
        <p:spPr>
          <a:xfrm>
            <a:off x="428596" y="2438400"/>
            <a:ext cx="4219604" cy="4419600"/>
          </a:xfrm>
        </p:spPr>
        <p:txBody>
          <a:bodyPr lIns="72000" rIns="72000"/>
          <a:lstStyle/>
          <a:p>
            <a:pPr eaLnBrk="1" hangingPunct="1">
              <a:buNone/>
            </a:pP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КОМУ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mkar@example.com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eaLnBrk="1" hangingPunct="1">
              <a:buNone/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ОТ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4"/>
              </a:rPr>
              <a:t>msmith@example.com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eaLnBrk="1" hangingPunct="1">
              <a:buNone/>
            </a:pP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Тема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Главные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события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в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июне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eaLnBrk="1" hangingPunct="1">
              <a:buNone/>
            </a:pPr>
            <a:endParaRPr lang="en-US" sz="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Уважаемая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Мария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!</a:t>
            </a:r>
            <a:endParaRPr lang="en-US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Пожалуйста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посмотрите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в 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прикрепленном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файле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главные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события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июня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</a:p>
          <a:p>
            <a:pPr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Сообщите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мне,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если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у Вас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возникнут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вопросы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en-US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уважением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n-US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Михаил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eaLnBrk="1" hangingPunct="1"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Региональний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представитель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en-US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Тел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+220 666 666</a:t>
            </a:r>
          </a:p>
          <a:p>
            <a:pPr eaLnBrk="1" hangingPunct="1">
              <a:buFont typeface="Wingdings" pitchFamily="2" charset="2"/>
              <a:buNone/>
            </a:pPr>
            <a:endParaRPr lang="en-US" sz="1800" dirty="0" smtClean="0"/>
          </a:p>
        </p:txBody>
      </p:sp>
      <p:sp>
        <p:nvSpPr>
          <p:cNvPr id="16390" name="Content Placeholder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КОМУ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mkar@example.com</a:t>
            </a:r>
            <a:endParaRPr lang="uk-UA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ОТ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4"/>
              </a:rPr>
              <a:t>msmith@example.com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eaLnBrk="1" hangingPunct="1">
              <a:buNone/>
            </a:pP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Тема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Перенос 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встречи</a:t>
            </a:r>
            <a:endParaRPr lang="en-US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uk-UA" sz="1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Уважаемая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Мария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! </a:t>
            </a:r>
          </a:p>
          <a:p>
            <a:pPr>
              <a:buNone/>
            </a:pP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К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сожалению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я не смогу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встретиться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 Вами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во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вторник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и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хотел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спросить,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можно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ли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перенести нашу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встречу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на 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четвер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г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мая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на 15:00?</a:t>
            </a:r>
          </a:p>
          <a:p>
            <a:pPr>
              <a:buNone/>
            </a:pP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 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уважением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</a:t>
            </a:r>
            <a:endParaRPr lang="uk-UA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Михаил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Региональный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представитель</a:t>
            </a:r>
            <a:r>
              <a:rPr lang="uk-UA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en-US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uk-UA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Тел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+220 666 666</a:t>
            </a:r>
            <a:endParaRPr lang="uk-UA" sz="1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None/>
            </a:pPr>
            <a:r>
              <a:rPr lang="uk-UA" sz="15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n-US" sz="15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sz="1600" dirty="0" smtClean="0"/>
          </a:p>
          <a:p>
            <a:pPr eaLnBrk="1" hangingPunct="1">
              <a:buFont typeface="Wingdings" pitchFamily="2" charset="2"/>
              <a:buNone/>
            </a:pPr>
            <a:endParaRPr lang="en-US" sz="16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1600" dirty="0" smtClean="0"/>
              <a:t>  </a:t>
            </a:r>
          </a:p>
          <a:p>
            <a:pPr eaLnBrk="1" hangingPunct="1">
              <a:buFont typeface="Wingdings" pitchFamily="2" charset="2"/>
              <a:buNone/>
            </a:pPr>
            <a:endParaRPr lang="en-US" sz="1800" dirty="0" smtClean="0"/>
          </a:p>
        </p:txBody>
      </p:sp>
      <p:sp>
        <p:nvSpPr>
          <p:cNvPr id="16387" name="Text Placeholder 6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 eaLnBrk="1" hangingPunct="1"/>
            <a:r>
              <a:rPr lang="uk-UA" dirty="0" smtClean="0"/>
              <a:t>Пример 1</a:t>
            </a:r>
            <a:endParaRPr lang="en-US" dirty="0" smtClean="0"/>
          </a:p>
        </p:txBody>
      </p:sp>
      <p:sp>
        <p:nvSpPr>
          <p:cNvPr id="16389" name="Text Placeholder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 eaLnBrk="1" hangingPunct="1"/>
            <a:r>
              <a:rPr lang="uk-UA" dirty="0" smtClean="0"/>
              <a:t>Пример 2</a:t>
            </a:r>
            <a:endParaRPr lang="en-US" dirty="0" smtClean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uk-UA" sz="3500" b="1" dirty="0" err="1" smtClean="0"/>
              <a:t>Примеры</a:t>
            </a:r>
            <a:r>
              <a:rPr lang="uk-UA" sz="3500" b="1" dirty="0" smtClean="0"/>
              <a:t> правильних </a:t>
            </a:r>
            <a:r>
              <a:rPr lang="uk-UA" sz="3500" b="1" dirty="0" err="1" smtClean="0"/>
              <a:t>электронных</a:t>
            </a:r>
            <a:r>
              <a:rPr lang="uk-UA" sz="3500" b="1" dirty="0" smtClean="0"/>
              <a:t> </a:t>
            </a:r>
            <a:r>
              <a:rPr lang="uk-UA" sz="3500" b="1" dirty="0" err="1" smtClean="0"/>
              <a:t>писем</a:t>
            </a:r>
            <a:r>
              <a:rPr lang="en-US" sz="3500" b="1" dirty="0" smtClean="0"/>
              <a:t>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3200" dirty="0" smtClean="0"/>
              <a:t>Чат - это форма сетевого общения, в которой собеседники обмениваются сообщениями в режиме реального времени</a:t>
            </a:r>
          </a:p>
          <a:p>
            <a:r>
              <a:rPr lang="ru-RU" sz="3200" dirty="0" smtClean="0"/>
              <a:t>Своё начало чат берет в 1974 году, однако по-настоящему популярным стал в 1988 году, после разработки  протокола </a:t>
            </a:r>
            <a:r>
              <a:rPr lang="ru-RU" sz="3200" dirty="0" err="1" smtClean="0"/>
              <a:t>Internet</a:t>
            </a:r>
            <a:r>
              <a:rPr lang="ru-RU" sz="3200" dirty="0" smtClean="0"/>
              <a:t> </a:t>
            </a:r>
            <a:r>
              <a:rPr lang="ru-RU" sz="3200" dirty="0" err="1" smtClean="0"/>
              <a:t>Relay</a:t>
            </a:r>
            <a:r>
              <a:rPr lang="ru-RU" sz="3200" dirty="0" smtClean="0"/>
              <a:t> </a:t>
            </a:r>
            <a:r>
              <a:rPr lang="ru-RU" sz="3200" dirty="0" err="1" smtClean="0"/>
              <a:t>Chat</a:t>
            </a:r>
            <a:r>
              <a:rPr lang="ru-RU" sz="3200" dirty="0" smtClean="0"/>
              <a:t> (IRC)</a:t>
            </a:r>
            <a:endParaRPr lang="ru-RU" sz="3200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62000" y="381000"/>
            <a:ext cx="8001000" cy="833422"/>
          </a:xfrm>
        </p:spPr>
        <p:txBody>
          <a:bodyPr/>
          <a:lstStyle/>
          <a:p>
            <a:pPr algn="ctr"/>
            <a:r>
              <a:rPr lang="ru-RU" sz="3600" b="1" dirty="0" smtClean="0"/>
              <a:t>Общение в форумах, чатах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762000" y="714356"/>
            <a:ext cx="8004048" cy="5457844"/>
          </a:xfrm>
        </p:spPr>
        <p:txBody>
          <a:bodyPr/>
          <a:lstStyle/>
          <a:p>
            <a:r>
              <a:rPr lang="ru-RU" sz="3200" dirty="0" smtClean="0"/>
              <a:t>Форум предлагает набор разделов для обсуждения. Работа форума заключается в создании пользователями тем в разделах и последующим обсуждением внутри этих тем. </a:t>
            </a:r>
          </a:p>
          <a:p>
            <a:r>
              <a:rPr lang="ru-RU" sz="3200" dirty="0" smtClean="0"/>
              <a:t>Отдельно взятая тема, по сути, представляет собой тематическую гостевую книгу. При написании сообщения пользователь оставляет свой ник и само сообщение.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762000" y="928670"/>
            <a:ext cx="8004048" cy="5243530"/>
          </a:xfrm>
        </p:spPr>
        <p:txBody>
          <a:bodyPr/>
          <a:lstStyle/>
          <a:p>
            <a:r>
              <a:rPr lang="ru-RU" sz="3200" dirty="0" smtClean="0"/>
              <a:t>Общепринятый в Интернете этикет-обращение к собеседнику на ТЫ. </a:t>
            </a:r>
          </a:p>
          <a:p>
            <a:r>
              <a:rPr lang="ru-RU" sz="3200" dirty="0" smtClean="0"/>
              <a:t>Для простоты общения и существует псевдоним или ник (от англ. </a:t>
            </a:r>
            <a:r>
              <a:rPr lang="ru-RU" sz="3200" dirty="0" err="1" smtClean="0"/>
              <a:t>nickname</a:t>
            </a:r>
            <a:r>
              <a:rPr lang="ru-RU" sz="3200" dirty="0" smtClean="0"/>
              <a:t> – «прозвище»)</a:t>
            </a:r>
          </a:p>
          <a:p>
            <a:r>
              <a:rPr lang="ru-RU" sz="3200" dirty="0" smtClean="0"/>
              <a:t>Простота общения исключает панибратство</a:t>
            </a:r>
          </a:p>
          <a:p>
            <a:r>
              <a:rPr lang="ru-RU" sz="3200" dirty="0" smtClean="0"/>
              <a:t>Самое важное в таком общении - информация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642910" y="1600200"/>
            <a:ext cx="8143932" cy="4572000"/>
          </a:xfrm>
        </p:spPr>
        <p:txBody>
          <a:bodyPr/>
          <a:lstStyle/>
          <a:p>
            <a:r>
              <a:rPr lang="ru-RU" dirty="0" smtClean="0"/>
              <a:t>В любом чате или форуме существуют свои модераторы. Основная задача модератора поддержание порядка в сообществе, создание  комфортной атмосферы для присутствующих</a:t>
            </a:r>
          </a:p>
          <a:p>
            <a:r>
              <a:rPr lang="ru-RU" dirty="0" smtClean="0"/>
              <a:t>Модератор отслеживает отклонения от темы раздела (топика), добавляет и удаляет участников, пресекает всевозможные технические нарушения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600" b="1" dirty="0" smtClean="0"/>
              <a:t>Кто такой Модератор? 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600" b="1" dirty="0" smtClean="0"/>
              <a:t>Что такое "</a:t>
            </a:r>
            <a:r>
              <a:rPr lang="ru-RU" sz="3600" b="1" dirty="0" err="1" smtClean="0"/>
              <a:t>оффтопик</a:t>
            </a:r>
            <a:r>
              <a:rPr lang="ru-RU" sz="3600" b="1" dirty="0" smtClean="0"/>
              <a:t>"? </a:t>
            </a:r>
            <a:endParaRPr lang="ru-RU" sz="3600" b="1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762000" y="1714488"/>
            <a:ext cx="8004048" cy="4457712"/>
          </a:xfrm>
        </p:spPr>
        <p:txBody>
          <a:bodyPr/>
          <a:lstStyle/>
          <a:p>
            <a:r>
              <a:rPr lang="ru-RU" sz="3200" dirty="0" smtClean="0"/>
              <a:t>Есть форумы или чаты, посвящённые обсуждению какой-либо вполне определённой темы (например - авто/</a:t>
            </a:r>
            <a:r>
              <a:rPr lang="ru-RU" sz="3200" dirty="0" err="1" smtClean="0"/>
              <a:t>мото</a:t>
            </a:r>
            <a:r>
              <a:rPr lang="ru-RU" sz="3200" dirty="0" smtClean="0"/>
              <a:t>). Не стоит бросаться в такие места с вопросами, к примеру, о косметике. </a:t>
            </a:r>
          </a:p>
          <a:p>
            <a:r>
              <a:rPr lang="ru-RU" sz="3200" dirty="0" smtClean="0"/>
              <a:t>И совсем не стоит обсуждать, подходит ли данная тема для данного форума.</a:t>
            </a:r>
          </a:p>
          <a:p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"</a:t>
            </a:r>
            <a:r>
              <a:rPr lang="ru-RU" dirty="0" err="1" smtClean="0"/>
              <a:t>оверквотинг</a:t>
            </a:r>
            <a:r>
              <a:rPr lang="ru-RU" dirty="0" smtClean="0"/>
              <a:t>" (</a:t>
            </a:r>
            <a:r>
              <a:rPr lang="ru-RU" dirty="0" err="1" smtClean="0"/>
              <a:t>overquoting</a:t>
            </a:r>
            <a:r>
              <a:rPr lang="ru-RU" dirty="0" smtClean="0"/>
              <a:t>) - избыточное цитирование</a:t>
            </a:r>
          </a:p>
          <a:p>
            <a:r>
              <a:rPr lang="ru-RU" dirty="0" smtClean="0"/>
              <a:t>Как правило, когда в форуме пользователь отвечает на чьё-либо сообщение  (пост</a:t>
            </a:r>
            <a:r>
              <a:rPr lang="ru-RU" dirty="0" smtClean="0"/>
              <a:t>), исходный </a:t>
            </a:r>
            <a:r>
              <a:rPr lang="ru-RU" dirty="0" smtClean="0"/>
              <a:t>текст сообщения сначала цитируется, а затем уже идёт сам ответ. </a:t>
            </a:r>
          </a:p>
          <a:p>
            <a:r>
              <a:rPr lang="ru-RU" dirty="0" smtClean="0"/>
              <a:t>Достаточно процитировать только ту часть, которая необходима для понимания ответа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600" b="1" dirty="0" smtClean="0"/>
              <a:t>Что такое "</a:t>
            </a:r>
            <a:r>
              <a:rPr lang="ru-RU" sz="3600" b="1" dirty="0" err="1" smtClean="0"/>
              <a:t>оверквотинг</a:t>
            </a:r>
            <a:r>
              <a:rPr lang="ru-RU" sz="3600" b="1" dirty="0" smtClean="0"/>
              <a:t>"? 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762000" y="1214422"/>
            <a:ext cx="8004048" cy="4957778"/>
          </a:xfrm>
        </p:spPr>
        <p:txBody>
          <a:bodyPr/>
          <a:lstStyle/>
          <a:p>
            <a:r>
              <a:rPr lang="ru-RU" dirty="0" err="1" smtClean="0"/>
              <a:t>Флейм</a:t>
            </a:r>
            <a:r>
              <a:rPr lang="ru-RU" dirty="0" smtClean="0"/>
              <a:t> - это «спор ради спора».</a:t>
            </a:r>
          </a:p>
          <a:p>
            <a:r>
              <a:rPr lang="ru-RU" dirty="0" smtClean="0"/>
              <a:t>Мы говорим про человека, что он разжигает "</a:t>
            </a:r>
            <a:r>
              <a:rPr lang="ru-RU" dirty="0" err="1" smtClean="0"/>
              <a:t>флейм</a:t>
            </a:r>
            <a:r>
              <a:rPr lang="ru-RU" dirty="0" smtClean="0"/>
              <a:t>", если он: </a:t>
            </a:r>
          </a:p>
          <a:p>
            <a:r>
              <a:rPr lang="ru-RU" dirty="0" smtClean="0"/>
              <a:t>1) Переходит по ходу разговора на "личности"; </a:t>
            </a:r>
          </a:p>
          <a:p>
            <a:r>
              <a:rPr lang="ru-RU" dirty="0" smtClean="0"/>
              <a:t>2) Допускает оскорбления личного, национального, религиозного, полового или профессионального характера; </a:t>
            </a:r>
          </a:p>
          <a:p>
            <a:r>
              <a:rPr lang="ru-RU" dirty="0" smtClean="0"/>
              <a:t>3) Ведёт дискуссию неуравновешенно; </a:t>
            </a:r>
          </a:p>
          <a:p>
            <a:r>
              <a:rPr lang="ru-RU" dirty="0" smtClean="0"/>
              <a:t>4) Провоцирует скандал.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85786" y="357166"/>
            <a:ext cx="8001000" cy="642942"/>
          </a:xfrm>
        </p:spPr>
        <p:txBody>
          <a:bodyPr/>
          <a:lstStyle/>
          <a:p>
            <a:pPr algn="ctr"/>
            <a:r>
              <a:rPr lang="ru-RU" sz="3600" b="1" dirty="0" smtClean="0"/>
              <a:t>Что такое «</a:t>
            </a:r>
            <a:r>
              <a:rPr lang="ru-RU" sz="3600" b="1" dirty="0" err="1" smtClean="0"/>
              <a:t>флейм</a:t>
            </a:r>
            <a:r>
              <a:rPr lang="ru-RU" sz="3600" b="1" dirty="0" smtClean="0"/>
              <a:t>»?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Флуд</a:t>
            </a:r>
            <a:r>
              <a:rPr lang="ru-RU" dirty="0" smtClean="0"/>
              <a:t> - это поток сообщений, не несущих почти никакой смысловой нагрузки.</a:t>
            </a:r>
          </a:p>
          <a:p>
            <a:r>
              <a:rPr lang="ru-RU" dirty="0" smtClean="0"/>
              <a:t>«Точно!», «Согласен!», «Я тоже так думаю!», «Ух, ты!» и так далее. </a:t>
            </a:r>
          </a:p>
          <a:p>
            <a:r>
              <a:rPr lang="ru-RU" dirty="0" err="1" smtClean="0"/>
              <a:t>Флуд</a:t>
            </a:r>
            <a:r>
              <a:rPr lang="ru-RU" dirty="0" smtClean="0"/>
              <a:t> замедляет загрузку страниц, увеличивает количество ненужной информации, раздражает других пользователей, создаёт бессмысленный трафик и увеличивает затраты.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62000" y="381000"/>
            <a:ext cx="8001000" cy="833422"/>
          </a:xfrm>
        </p:spPr>
        <p:txBody>
          <a:bodyPr/>
          <a:lstStyle/>
          <a:p>
            <a:pPr algn="ctr"/>
            <a:r>
              <a:rPr lang="ru-RU" sz="3600" b="1" dirty="0" smtClean="0"/>
              <a:t>Что такое "</a:t>
            </a:r>
            <a:r>
              <a:rPr lang="ru-RU" sz="3600" b="1" dirty="0" err="1" smtClean="0"/>
              <a:t>флуд</a:t>
            </a:r>
            <a:r>
              <a:rPr lang="ru-RU" sz="3600" b="1" dirty="0" smtClean="0"/>
              <a:t>"?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i="1" dirty="0" smtClean="0"/>
              <a:t>Авторское право (копирайт) [©]. </a:t>
            </a:r>
            <a:r>
              <a:rPr lang="ru-RU" dirty="0" smtClean="0"/>
              <a:t>Очень часто люди используют чьи-то слова, фразы и высказывания, выдавая их за свои собственные, что является - как минимум - проявлением неуважения к автору, независимо от того, кто он, где и когда жил. </a:t>
            </a:r>
          </a:p>
          <a:p>
            <a:r>
              <a:rPr lang="ru-RU" dirty="0" smtClean="0"/>
              <a:t>При цитировании </a:t>
            </a:r>
            <a:r>
              <a:rPr lang="ru-RU" dirty="0" smtClean="0"/>
              <a:t>необходимо </a:t>
            </a:r>
            <a:r>
              <a:rPr lang="ru-RU" dirty="0" smtClean="0"/>
              <a:t>сделать </a:t>
            </a:r>
            <a:r>
              <a:rPr lang="ru-RU" dirty="0" smtClean="0"/>
              <a:t> </a:t>
            </a:r>
            <a:r>
              <a:rPr lang="ru-RU" dirty="0" err="1" smtClean="0"/>
              <a:t>референтную</a:t>
            </a:r>
            <a:r>
              <a:rPr lang="ru-RU" dirty="0" smtClean="0"/>
              <a:t> ссылку на автора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62000" y="381000"/>
            <a:ext cx="8001000" cy="904860"/>
          </a:xfrm>
        </p:spPr>
        <p:txBody>
          <a:bodyPr/>
          <a:lstStyle/>
          <a:p>
            <a:pPr algn="ctr"/>
            <a:r>
              <a:rPr lang="ru-RU" sz="3600" b="1" dirty="0" smtClean="0"/>
              <a:t>Авторское право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i="1" dirty="0" smtClean="0"/>
              <a:t>Эмоциональная речь. </a:t>
            </a:r>
            <a:r>
              <a:rPr lang="ru-RU" dirty="0" smtClean="0"/>
              <a:t>Не стоит писать слова БОЛЬШИМИ БУКВАМИ - это воспринимается как грубый крик</a:t>
            </a:r>
          </a:p>
          <a:p>
            <a:r>
              <a:rPr lang="ru-RU" i="1" dirty="0" smtClean="0"/>
              <a:t>Хотите выругаться? </a:t>
            </a:r>
            <a:r>
              <a:rPr lang="ru-RU" dirty="0" smtClean="0"/>
              <a:t>Право же, не стоит. В Интернете есть простое правило: никогда не пишите другому человеку того, что Вы не решитесь сказать ему лично. В крайнем случае можно пробежаться по  клавишам верхнего регистра :%??!!!»)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62000" y="381000"/>
            <a:ext cx="8001000" cy="904860"/>
          </a:xfrm>
        </p:spPr>
        <p:txBody>
          <a:bodyPr/>
          <a:lstStyle/>
          <a:p>
            <a:pPr algn="ctr"/>
            <a:r>
              <a:rPr lang="ru-RU" sz="3600" b="1" dirty="0" smtClean="0"/>
              <a:t>Выражение эмоций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762000" y="1785926"/>
            <a:ext cx="8004048" cy="4386274"/>
          </a:xfrm>
        </p:spPr>
        <p:txBody>
          <a:bodyPr/>
          <a:lstStyle/>
          <a:p>
            <a:r>
              <a:rPr lang="ru-RU" i="1" dirty="0" smtClean="0"/>
              <a:t>Старайтесь не допускать грамматических ошибок. </a:t>
            </a:r>
            <a:r>
              <a:rPr lang="ru-RU" dirty="0" smtClean="0"/>
              <a:t>Письменная грамотность - то же самое, что устная вежливость. Сделайте минутную паузу, перечитайте своё сообщение, прежде чем его посылать, исправьте случайные опечатки - это будет Ваш знак уважения к Вашим собеседникам.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 smtClean="0"/>
              <a:t>Грамотность – это проявление вежливости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Социальная сеть – ресурс направленный на построение 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в Интернете сообществ 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со 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схожими интересами и/или 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деятельностью. 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Связь осуществляется посредством сервиса внутренней почты или мгновенного обмена сообщениями.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62000" y="381000"/>
            <a:ext cx="8001000" cy="976298"/>
          </a:xfrm>
        </p:spPr>
        <p:txBody>
          <a:bodyPr/>
          <a:lstStyle/>
          <a:p>
            <a:pPr algn="ctr"/>
            <a:r>
              <a:rPr lang="ru-RU" sz="3600" b="1" dirty="0" smtClean="0"/>
              <a:t>Социальные сети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762000" y="1142984"/>
            <a:ext cx="8004048" cy="5029216"/>
          </a:xfrm>
        </p:spPr>
        <p:txBody>
          <a:bodyPr/>
          <a:lstStyle/>
          <a:p>
            <a:r>
              <a:rPr lang="ru-RU" sz="3200" dirty="0" smtClean="0"/>
              <a:t>В социальных сетях мы даём больше личной информации, чем в чатах или форумах: имя, фамилию, место проживания, а зачастую место работы и учебы, размещаем фотографии. Кроме того, на сайте можно посмотреть список друзей, узнать с кем человек общается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642910" y="500042"/>
            <a:ext cx="8501090" cy="5672158"/>
          </a:xfrm>
        </p:spPr>
        <p:txBody>
          <a:bodyPr/>
          <a:lstStyle/>
          <a:p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Осторожно подходите к выбору друзей</a:t>
            </a:r>
          </a:p>
          <a:p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При размещении фотографий указывайте, кто имеет к ним доступ</a:t>
            </a:r>
          </a:p>
          <a:p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Не размещайте конфиденциальную информацию</a:t>
            </a:r>
          </a:p>
          <a:p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Никогда не сообщайте ваши логин, пароль и </a:t>
            </a:r>
            <a:r>
              <a:rPr lang="ru-RU" sz="3600" dirty="0" err="1" smtClean="0">
                <a:solidFill>
                  <a:schemeClr val="bg2">
                    <a:lumMod val="25000"/>
                  </a:schemeClr>
                </a:solidFill>
              </a:rPr>
              <a:t>e-mail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 незнакомым Вам участникам общения в Сети.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30" y="2857496"/>
            <a:ext cx="4500594" cy="233600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sz="5400" b="1" dirty="0" err="1" smtClean="0">
                <a:solidFill>
                  <a:schemeClr val="accent4">
                    <a:lumMod val="50000"/>
                  </a:schemeClr>
                </a:solidFill>
              </a:rPr>
              <a:t>Спасибо</a:t>
            </a:r>
            <a:r>
              <a:rPr lang="uk-UA" sz="5400" b="1" dirty="0" smtClean="0">
                <a:solidFill>
                  <a:schemeClr val="accent4">
                    <a:lumMod val="50000"/>
                  </a:schemeClr>
                </a:solidFill>
              </a:rPr>
              <a:t> за </a:t>
            </a:r>
            <a:r>
              <a:rPr lang="uk-UA" sz="5400" b="1" dirty="0" err="1" smtClean="0">
                <a:solidFill>
                  <a:schemeClr val="accent4">
                    <a:lumMod val="50000"/>
                  </a:schemeClr>
                </a:solidFill>
              </a:rPr>
              <a:t>внимание</a:t>
            </a:r>
            <a:r>
              <a:rPr lang="uk-UA" sz="5400" b="1" dirty="0" smtClean="0">
                <a:solidFill>
                  <a:schemeClr val="accent4">
                    <a:lumMod val="50000"/>
                  </a:schemeClr>
                </a:solidFill>
              </a:rPr>
              <a:t>!</a:t>
            </a:r>
            <a:endParaRPr lang="uk-UA" sz="5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3011" name="Объект 2"/>
          <p:cNvSpPr>
            <a:spLocks noGrp="1"/>
          </p:cNvSpPr>
          <p:nvPr>
            <p:ph idx="1"/>
          </p:nvPr>
        </p:nvSpPr>
        <p:spPr>
          <a:xfrm>
            <a:off x="539552" y="1700808"/>
            <a:ext cx="8183562" cy="207168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uk-UA" sz="4400" b="1" dirty="0" err="1" smtClean="0">
                <a:solidFill>
                  <a:schemeClr val="accent6">
                    <a:lumMod val="50000"/>
                  </a:schemeClr>
                </a:solidFill>
              </a:rPr>
              <a:t>Приятного</a:t>
            </a:r>
            <a:r>
              <a:rPr lang="uk-UA" sz="4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4400" b="1" dirty="0" err="1" smtClean="0">
                <a:solidFill>
                  <a:schemeClr val="accent6">
                    <a:lumMod val="50000"/>
                  </a:schemeClr>
                </a:solidFill>
              </a:rPr>
              <a:t>общения</a:t>
            </a:r>
            <a:r>
              <a:rPr lang="uk-UA" sz="4400" b="1" dirty="0" smtClean="0">
                <a:solidFill>
                  <a:schemeClr val="accent6">
                    <a:lumMod val="50000"/>
                  </a:schemeClr>
                </a:solidFill>
              </a:rPr>
              <a:t>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2462" y1="37692" x2="12462" y2="37692"/>
                        <a14:foregroundMark x1="18615" y1="24308" x2="18615" y2="24308"/>
                        <a14:foregroundMark x1="29077" y1="11231" x2="29077" y2="11231"/>
                        <a14:foregroundMark x1="45846" y1="10462" x2="45846" y2="10462"/>
                        <a14:foregroundMark x1="64923" y1="10154" x2="64923" y2="10154"/>
                        <a14:foregroundMark x1="78462" y1="16769" x2="78462" y2="16769"/>
                        <a14:foregroundMark x1="84615" y1="32000" x2="84615" y2="32000"/>
                        <a14:foregroundMark x1="87077" y1="50000" x2="87077" y2="50000"/>
                        <a14:foregroundMark x1="86462" y1="66462" x2="86462" y2="66462"/>
                        <a14:foregroundMark x1="76462" y1="78308" x2="76462" y2="78308"/>
                        <a14:foregroundMark x1="66462" y1="85692" x2="66462" y2="85692"/>
                        <a14:foregroundMark x1="52462" y1="87385" x2="52462" y2="87385"/>
                        <a14:foregroundMark x1="36923" y1="88308" x2="36923" y2="88308"/>
                        <a14:foregroundMark x1="22154" y1="79077" x2="22154" y2="79077"/>
                        <a14:foregroundMark x1="11846" y1="71692" x2="11846" y2="71692"/>
                        <a14:foregroundMark x1="13692" y1="54154" x2="13692" y2="54154"/>
                        <a14:foregroundMark x1="42000" y1="41385" x2="42000" y2="41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714620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ЕЗЕНТАЦИЯ ВЕБИНАР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бычная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1430</TotalTime>
  <Words>1704</Words>
  <Application>Microsoft Office PowerPoint</Application>
  <PresentationFormat>Экран (4:3)</PresentationFormat>
  <Paragraphs>214</Paragraphs>
  <Slides>41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ПРЕЗЕНТАЦИЯ ВЕБИНАР</vt:lpstr>
      <vt:lpstr>«Этика виртуального общения»</vt:lpstr>
      <vt:lpstr>Что такое этика?</vt:lpstr>
      <vt:lpstr>Что такое этикет?</vt:lpstr>
      <vt:lpstr>Слайд 4</vt:lpstr>
      <vt:lpstr>Слайд 5</vt:lpstr>
      <vt:lpstr>Инетика или нетикет</vt:lpstr>
      <vt:lpstr>Основные положения проекта  Этического кодекса сети Интернет,  разработанные участниками проекта inethics.com</vt:lpstr>
      <vt:lpstr>Слайд 8</vt:lpstr>
      <vt:lpstr>Слайд 9</vt:lpstr>
      <vt:lpstr>Слайд 10</vt:lpstr>
      <vt:lpstr>Создаём почтовый ящик</vt:lpstr>
      <vt:lpstr>Электронные почтовые сервисы</vt:lpstr>
      <vt:lpstr>Правила хорошего тона при работе с электронной почтой</vt:lpstr>
      <vt:lpstr>Каким должен быть Ваш электронный адрес? </vt:lpstr>
      <vt:lpstr>Тема письма</vt:lpstr>
      <vt:lpstr>Отвечайте сразу</vt:lpstr>
      <vt:lpstr>Будьте вежливы</vt:lpstr>
      <vt:lpstr>Ашипки и очепятки</vt:lpstr>
      <vt:lpstr>Короткие сообщения</vt:lpstr>
      <vt:lpstr>Ответы</vt:lpstr>
      <vt:lpstr>Отправляя письмо…</vt:lpstr>
      <vt:lpstr>Подпись</vt:lpstr>
      <vt:lpstr> Вложение файлов</vt:lpstr>
      <vt:lpstr>Примеры электронных адресов</vt:lpstr>
      <vt:lpstr>Примеры неправильных  электронных писем</vt:lpstr>
      <vt:lpstr>Примеры правильних электронных писем: </vt:lpstr>
      <vt:lpstr>Общение в форумах, чатах</vt:lpstr>
      <vt:lpstr>Слайд 28</vt:lpstr>
      <vt:lpstr>Слайд 29</vt:lpstr>
      <vt:lpstr>Кто такой Модератор? </vt:lpstr>
      <vt:lpstr>Что такое "оффтопик"? </vt:lpstr>
      <vt:lpstr>Что такое "оверквотинг"? </vt:lpstr>
      <vt:lpstr>Что такое «флейм»?</vt:lpstr>
      <vt:lpstr>Что такое "флуд"? </vt:lpstr>
      <vt:lpstr>Авторское право</vt:lpstr>
      <vt:lpstr>Выражение эмоций</vt:lpstr>
      <vt:lpstr>Грамотность – это проявление вежливости</vt:lpstr>
      <vt:lpstr>Социальные сети</vt:lpstr>
      <vt:lpstr>Слайд 39</vt:lpstr>
      <vt:lpstr>Слайд 40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«Культура професійного спілкування в  Інтернет-просторі».</dc:title>
  <dc:creator>metodist2011</dc:creator>
  <cp:lastModifiedBy>metod4</cp:lastModifiedBy>
  <cp:revision>192</cp:revision>
  <dcterms:created xsi:type="dcterms:W3CDTF">2014-04-14T06:04:36Z</dcterms:created>
  <dcterms:modified xsi:type="dcterms:W3CDTF">2016-03-22T09:55:44Z</dcterms:modified>
</cp:coreProperties>
</file>