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</p:sldIdLst>
  <p:sldSz cx="9144000" cy="6858000" type="screen4x3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6" d="100"/>
          <a:sy n="66" d="100"/>
        </p:scale>
        <p:origin x="-1284" y="-894"/>
      </p:cViewPr>
      <p:guideLst>
        <p:guide orient="horz" pos="2148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55788" cy="7805578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1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0"/>
            <a:ext cx="9178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09600" y="1600201"/>
            <a:ext cx="4802188" cy="14700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zh-CN" noProof="0" smtClean="0">
                <a:sym typeface="Arial" pitchFamily="34" charset="0"/>
              </a:rPr>
              <a:t>单击此处输入标题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84213" y="2743200"/>
            <a:ext cx="6400800" cy="457200"/>
          </a:xfrm>
        </p:spPr>
        <p:txBody>
          <a:bodyPr/>
          <a:lstStyle>
            <a:lvl1pPr marL="0" indent="0">
              <a:buFont typeface="Arial" pitchFamily="34" charset="0"/>
              <a:buNone/>
              <a:defRPr sz="2000">
                <a:solidFill>
                  <a:schemeClr val="bg1"/>
                </a:solidFill>
                <a:ea typeface="Microsoft YaHei" pitchFamily="34" charset="-122"/>
              </a:defRPr>
            </a:lvl1pPr>
          </a:lstStyle>
          <a:p>
            <a:pPr lvl="0"/>
            <a:r>
              <a:rPr lang="zh-CN" noProof="0" smtClean="0">
                <a:sym typeface="Arial" pitchFamily="34" charset="0"/>
              </a:rPr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mtClean="0"/>
            </a:lvl1pPr>
          </a:lstStyle>
          <a:p>
            <a:pPr>
              <a:defRPr/>
            </a:pPr>
            <a:fld id="{321A6393-D7BF-4B48-9D4C-4AB71F4F80E6}" type="slidenum">
              <a:rPr lang="ru-RU" altLang="zh-CN"/>
              <a:pPr>
                <a:defRPr/>
              </a:pPr>
              <a:t>‹#›</a:t>
            </a:fld>
            <a:endParaRPr lang="ru-RU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C8F947-7330-47FE-A43E-AD5ED34392CF}" type="slidenum">
              <a:rPr lang="ru-RU" altLang="en-US"/>
              <a:pPr>
                <a:defRPr/>
              </a:pPr>
              <a:t>‹#›</a:t>
            </a:fld>
            <a:endParaRPr lang="en-US" sz="180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A946A1-3E09-42BE-B66F-EE7365F561BD}" type="slidenum">
              <a:rPr lang="ru-RU" altLang="en-US"/>
              <a:pPr>
                <a:defRPr/>
              </a:pPr>
              <a:t>‹#›</a:t>
            </a:fld>
            <a:endParaRPr lang="en-US" sz="180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620BC7-E98B-4828-BBD7-8FC503436585}" type="slidenum">
              <a:rPr lang="ru-RU" altLang="en-US"/>
              <a:pPr>
                <a:defRPr/>
              </a:pPr>
              <a:t>‹#›</a:t>
            </a:fld>
            <a:endParaRPr lang="en-US" sz="180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AFDC35-B10C-46FE-9D53-3EF6F4D2C5C5}" type="slidenum">
              <a:rPr lang="ru-RU" altLang="en-US"/>
              <a:pPr>
                <a:defRPr/>
              </a:pPr>
              <a:t>‹#›</a:t>
            </a:fld>
            <a:endParaRPr lang="en-US" sz="180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EAAAB0-CE0B-4004-A3C9-2553AC2FA809}" type="slidenum">
              <a:rPr lang="ru-RU" altLang="en-US"/>
              <a:pPr>
                <a:defRPr/>
              </a:pPr>
              <a:t>‹#›</a:t>
            </a:fld>
            <a:endParaRPr lang="en-US" sz="180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113862-9385-4837-B8B8-98CE9B332E28}" type="slidenum">
              <a:rPr lang="ru-RU" altLang="en-US"/>
              <a:pPr>
                <a:defRPr/>
              </a:pPr>
              <a:t>‹#›</a:t>
            </a:fld>
            <a:endParaRPr lang="en-US" sz="180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84CDA4-D7B4-410F-B28D-F5980A9D985C}" type="slidenum">
              <a:rPr lang="ru-RU" altLang="en-US"/>
              <a:pPr>
                <a:defRPr/>
              </a:pPr>
              <a:t>‹#›</a:t>
            </a:fld>
            <a:endParaRPr lang="en-US" sz="180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>
              <a:sym typeface="Arial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68BF41-82BC-4F56-A620-F72B03083D86}" type="slidenum">
              <a:rPr lang="ru-RU" altLang="en-US"/>
              <a:pPr>
                <a:defRPr/>
              </a:pPr>
              <a:t>‹#›</a:t>
            </a:fld>
            <a:endParaRPr lang="en-US" sz="180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A4CE12-3C37-4052-8DC0-C232B2B75D54}" type="slidenum">
              <a:rPr lang="ru-RU" altLang="en-US"/>
              <a:pPr>
                <a:defRPr/>
              </a:pPr>
              <a:t>‹#›</a:t>
            </a:fld>
            <a:endParaRPr lang="en-US" sz="180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455614"/>
            <a:ext cx="2057400" cy="567055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455614"/>
            <a:ext cx="6019800" cy="56705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E7D31F-863D-486A-A564-176F36DC4BC0}" type="slidenum">
              <a:rPr lang="ru-RU" altLang="en-US"/>
              <a:pPr>
                <a:defRPr/>
              </a:pPr>
              <a:t>‹#›</a:t>
            </a:fld>
            <a:endParaRPr lang="en-US" sz="180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" y="0"/>
            <a:ext cx="9172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4556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>
                <a:sym typeface="Arial" charset="0"/>
              </a:rPr>
              <a:t>单击此处编辑母版标题样式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1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>
                <a:sym typeface="Arial" charset="0"/>
              </a:rPr>
              <a:t>单击此处编辑母版文本样式</a:t>
            </a:r>
          </a:p>
          <a:p>
            <a:pPr lvl="1"/>
            <a:r>
              <a:rPr lang="zh-CN" smtClean="0">
                <a:sym typeface="Arial" charset="0"/>
              </a:rPr>
              <a:t>第二级</a:t>
            </a:r>
          </a:p>
          <a:p>
            <a:pPr lvl="2"/>
            <a:r>
              <a:rPr lang="zh-CN" smtClean="0">
                <a:sym typeface="Arial" charset="0"/>
              </a:rPr>
              <a:t>第三级</a:t>
            </a:r>
          </a:p>
          <a:p>
            <a:pPr lvl="3"/>
            <a:r>
              <a:rPr lang="zh-CN" smtClean="0">
                <a:sym typeface="Arial" charset="0"/>
              </a:rPr>
              <a:t>第四级</a:t>
            </a:r>
          </a:p>
          <a:p>
            <a:pPr lvl="4"/>
            <a:r>
              <a:rPr lang="zh-CN" smtClean="0">
                <a:sym typeface="Arial" charset="0"/>
              </a:rPr>
              <a:t>第五级</a:t>
            </a:r>
          </a:p>
        </p:txBody>
      </p:sp>
      <p:sp>
        <p:nvSpPr>
          <p:cNvPr id="1029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>
                <a:latin typeface="Arial" pitchFamily="34" charset="0"/>
                <a:sym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>
                <a:latin typeface="Arial" pitchFamily="34" charset="0"/>
                <a:sym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1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latin typeface="Arial" pitchFamily="34" charset="0"/>
                <a:sym typeface="Arial" pitchFamily="34" charset="0"/>
              </a:defRPr>
            </a:lvl1pPr>
          </a:lstStyle>
          <a:p>
            <a:pPr>
              <a:defRPr/>
            </a:pPr>
            <a:fld id="{1EE3AF8D-736C-4F9F-A77E-BCC31EAC40D6}" type="slidenum">
              <a:rPr lang="ru-RU" altLang="en-US"/>
              <a:pPr>
                <a:defRPr/>
              </a:pPr>
              <a:t>‹#›</a:t>
            </a:fld>
            <a:endParaRPr lang="en-US" sz="18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  <a:sym typeface="Arial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ea typeface="Microsoft YaHei" pitchFamily="34" charset="-122"/>
          <a:sym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ea typeface="Microsoft YaHei" pitchFamily="34" charset="-122"/>
          <a:sym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ea typeface="Microsoft YaHei" pitchFamily="34" charset="-122"/>
          <a:sym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ea typeface="Microsoft YaHei" pitchFamily="34" charset="-122"/>
          <a:sym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ea typeface="Microsoft YaHei" pitchFamily="34" charset="-122"/>
          <a:sym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ea typeface="Microsoft YaHei" pitchFamily="34" charset="-122"/>
          <a:sym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ea typeface="Microsoft YaHei" pitchFamily="34" charset="-122"/>
          <a:sym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ea typeface="Microsoft YaHei" pitchFamily="34" charset="-122"/>
          <a:sym typeface="Arial" pitchFamily="34" charset="0"/>
        </a:defRPr>
      </a:lvl9pPr>
    </p:titleStyle>
    <p:bodyStyle>
      <a:lvl1pPr marL="342900" indent="-342900" algn="l" defTabSz="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  <a:sym typeface="Arial" charset="0"/>
        </a:defRPr>
      </a:lvl1pPr>
      <a:lvl2pPr marL="742950" indent="-285750" algn="l" defTabSz="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400">
          <a:solidFill>
            <a:schemeClr val="tx1"/>
          </a:solidFill>
          <a:latin typeface="+mn-lt"/>
          <a:cs typeface="+mn-cs"/>
          <a:sym typeface="Arial" charset="0"/>
        </a:defRPr>
      </a:lvl2pPr>
      <a:lvl3pPr marL="1143000" indent="-228600" algn="l" defTabSz="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>
          <a:solidFill>
            <a:schemeClr val="tx1"/>
          </a:solidFill>
          <a:latin typeface="+mn-lt"/>
          <a:cs typeface="+mn-cs"/>
          <a:sym typeface="Arial" charset="0"/>
        </a:defRPr>
      </a:lvl3pPr>
      <a:lvl4pPr marL="1600200" indent="-228600" algn="l" defTabSz="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>
          <a:solidFill>
            <a:schemeClr val="tx1"/>
          </a:solidFill>
          <a:latin typeface="+mn-lt"/>
          <a:cs typeface="+mn-cs"/>
          <a:sym typeface="Arial" charset="0"/>
        </a:defRPr>
      </a:lvl4pPr>
      <a:lvl5pPr marL="2057400" indent="-228600" algn="l" defTabSz="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600">
          <a:solidFill>
            <a:schemeClr val="tx1"/>
          </a:solidFill>
          <a:latin typeface="+mn-lt"/>
          <a:cs typeface="+mn-cs"/>
          <a:sym typeface="Arial" charset="0"/>
        </a:defRPr>
      </a:lvl5pPr>
      <a:lvl6pPr marL="2514600" indent="-2286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600">
          <a:solidFill>
            <a:schemeClr val="tx1"/>
          </a:solidFill>
          <a:latin typeface="+mn-lt"/>
          <a:cs typeface="+mn-cs"/>
          <a:sym typeface="Arial" pitchFamily="34" charset="0"/>
        </a:defRPr>
      </a:lvl6pPr>
      <a:lvl7pPr marL="2971800" indent="-2286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600">
          <a:solidFill>
            <a:schemeClr val="tx1"/>
          </a:solidFill>
          <a:latin typeface="+mn-lt"/>
          <a:cs typeface="+mn-cs"/>
          <a:sym typeface="Arial" pitchFamily="34" charset="0"/>
        </a:defRPr>
      </a:lvl7pPr>
      <a:lvl8pPr marL="3429000" indent="-2286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600">
          <a:solidFill>
            <a:schemeClr val="tx1"/>
          </a:solidFill>
          <a:latin typeface="+mn-lt"/>
          <a:cs typeface="+mn-cs"/>
          <a:sym typeface="Arial" pitchFamily="34" charset="0"/>
        </a:defRPr>
      </a:lvl8pPr>
      <a:lvl9pPr marL="3886200" indent="-228600" algn="l" defTabSz="0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600">
          <a:solidFill>
            <a:schemeClr val="tx1"/>
          </a:solidFill>
          <a:latin typeface="+mn-lt"/>
          <a:cs typeface="+mn-cs"/>
          <a:sym typeface="Arial" pitchFamily="34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ru-RU" dirty="0" smtClean="0"/>
              <a:t>Современные компьютерные угрозы и способы защиты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761091"/>
            <a:ext cx="8229600" cy="5365074"/>
          </a:xfrm>
        </p:spPr>
        <p:txBody>
          <a:bodyPr/>
          <a:lstStyle/>
          <a:p>
            <a:pPr marL="1257300" eaLnBrk="1" hangingPunct="1"/>
            <a:endParaRPr lang="ru-RU" dirty="0" smtClean="0"/>
          </a:p>
          <a:p>
            <a:pPr marL="1257300" eaLnBrk="1" hangingPunct="1"/>
            <a:r>
              <a:rPr lang="ru-RU" sz="5400" dirty="0" smtClean="0"/>
              <a:t>Антивирус</a:t>
            </a:r>
          </a:p>
          <a:p>
            <a:pPr marL="1257300" eaLnBrk="1" hangingPunct="1"/>
            <a:r>
              <a:rPr lang="ru-RU" sz="5400" dirty="0" smtClean="0"/>
              <a:t>Почта</a:t>
            </a:r>
          </a:p>
          <a:p>
            <a:pPr marL="1257300" eaLnBrk="1" hangingPunct="1"/>
            <a:r>
              <a:rPr lang="ru-RU" sz="5400" dirty="0" smtClean="0"/>
              <a:t>Хранение данных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6000" dirty="0" smtClean="0"/>
              <a:t>Антивирус</a:t>
            </a:r>
            <a:endParaRPr lang="ru-RU" sz="6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Kaspersky</a:t>
            </a:r>
            <a:r>
              <a:rPr lang="en-US" dirty="0" smtClean="0"/>
              <a:t> Free</a:t>
            </a:r>
          </a:p>
          <a:p>
            <a:r>
              <a:rPr lang="en-US" dirty="0" err="1" smtClean="0"/>
              <a:t>Avast</a:t>
            </a:r>
            <a:r>
              <a:rPr lang="en-US" dirty="0" smtClean="0"/>
              <a:t>! Free Antivirus</a:t>
            </a:r>
          </a:p>
          <a:p>
            <a:r>
              <a:rPr lang="en-US" dirty="0" smtClean="0"/>
              <a:t>AVG Antivirus Free</a:t>
            </a:r>
          </a:p>
          <a:p>
            <a:r>
              <a:rPr lang="en-US" dirty="0" err="1" smtClean="0"/>
              <a:t>Comodo</a:t>
            </a:r>
            <a:r>
              <a:rPr lang="en-US" dirty="0" smtClean="0"/>
              <a:t> Antivirus/</a:t>
            </a:r>
            <a:r>
              <a:rPr lang="en-US" dirty="0" err="1" smtClean="0"/>
              <a:t>Comodo</a:t>
            </a:r>
            <a:r>
              <a:rPr lang="en-US" dirty="0" smtClean="0"/>
              <a:t> Internet Security</a:t>
            </a:r>
          </a:p>
          <a:p>
            <a:r>
              <a:rPr lang="en-US" dirty="0" smtClean="0"/>
              <a:t>Microsoft Security Essentials</a:t>
            </a:r>
          </a:p>
          <a:p>
            <a:r>
              <a:rPr lang="en-US" dirty="0" err="1" smtClean="0"/>
              <a:t>Avira</a:t>
            </a:r>
            <a:r>
              <a:rPr lang="en-US" dirty="0" smtClean="0"/>
              <a:t> </a:t>
            </a:r>
            <a:r>
              <a:rPr lang="en-US" dirty="0" err="1" smtClean="0"/>
              <a:t>AntiVir</a:t>
            </a:r>
            <a:r>
              <a:rPr lang="en-US" dirty="0" smtClean="0"/>
              <a:t> Personal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6000" dirty="0" smtClean="0"/>
              <a:t>Варианты проверки</a:t>
            </a:r>
            <a:endParaRPr lang="ru-RU" sz="6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52028"/>
            <a:ext cx="8229600" cy="4374136"/>
          </a:xfrm>
        </p:spPr>
        <p:txBody>
          <a:bodyPr/>
          <a:lstStyle/>
          <a:p>
            <a:pPr marL="1079500" defTabSz="1254125"/>
            <a:r>
              <a:rPr lang="ru-RU" sz="4400" dirty="0" smtClean="0"/>
              <a:t>Быстрая</a:t>
            </a:r>
          </a:p>
          <a:p>
            <a:pPr marL="1079500" defTabSz="1254125"/>
            <a:r>
              <a:rPr lang="ru-RU" sz="4400" dirty="0" smtClean="0"/>
              <a:t>Полная </a:t>
            </a:r>
          </a:p>
          <a:p>
            <a:pPr marL="1079500" defTabSz="1254125"/>
            <a:r>
              <a:rPr lang="ru-RU" sz="4400" dirty="0" smtClean="0"/>
              <a:t>Особая(Выборочная)</a:t>
            </a:r>
          </a:p>
          <a:p>
            <a:pPr marL="1079500" defTabSz="1254125"/>
            <a:r>
              <a:rPr lang="ru-RU" sz="4400" dirty="0" smtClean="0"/>
              <a:t>Проверка </a:t>
            </a:r>
            <a:r>
              <a:rPr lang="en-US" sz="4400" dirty="0" smtClean="0"/>
              <a:t>USB-</a:t>
            </a:r>
            <a:r>
              <a:rPr lang="ru-RU" sz="4400" dirty="0" smtClean="0"/>
              <a:t>носителя</a:t>
            </a:r>
            <a:endParaRPr lang="ru-RU" sz="4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6000" dirty="0" smtClean="0"/>
              <a:t>Быстрая проверка</a:t>
            </a:r>
            <a:endParaRPr lang="ru-RU" sz="6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142765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Проверка автозагрузки, оперативной памяти и системных папок</a:t>
            </a:r>
          </a:p>
          <a:p>
            <a:pPr algn="ctr">
              <a:buNone/>
            </a:pPr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 l="16864" t="24991" r="23741" b="24992"/>
          <a:stretch>
            <a:fillRect/>
          </a:stretch>
        </p:blipFill>
        <p:spPr bwMode="auto">
          <a:xfrm>
            <a:off x="1522960" y="2544412"/>
            <a:ext cx="5412046" cy="3646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 bwMode="auto">
          <a:xfrm>
            <a:off x="2208994" y="3047870"/>
            <a:ext cx="4039978" cy="762260"/>
          </a:xfrm>
          <a:prstGeom prst="rect">
            <a:avLst/>
          </a:prstGeom>
          <a:noFill/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6000" dirty="0" smtClean="0"/>
              <a:t>Полная проверка</a:t>
            </a:r>
            <a:endParaRPr lang="ru-RU" sz="6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/>
              <a:t>Проверка всех файлов и папок на всех дисках </a:t>
            </a:r>
          </a:p>
          <a:p>
            <a:pPr algn="ctr">
              <a:buNone/>
            </a:pPr>
            <a:r>
              <a:rPr lang="ru-RU" sz="2000" dirty="0" smtClean="0"/>
              <a:t>(в некоторых антивирусах не проверяет вставленные </a:t>
            </a:r>
            <a:r>
              <a:rPr lang="ru-RU" sz="2000" dirty="0" err="1" smtClean="0"/>
              <a:t>флешки</a:t>
            </a:r>
            <a:r>
              <a:rPr lang="ru-RU" sz="2000" dirty="0" smtClean="0"/>
              <a:t>)</a:t>
            </a:r>
            <a:endParaRPr lang="ru-RU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 l="16864" t="24991" r="23741" b="24992"/>
          <a:stretch>
            <a:fillRect/>
          </a:stretch>
        </p:blipFill>
        <p:spPr bwMode="auto">
          <a:xfrm>
            <a:off x="1904090" y="2438062"/>
            <a:ext cx="5412046" cy="3646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 bwMode="auto">
          <a:xfrm>
            <a:off x="2590124" y="3581452"/>
            <a:ext cx="4039978" cy="762260"/>
          </a:xfrm>
          <a:prstGeom prst="rect">
            <a:avLst/>
          </a:prstGeom>
          <a:noFill/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dirty="0" smtClean="0"/>
              <a:t>Выборочное сканирование</a:t>
            </a:r>
            <a:endParaRPr lang="ru-RU" sz="4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/>
              <a:t>Проверка указанных вручную файлов и папок</a:t>
            </a:r>
            <a:endParaRPr lang="ru-RU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 l="16864" t="24991" r="23741" b="24992"/>
          <a:stretch>
            <a:fillRect/>
          </a:stretch>
        </p:blipFill>
        <p:spPr bwMode="auto">
          <a:xfrm>
            <a:off x="1904090" y="2438062"/>
            <a:ext cx="5412046" cy="3646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 bwMode="auto">
          <a:xfrm>
            <a:off x="2590124" y="5029746"/>
            <a:ext cx="4039978" cy="762260"/>
          </a:xfrm>
          <a:prstGeom prst="rect">
            <a:avLst/>
          </a:prstGeom>
          <a:noFill/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6000" dirty="0" smtClean="0"/>
              <a:t>Почта</a:t>
            </a:r>
            <a:endParaRPr lang="ru-RU" sz="6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Пароли</a:t>
            </a:r>
          </a:p>
          <a:p>
            <a:r>
              <a:rPr lang="ru-RU" dirty="0" smtClean="0"/>
              <a:t>Дублирование/Пересылка</a:t>
            </a:r>
          </a:p>
          <a:p>
            <a:r>
              <a:rPr lang="ru-RU" dirty="0" smtClean="0"/>
              <a:t>Вложения в письма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6000" dirty="0" smtClean="0"/>
              <a:t>Пароли</a:t>
            </a:r>
            <a:endParaRPr lang="ru-RU" sz="6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Пароль желательно менять НЕ РЕЖЕ чем раз в 5-6 месяцев</a:t>
            </a:r>
          </a:p>
          <a:p>
            <a:r>
              <a:rPr lang="ru-RU" dirty="0" smtClean="0"/>
              <a:t>Пароль должен содержать НЕ МЕНЕЕ   </a:t>
            </a:r>
            <a:r>
              <a:rPr lang="ru-RU" b="1" dirty="0" smtClean="0"/>
              <a:t>8</a:t>
            </a:r>
            <a:r>
              <a:rPr lang="ru-RU" dirty="0" smtClean="0"/>
              <a:t> символов</a:t>
            </a:r>
          </a:p>
          <a:p>
            <a:r>
              <a:rPr lang="ru-RU" dirty="0" smtClean="0"/>
              <a:t>Пароль должен содержать </a:t>
            </a:r>
            <a:r>
              <a:rPr lang="ru-RU" b="1" dirty="0" smtClean="0"/>
              <a:t>БОЛЬШИЕ</a:t>
            </a:r>
            <a:r>
              <a:rPr lang="ru-RU" dirty="0" smtClean="0"/>
              <a:t> и </a:t>
            </a:r>
            <a:r>
              <a:rPr lang="ru-RU" b="1" dirty="0" smtClean="0"/>
              <a:t>малые</a:t>
            </a:r>
            <a:r>
              <a:rPr lang="ru-RU" dirty="0" smtClean="0"/>
              <a:t> буквы латинского алфавита (в некоторых почтовых сервисах разрешена кириллица) и </a:t>
            </a:r>
            <a:r>
              <a:rPr lang="ru-RU" b="1" dirty="0" smtClean="0"/>
              <a:t>цифры</a:t>
            </a:r>
          </a:p>
          <a:p>
            <a:r>
              <a:rPr lang="ru-RU" dirty="0" smtClean="0"/>
              <a:t>Хранить не на листочке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dirty="0" smtClean="0"/>
              <a:t>Дублирование/пересылка</a:t>
            </a:r>
            <a:endParaRPr lang="ru-RU" sz="4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5796" y="1447124"/>
            <a:ext cx="8229600" cy="990313"/>
          </a:xfrm>
        </p:spPr>
        <p:txBody>
          <a:bodyPr/>
          <a:lstStyle/>
          <a:p>
            <a:pPr algn="ctr">
              <a:buNone/>
            </a:pPr>
            <a:r>
              <a:rPr lang="ru-RU" sz="2400" dirty="0" smtClean="0"/>
              <a:t>Для сохранения всей входящей корреспонденции нужно настроить пересылку</a:t>
            </a:r>
            <a:endParaRPr lang="ru-RU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t="10160" r="6856" b="16378"/>
          <a:stretch>
            <a:fillRect/>
          </a:stretch>
        </p:blipFill>
        <p:spPr bwMode="auto">
          <a:xfrm>
            <a:off x="1065604" y="2209384"/>
            <a:ext cx="7147897" cy="4510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t="10148" r="6856"/>
          <a:stretch>
            <a:fillRect/>
          </a:stretch>
        </p:blipFill>
        <p:spPr bwMode="auto">
          <a:xfrm>
            <a:off x="1065604" y="1447124"/>
            <a:ext cx="6782554" cy="523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7200" y="455613"/>
            <a:ext cx="8229600" cy="1143000"/>
          </a:xfrm>
        </p:spPr>
        <p:txBody>
          <a:bodyPr/>
          <a:lstStyle/>
          <a:p>
            <a:r>
              <a:rPr lang="ru-RU" sz="4800" dirty="0" smtClean="0"/>
              <a:t>Дублирование/пересылка</a:t>
            </a:r>
            <a:endParaRPr lang="ru-RU" sz="4800" dirty="0"/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3581062" y="2742966"/>
            <a:ext cx="990938" cy="381130"/>
          </a:xfrm>
          <a:prstGeom prst="rect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6000" dirty="0" smtClean="0"/>
              <a:t>Вложения в письма</a:t>
            </a:r>
            <a:endParaRPr lang="ru-RU" sz="6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5796" y="1675802"/>
            <a:ext cx="2818958" cy="3810675"/>
          </a:xfrm>
        </p:spPr>
        <p:txBody>
          <a:bodyPr/>
          <a:lstStyle/>
          <a:p>
            <a:pPr marL="82550" indent="20638">
              <a:buNone/>
            </a:pPr>
            <a:r>
              <a:rPr lang="ru-RU" sz="2000" dirty="0" smtClean="0"/>
              <a:t>Не открываем вложения из писем с непонятным содержимым или от неизвестного адресата</a:t>
            </a:r>
            <a:endParaRPr lang="ru-RU" sz="20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t="12492" r="19360"/>
          <a:stretch>
            <a:fillRect/>
          </a:stretch>
        </p:blipFill>
        <p:spPr bwMode="auto">
          <a:xfrm>
            <a:off x="3352384" y="1675802"/>
            <a:ext cx="5442333" cy="4724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6000" dirty="0" smtClean="0"/>
              <a:t>Вложения в письма</a:t>
            </a:r>
            <a:endParaRPr lang="ru-RU" sz="6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5796" y="1675803"/>
            <a:ext cx="3430170" cy="1753198"/>
          </a:xfrm>
        </p:spPr>
        <p:txBody>
          <a:bodyPr/>
          <a:lstStyle/>
          <a:p>
            <a:pPr marL="82550" indent="20638">
              <a:buNone/>
            </a:pPr>
            <a:r>
              <a:rPr lang="ru-RU" sz="2400" dirty="0" smtClean="0"/>
              <a:t>Проверяем все скачанные вложения из писем антивирусом</a:t>
            </a:r>
            <a:endParaRPr lang="ru-RU" sz="2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 t="38282" r="73754" b="30445"/>
          <a:stretch>
            <a:fillRect/>
          </a:stretch>
        </p:blipFill>
        <p:spPr bwMode="auto">
          <a:xfrm>
            <a:off x="4038418" y="1599576"/>
            <a:ext cx="3758478" cy="35826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 bwMode="auto">
          <a:xfrm>
            <a:off x="4190870" y="2590514"/>
            <a:ext cx="2353263" cy="268594"/>
          </a:xfrm>
          <a:prstGeom prst="rect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6000" dirty="0" smtClean="0"/>
              <a:t>Хранение данных</a:t>
            </a:r>
            <a:endParaRPr lang="ru-RU" sz="6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52028"/>
            <a:ext cx="8229600" cy="4374136"/>
          </a:xfrm>
        </p:spPr>
        <p:txBody>
          <a:bodyPr/>
          <a:lstStyle/>
          <a:p>
            <a:r>
              <a:rPr lang="en-US" dirty="0" smtClean="0"/>
              <a:t>USB-</a:t>
            </a:r>
            <a:r>
              <a:rPr lang="ru-RU" dirty="0" smtClean="0"/>
              <a:t>накопитель (</a:t>
            </a:r>
            <a:r>
              <a:rPr lang="ru-RU" dirty="0" err="1" smtClean="0"/>
              <a:t>Флешка</a:t>
            </a:r>
            <a:r>
              <a:rPr lang="ru-RU" dirty="0" smtClean="0"/>
              <a:t>)</a:t>
            </a:r>
          </a:p>
          <a:p>
            <a:endParaRPr lang="ru-RU" dirty="0" smtClean="0"/>
          </a:p>
          <a:p>
            <a:endParaRPr lang="ru-RU" dirty="0" smtClean="0"/>
          </a:p>
          <a:p>
            <a:pPr>
              <a:buNone/>
            </a:pPr>
            <a:endParaRPr lang="ru-RU" dirty="0" smtClean="0"/>
          </a:p>
          <a:p>
            <a:r>
              <a:rPr lang="ru-RU" dirty="0" smtClean="0"/>
              <a:t>Облако</a:t>
            </a:r>
          </a:p>
          <a:p>
            <a:endParaRPr lang="ru-RU" dirty="0"/>
          </a:p>
        </p:txBody>
      </p:sp>
      <p:pic>
        <p:nvPicPr>
          <p:cNvPr id="6146" name="Picture 2" descr="C:\Users\Meh\Desktop\72885_usb-fleshki-qumo-4gb-optiva-01-zelenyiy-17689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04500" y="1523350"/>
            <a:ext cx="2622454" cy="2286780"/>
          </a:xfrm>
          <a:prstGeom prst="rect">
            <a:avLst/>
          </a:prstGeom>
          <a:noFill/>
        </p:spPr>
      </p:pic>
      <p:pic>
        <p:nvPicPr>
          <p:cNvPr id="6148" name="Picture 4" descr="C:\Users\Meh\Desktop\1200x630wa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46734" y="3429000"/>
            <a:ext cx="4800869" cy="25204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 smtClean="0"/>
              <a:t>USB-</a:t>
            </a:r>
            <a:r>
              <a:rPr lang="ru-RU" sz="4400" dirty="0" smtClean="0"/>
              <a:t>накопитель (</a:t>
            </a:r>
            <a:r>
              <a:rPr lang="ru-RU" sz="4400" dirty="0" err="1" smtClean="0"/>
              <a:t>Флешка</a:t>
            </a:r>
            <a:r>
              <a:rPr lang="ru-RU" sz="4400" dirty="0" smtClean="0"/>
              <a:t>)</a:t>
            </a:r>
            <a:endParaRPr lang="ru-RU" sz="44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31004" cy="28959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5502"/>
                <a:gridCol w="4115502"/>
              </a:tblGrid>
              <a:tr h="579193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Преимущества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Недостатки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919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Всегда по рукой</a:t>
                      </a:r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Ломаются</a:t>
                      </a:r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919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</a:t>
                      </a:r>
                      <a:r>
                        <a:rPr lang="ru-RU" baseline="0" dirty="0" smtClean="0"/>
                        <a:t> нужен интернет</a:t>
                      </a:r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919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Скорость копирования</a:t>
                      </a:r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9193"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dirty="0" smtClean="0"/>
              <a:t>Облако</a:t>
            </a:r>
            <a:endParaRPr lang="ru-RU" sz="44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31004" cy="29568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5502"/>
                <a:gridCol w="4115502"/>
              </a:tblGrid>
              <a:tr h="579193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Преимущества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tx1"/>
                          </a:solidFill>
                        </a:rPr>
                        <a:t>Недостатки</a:t>
                      </a:r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919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Надёжность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Н</a:t>
                      </a:r>
                      <a:r>
                        <a:rPr lang="ru-RU" baseline="0" dirty="0" smtClean="0"/>
                        <a:t>ужен интернет</a:t>
                      </a:r>
                      <a:endParaRPr lang="ru-RU" dirty="0" smtClean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919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Доступ к файлам из любого места, где есть интернет и компьютер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Скорость копирования зависит от скорости интернета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9193"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9193">
                <a:tc>
                  <a:txBody>
                    <a:bodyPr/>
                    <a:lstStyle/>
                    <a:p>
                      <a:pPr algn="ctr"/>
                      <a:endParaRPr lang="ru-RU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主题">
      <a:majorFont>
        <a:latin typeface="Arial"/>
        <a:ea typeface="Microsoft YaHei"/>
        <a:cs typeface="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157255636</TotalTime>
  <Pages>0</Pages>
  <Words>206</Words>
  <Characters>0</Characters>
  <Application>Microsoft Office PowerPoint</Application>
  <DocSecurity>0</DocSecurity>
  <PresentationFormat>Экран (4:3)</PresentationFormat>
  <Lines>0</Lines>
  <Paragraphs>60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Office 主题</vt:lpstr>
      <vt:lpstr>Современные компьютерные угрозы и способы защиты</vt:lpstr>
      <vt:lpstr>Слайд 2</vt:lpstr>
      <vt:lpstr>Антивирус</vt:lpstr>
      <vt:lpstr>Варианты проверки</vt:lpstr>
      <vt:lpstr>Быстрая проверка</vt:lpstr>
      <vt:lpstr>Полная проверка</vt:lpstr>
      <vt:lpstr>Выборочное сканирование</vt:lpstr>
      <vt:lpstr>Почта</vt:lpstr>
      <vt:lpstr>Пароли</vt:lpstr>
      <vt:lpstr>Дублирование/пересылка</vt:lpstr>
      <vt:lpstr>Дублирование/пересылка</vt:lpstr>
      <vt:lpstr>Вложения в письма</vt:lpstr>
      <vt:lpstr>Вложения в письма</vt:lpstr>
      <vt:lpstr>Хранение данных</vt:lpstr>
      <vt:lpstr>USB-накопитель (Флешка)</vt:lpstr>
      <vt:lpstr>Облако</vt:lpstr>
    </vt:vector>
  </TitlesOfParts>
  <Company>kingsoft</Company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ИЦ notebook</dc:creator>
  <cp:lastModifiedBy>ОНМР 3</cp:lastModifiedBy>
  <cp:revision>17</cp:revision>
  <cp:lastPrinted>1899-12-30T00:00:00Z</cp:lastPrinted>
  <dcterms:created xsi:type="dcterms:W3CDTF">2113-01-01T00:00:00Z</dcterms:created>
  <dcterms:modified xsi:type="dcterms:W3CDTF">2020-04-08T08:45:23Z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1033-8.1.0.3018</vt:lpwstr>
  </property>
</Properties>
</file>