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5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58"/>
  </p:notesMasterIdLst>
  <p:sldIdLst>
    <p:sldId id="257" r:id="rId2"/>
    <p:sldId id="258" r:id="rId3"/>
    <p:sldId id="260" r:id="rId4"/>
    <p:sldId id="276" r:id="rId5"/>
    <p:sldId id="261" r:id="rId6"/>
    <p:sldId id="283" r:id="rId7"/>
    <p:sldId id="262" r:id="rId8"/>
    <p:sldId id="285" r:id="rId9"/>
    <p:sldId id="284" r:id="rId10"/>
    <p:sldId id="263" r:id="rId11"/>
    <p:sldId id="286" r:id="rId12"/>
    <p:sldId id="264" r:id="rId13"/>
    <p:sldId id="265" r:id="rId14"/>
    <p:sldId id="266" r:id="rId15"/>
    <p:sldId id="287" r:id="rId16"/>
    <p:sldId id="267" r:id="rId17"/>
    <p:sldId id="268" r:id="rId18"/>
    <p:sldId id="288" r:id="rId19"/>
    <p:sldId id="289" r:id="rId20"/>
    <p:sldId id="290" r:id="rId21"/>
    <p:sldId id="269" r:id="rId22"/>
    <p:sldId id="291" r:id="rId23"/>
    <p:sldId id="270" r:id="rId24"/>
    <p:sldId id="292" r:id="rId25"/>
    <p:sldId id="293" r:id="rId26"/>
    <p:sldId id="271" r:id="rId27"/>
    <p:sldId id="273" r:id="rId28"/>
    <p:sldId id="272" r:id="rId29"/>
    <p:sldId id="294" r:id="rId30"/>
    <p:sldId id="277" r:id="rId31"/>
    <p:sldId id="295" r:id="rId32"/>
    <p:sldId id="278" r:id="rId33"/>
    <p:sldId id="279" r:id="rId34"/>
    <p:sldId id="298" r:id="rId35"/>
    <p:sldId id="311" r:id="rId36"/>
    <p:sldId id="296" r:id="rId37"/>
    <p:sldId id="275" r:id="rId38"/>
    <p:sldId id="297" r:id="rId39"/>
    <p:sldId id="312" r:id="rId40"/>
    <p:sldId id="314" r:id="rId41"/>
    <p:sldId id="315" r:id="rId42"/>
    <p:sldId id="313" r:id="rId43"/>
    <p:sldId id="306" r:id="rId44"/>
    <p:sldId id="307" r:id="rId45"/>
    <p:sldId id="304" r:id="rId46"/>
    <p:sldId id="305" r:id="rId47"/>
    <p:sldId id="308" r:id="rId48"/>
    <p:sldId id="309" r:id="rId49"/>
    <p:sldId id="310" r:id="rId50"/>
    <p:sldId id="302" r:id="rId51"/>
    <p:sldId id="299" r:id="rId52"/>
    <p:sldId id="303" r:id="rId53"/>
    <p:sldId id="301" r:id="rId54"/>
    <p:sldId id="282" r:id="rId55"/>
    <p:sldId id="259" r:id="rId56"/>
    <p:sldId id="281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1111"/>
    <a:srgbClr val="FEB8E7"/>
    <a:srgbClr val="FFDE15"/>
    <a:srgbClr val="FFFF00"/>
    <a:srgbClr val="6507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615" autoAdjust="0"/>
    <p:restoredTop sz="86364" autoAdjust="0"/>
  </p:normalViewPr>
  <p:slideViewPr>
    <p:cSldViewPr>
      <p:cViewPr varScale="1">
        <p:scale>
          <a:sx n="93" d="100"/>
          <a:sy n="93" d="100"/>
        </p:scale>
        <p:origin x="-23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0" y="20221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38EB25-8D5A-4F66-9E7E-EB31DB2CAD0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73FF26F-497A-4B6A-8461-329B93267A0E}">
      <dgm:prSet/>
      <dgm:spPr/>
      <dgm:t>
        <a:bodyPr/>
        <a:lstStyle/>
        <a:p>
          <a:pPr rtl="0"/>
          <a:r>
            <a:rPr lang="ru-RU" b="0" dirty="0" smtClean="0">
              <a:latin typeface="Times New Roman" pitchFamily="18" charset="0"/>
              <a:cs typeface="Times New Roman" pitchFamily="18" charset="0"/>
            </a:rPr>
            <a:t>Тематика анкетирований зависит от потребностей конкретной библиотеки и Вашей фантазии!</a:t>
          </a:r>
          <a:endParaRPr lang="ru-RU" b="0" dirty="0">
            <a:latin typeface="Times New Roman" pitchFamily="18" charset="0"/>
            <a:cs typeface="Times New Roman" pitchFamily="18" charset="0"/>
          </a:endParaRPr>
        </a:p>
      </dgm:t>
    </dgm:pt>
    <dgm:pt modelId="{CFE9F76F-8413-4123-A3C2-A5A4DA7A26EA}" type="parTrans" cxnId="{59A1E0E2-ADB3-4B1F-BEFA-F753A899FAF9}">
      <dgm:prSet/>
      <dgm:spPr/>
      <dgm:t>
        <a:bodyPr/>
        <a:lstStyle/>
        <a:p>
          <a:endParaRPr lang="ru-RU"/>
        </a:p>
      </dgm:t>
    </dgm:pt>
    <dgm:pt modelId="{74835001-0DB6-4BB4-9627-0D285983F6C1}" type="sibTrans" cxnId="{59A1E0E2-ADB3-4B1F-BEFA-F753A899FAF9}">
      <dgm:prSet/>
      <dgm:spPr/>
      <dgm:t>
        <a:bodyPr/>
        <a:lstStyle/>
        <a:p>
          <a:endParaRPr lang="ru-RU"/>
        </a:p>
      </dgm:t>
    </dgm:pt>
    <dgm:pt modelId="{93B9E9C9-141F-4ECC-AE85-BBC6626FA85D}" type="pres">
      <dgm:prSet presAssocID="{ED38EB25-8D5A-4F66-9E7E-EB31DB2CAD0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22056C-745C-40EA-91C6-B58FC9C6B9AE}" type="pres">
      <dgm:prSet presAssocID="{373FF26F-497A-4B6A-8461-329B93267A0E}" presName="parentText" presStyleLbl="node1" presStyleIdx="0" presStyleCnt="1" custLinFactNeighborX="9346" custLinFactNeighborY="730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A1E0E2-ADB3-4B1F-BEFA-F753A899FAF9}" srcId="{ED38EB25-8D5A-4F66-9E7E-EB31DB2CAD05}" destId="{373FF26F-497A-4B6A-8461-329B93267A0E}" srcOrd="0" destOrd="0" parTransId="{CFE9F76F-8413-4123-A3C2-A5A4DA7A26EA}" sibTransId="{74835001-0DB6-4BB4-9627-0D285983F6C1}"/>
    <dgm:cxn modelId="{E419713E-28DC-4181-A016-DD7ACD112950}" type="presOf" srcId="{ED38EB25-8D5A-4F66-9E7E-EB31DB2CAD05}" destId="{93B9E9C9-141F-4ECC-AE85-BBC6626FA85D}" srcOrd="0" destOrd="0" presId="urn:microsoft.com/office/officeart/2005/8/layout/vList2"/>
    <dgm:cxn modelId="{1641ECE6-9288-4665-93D6-28FDF5C58FD6}" type="presOf" srcId="{373FF26F-497A-4B6A-8461-329B93267A0E}" destId="{B322056C-745C-40EA-91C6-B58FC9C6B9AE}" srcOrd="0" destOrd="0" presId="urn:microsoft.com/office/officeart/2005/8/layout/vList2"/>
    <dgm:cxn modelId="{EE9F1F6B-E752-40D5-AC32-C21119B450A3}" type="presParOf" srcId="{93B9E9C9-141F-4ECC-AE85-BBC6626FA85D}" destId="{B322056C-745C-40EA-91C6-B58FC9C6B9AE}" srcOrd="0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FEA8D2-9A9E-45A2-83BA-1F63545417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E249E83-BD0A-4FAD-B887-32532191C45B}">
      <dgm:prSet custT="1"/>
      <dgm:spPr/>
      <dgm:t>
        <a:bodyPr/>
        <a:lstStyle/>
        <a:p>
          <a:pPr algn="just" rtl="0"/>
          <a:r>
            <a:rPr lang="ru-RU" sz="2400" dirty="0" smtClean="0"/>
            <a:t>Анкета должна быть выстроена так, чтобы респондент:</a:t>
          </a:r>
          <a:endParaRPr lang="ru-RU" sz="2400" dirty="0"/>
        </a:p>
      </dgm:t>
    </dgm:pt>
    <dgm:pt modelId="{301F6450-B406-46B0-9222-1FA33951E7BC}" type="parTrans" cxnId="{F1935921-181E-4F3F-BDA7-CBCF07193AE9}">
      <dgm:prSet/>
      <dgm:spPr/>
      <dgm:t>
        <a:bodyPr/>
        <a:lstStyle/>
        <a:p>
          <a:endParaRPr lang="ru-RU"/>
        </a:p>
      </dgm:t>
    </dgm:pt>
    <dgm:pt modelId="{7534D86A-4DB9-46B2-9160-013E63D88214}" type="sibTrans" cxnId="{F1935921-181E-4F3F-BDA7-CBCF07193AE9}">
      <dgm:prSet/>
      <dgm:spPr/>
      <dgm:t>
        <a:bodyPr/>
        <a:lstStyle/>
        <a:p>
          <a:endParaRPr lang="ru-RU"/>
        </a:p>
      </dgm:t>
    </dgm:pt>
    <dgm:pt modelId="{4D90691E-C845-4551-A773-42B2B36026CB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захотел отвечать на вопросы;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B2C03A0-4DB0-44E2-827E-6185441133A1}" type="parTrans" cxnId="{F59C7C93-0154-4CAB-83A4-C360B9FCA51F}">
      <dgm:prSet/>
      <dgm:spPr/>
      <dgm:t>
        <a:bodyPr/>
        <a:lstStyle/>
        <a:p>
          <a:endParaRPr lang="ru-RU"/>
        </a:p>
      </dgm:t>
    </dgm:pt>
    <dgm:pt modelId="{5B457292-2982-4F0B-9CAE-E692F42FC390}" type="sibTrans" cxnId="{F59C7C93-0154-4CAB-83A4-C360B9FCA51F}">
      <dgm:prSet/>
      <dgm:spPr/>
      <dgm:t>
        <a:bodyPr/>
        <a:lstStyle/>
        <a:p>
          <a:endParaRPr lang="ru-RU"/>
        </a:p>
      </dgm:t>
    </dgm:pt>
    <dgm:pt modelId="{45F77AEF-4BC6-49FD-9AA5-0E992077E874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согласился потратить на это время;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2751557-9902-4CCF-BFC4-A3F095E7F7A1}" type="parTrans" cxnId="{36EA9896-6982-4657-AD93-620D6CA60711}">
      <dgm:prSet/>
      <dgm:spPr/>
      <dgm:t>
        <a:bodyPr/>
        <a:lstStyle/>
        <a:p>
          <a:endParaRPr lang="ru-RU"/>
        </a:p>
      </dgm:t>
    </dgm:pt>
    <dgm:pt modelId="{E501466A-61E1-441F-AEB8-477205CA5239}" type="sibTrans" cxnId="{36EA9896-6982-4657-AD93-620D6CA60711}">
      <dgm:prSet/>
      <dgm:spPr/>
      <dgm:t>
        <a:bodyPr/>
        <a:lstStyle/>
        <a:p>
          <a:endParaRPr lang="ru-RU"/>
        </a:p>
      </dgm:t>
    </dgm:pt>
    <dgm:pt modelId="{00D5C6F9-439C-4A0B-8760-16E0567A5C59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понял, что хотят от него узнать;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84C37C2-DD5E-4B92-A862-37EAA73A6788}" type="parTrans" cxnId="{DE5F6FBF-3F07-4E82-871F-FF545518F314}">
      <dgm:prSet/>
      <dgm:spPr/>
      <dgm:t>
        <a:bodyPr/>
        <a:lstStyle/>
        <a:p>
          <a:endParaRPr lang="ru-RU"/>
        </a:p>
      </dgm:t>
    </dgm:pt>
    <dgm:pt modelId="{5CE84A8A-A255-4D49-AEF3-6B052AA4038C}" type="sibTrans" cxnId="{DE5F6FBF-3F07-4E82-871F-FF545518F314}">
      <dgm:prSet/>
      <dgm:spPr/>
      <dgm:t>
        <a:bodyPr/>
        <a:lstStyle/>
        <a:p>
          <a:endParaRPr lang="ru-RU"/>
        </a:p>
      </dgm:t>
    </dgm:pt>
    <dgm:pt modelId="{C82E685E-CF8B-409A-AE6A-2C56A3BF5C85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мог и хотел говорить об этом;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6BF9C8D2-3E67-4353-8C17-5649626B1851}" type="parTrans" cxnId="{9A4B0832-50A9-41FD-8EC2-4BFD075738F2}">
      <dgm:prSet/>
      <dgm:spPr/>
      <dgm:t>
        <a:bodyPr/>
        <a:lstStyle/>
        <a:p>
          <a:endParaRPr lang="ru-RU"/>
        </a:p>
      </dgm:t>
    </dgm:pt>
    <dgm:pt modelId="{F7216092-7BD7-4D91-8398-11E8DE544983}" type="sibTrans" cxnId="{9A4B0832-50A9-41FD-8EC2-4BFD075738F2}">
      <dgm:prSet/>
      <dgm:spPr/>
      <dgm:t>
        <a:bodyPr/>
        <a:lstStyle/>
        <a:p>
          <a:endParaRPr lang="ru-RU"/>
        </a:p>
      </dgm:t>
    </dgm:pt>
    <dgm:pt modelId="{05BFCCFA-AC14-437D-A949-B8D778E749F6}">
      <dgm:prSet custT="1"/>
      <dgm:spPr/>
      <dgm:t>
        <a:bodyPr/>
        <a:lstStyle/>
        <a:p>
          <a:pPr rtl="0"/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отвечал искренне.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B08BE03-99D9-49B5-86C4-4C99C5D55CFB}" type="parTrans" cxnId="{54A7B065-04AD-4B70-AE45-E0ABCACE3319}">
      <dgm:prSet/>
      <dgm:spPr/>
      <dgm:t>
        <a:bodyPr/>
        <a:lstStyle/>
        <a:p>
          <a:endParaRPr lang="ru-RU"/>
        </a:p>
      </dgm:t>
    </dgm:pt>
    <dgm:pt modelId="{12DB2A7E-0588-477B-AE25-2E6DA2343DEF}" type="sibTrans" cxnId="{54A7B065-04AD-4B70-AE45-E0ABCACE3319}">
      <dgm:prSet/>
      <dgm:spPr/>
      <dgm:t>
        <a:bodyPr/>
        <a:lstStyle/>
        <a:p>
          <a:endParaRPr lang="ru-RU"/>
        </a:p>
      </dgm:t>
    </dgm:pt>
    <dgm:pt modelId="{FFDC4620-A136-47ED-AC9C-AAEA63B7F4EF}">
      <dgm:prSet/>
      <dgm:spPr/>
      <dgm:t>
        <a:bodyPr/>
        <a:lstStyle/>
        <a:p>
          <a:pPr rtl="0"/>
          <a:endParaRPr lang="ru-RU" sz="3900" dirty="0"/>
        </a:p>
      </dgm:t>
    </dgm:pt>
    <dgm:pt modelId="{85FC5F47-5B0C-44D0-98BD-62A89C76D01E}" type="parTrans" cxnId="{D13E25F2-3F4D-4DFA-A06D-65BC64DAFA7B}">
      <dgm:prSet/>
      <dgm:spPr/>
      <dgm:t>
        <a:bodyPr/>
        <a:lstStyle/>
        <a:p>
          <a:endParaRPr lang="ru-RU"/>
        </a:p>
      </dgm:t>
    </dgm:pt>
    <dgm:pt modelId="{69A6BB21-9989-435F-854A-CEFDC711DB4D}" type="sibTrans" cxnId="{D13E25F2-3F4D-4DFA-A06D-65BC64DAFA7B}">
      <dgm:prSet/>
      <dgm:spPr/>
      <dgm:t>
        <a:bodyPr/>
        <a:lstStyle/>
        <a:p>
          <a:endParaRPr lang="ru-RU"/>
        </a:p>
      </dgm:t>
    </dgm:pt>
    <dgm:pt modelId="{F691A0E2-36E4-4C7C-876B-35303A05E0F7}" type="pres">
      <dgm:prSet presAssocID="{94FEA8D2-9A9E-45A2-83BA-1F635454179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E289C8-079C-4693-82C6-D941110B98CD}" type="pres">
      <dgm:prSet presAssocID="{0E249E83-BD0A-4FAD-B887-32532191C45B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5A6625-50CC-4BC5-8AB1-3B24DA76A8B2}" type="pres">
      <dgm:prSet presAssocID="{0E249E83-BD0A-4FAD-B887-32532191C45B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5991C3A-9566-4ADF-92DD-736481C4F020}" type="presOf" srcId="{FFDC4620-A136-47ED-AC9C-AAEA63B7F4EF}" destId="{385A6625-50CC-4BC5-8AB1-3B24DA76A8B2}" srcOrd="0" destOrd="5" presId="urn:microsoft.com/office/officeart/2005/8/layout/vList2"/>
    <dgm:cxn modelId="{A7C71BE1-7266-4B01-B91C-2E3F86E1342E}" type="presOf" srcId="{C82E685E-CF8B-409A-AE6A-2C56A3BF5C85}" destId="{385A6625-50CC-4BC5-8AB1-3B24DA76A8B2}" srcOrd="0" destOrd="3" presId="urn:microsoft.com/office/officeart/2005/8/layout/vList2"/>
    <dgm:cxn modelId="{F59C7C93-0154-4CAB-83A4-C360B9FCA51F}" srcId="{0E249E83-BD0A-4FAD-B887-32532191C45B}" destId="{4D90691E-C845-4551-A773-42B2B36026CB}" srcOrd="0" destOrd="0" parTransId="{EB2C03A0-4DB0-44E2-827E-6185441133A1}" sibTransId="{5B457292-2982-4F0B-9CAE-E692F42FC390}"/>
    <dgm:cxn modelId="{54A7B065-04AD-4B70-AE45-E0ABCACE3319}" srcId="{0E249E83-BD0A-4FAD-B887-32532191C45B}" destId="{05BFCCFA-AC14-437D-A949-B8D778E749F6}" srcOrd="4" destOrd="0" parTransId="{4B08BE03-99D9-49B5-86C4-4C99C5D55CFB}" sibTransId="{12DB2A7E-0588-477B-AE25-2E6DA2343DEF}"/>
    <dgm:cxn modelId="{36EA9896-6982-4657-AD93-620D6CA60711}" srcId="{0E249E83-BD0A-4FAD-B887-32532191C45B}" destId="{45F77AEF-4BC6-49FD-9AA5-0E992077E874}" srcOrd="1" destOrd="0" parTransId="{42751557-9902-4CCF-BFC4-A3F095E7F7A1}" sibTransId="{E501466A-61E1-441F-AEB8-477205CA5239}"/>
    <dgm:cxn modelId="{9A4B0832-50A9-41FD-8EC2-4BFD075738F2}" srcId="{0E249E83-BD0A-4FAD-B887-32532191C45B}" destId="{C82E685E-CF8B-409A-AE6A-2C56A3BF5C85}" srcOrd="3" destOrd="0" parTransId="{6BF9C8D2-3E67-4353-8C17-5649626B1851}" sibTransId="{F7216092-7BD7-4D91-8398-11E8DE544983}"/>
    <dgm:cxn modelId="{F1935921-181E-4F3F-BDA7-CBCF07193AE9}" srcId="{94FEA8D2-9A9E-45A2-83BA-1F635454179C}" destId="{0E249E83-BD0A-4FAD-B887-32532191C45B}" srcOrd="0" destOrd="0" parTransId="{301F6450-B406-46B0-9222-1FA33951E7BC}" sibTransId="{7534D86A-4DB9-46B2-9160-013E63D88214}"/>
    <dgm:cxn modelId="{D1D2078B-27AB-447E-B40D-90BF47E14D04}" type="presOf" srcId="{94FEA8D2-9A9E-45A2-83BA-1F635454179C}" destId="{F691A0E2-36E4-4C7C-876B-35303A05E0F7}" srcOrd="0" destOrd="0" presId="urn:microsoft.com/office/officeart/2005/8/layout/vList2"/>
    <dgm:cxn modelId="{711163EC-E11D-436A-84F6-0C21F9AC5630}" type="presOf" srcId="{00D5C6F9-439C-4A0B-8760-16E0567A5C59}" destId="{385A6625-50CC-4BC5-8AB1-3B24DA76A8B2}" srcOrd="0" destOrd="2" presId="urn:microsoft.com/office/officeart/2005/8/layout/vList2"/>
    <dgm:cxn modelId="{8FA3C771-2FD1-421C-B31D-FA7364E477F4}" type="presOf" srcId="{4D90691E-C845-4551-A773-42B2B36026CB}" destId="{385A6625-50CC-4BC5-8AB1-3B24DA76A8B2}" srcOrd="0" destOrd="0" presId="urn:microsoft.com/office/officeart/2005/8/layout/vList2"/>
    <dgm:cxn modelId="{85A13A58-9634-4C32-8DC7-9EAB26230121}" type="presOf" srcId="{45F77AEF-4BC6-49FD-9AA5-0E992077E874}" destId="{385A6625-50CC-4BC5-8AB1-3B24DA76A8B2}" srcOrd="0" destOrd="1" presId="urn:microsoft.com/office/officeart/2005/8/layout/vList2"/>
    <dgm:cxn modelId="{DE5F6FBF-3F07-4E82-871F-FF545518F314}" srcId="{0E249E83-BD0A-4FAD-B887-32532191C45B}" destId="{00D5C6F9-439C-4A0B-8760-16E0567A5C59}" srcOrd="2" destOrd="0" parTransId="{F84C37C2-DD5E-4B92-A862-37EAA73A6788}" sibTransId="{5CE84A8A-A255-4D49-AEF3-6B052AA4038C}"/>
    <dgm:cxn modelId="{7E8C4DB8-0C37-403F-BF37-78BE06414C49}" type="presOf" srcId="{05BFCCFA-AC14-437D-A949-B8D778E749F6}" destId="{385A6625-50CC-4BC5-8AB1-3B24DA76A8B2}" srcOrd="0" destOrd="4" presId="urn:microsoft.com/office/officeart/2005/8/layout/vList2"/>
    <dgm:cxn modelId="{D13E25F2-3F4D-4DFA-A06D-65BC64DAFA7B}" srcId="{0E249E83-BD0A-4FAD-B887-32532191C45B}" destId="{FFDC4620-A136-47ED-AC9C-AAEA63B7F4EF}" srcOrd="5" destOrd="0" parTransId="{85FC5F47-5B0C-44D0-98BD-62A89C76D01E}" sibTransId="{69A6BB21-9989-435F-854A-CEFDC711DB4D}"/>
    <dgm:cxn modelId="{F03E2811-2588-4E40-A6EE-51C7AF77CDE6}" type="presOf" srcId="{0E249E83-BD0A-4FAD-B887-32532191C45B}" destId="{48E289C8-079C-4693-82C6-D941110B98CD}" srcOrd="0" destOrd="0" presId="urn:microsoft.com/office/officeart/2005/8/layout/vList2"/>
    <dgm:cxn modelId="{E5BD3CDC-F4A8-44C2-9FC6-796068164F7D}" type="presParOf" srcId="{F691A0E2-36E4-4C7C-876B-35303A05E0F7}" destId="{48E289C8-079C-4693-82C6-D941110B98CD}" srcOrd="0" destOrd="0" presId="urn:microsoft.com/office/officeart/2005/8/layout/vList2"/>
    <dgm:cxn modelId="{6D22BD86-401E-46E6-B1A7-D10D97F28A83}" type="presParOf" srcId="{F691A0E2-36E4-4C7C-876B-35303A05E0F7}" destId="{385A6625-50CC-4BC5-8AB1-3B24DA76A8B2}" srcOrd="1" destOrd="0" presId="urn:microsoft.com/office/officeart/2005/8/layout/vList2"/>
  </dgm:cxnLst>
  <dgm:bg>
    <a:noFill/>
  </dgm:bg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8916FAA-362D-4325-AE5C-C17D93C05A1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8B8C08-871D-4A4F-BA9A-8A7A91FA07E0}">
      <dgm:prSet custT="1"/>
      <dgm:spPr>
        <a:solidFill>
          <a:srgbClr val="C00000"/>
        </a:solidFill>
      </dgm:spPr>
      <dgm:t>
        <a:bodyPr/>
        <a:lstStyle/>
        <a:p>
          <a:pPr algn="just" rtl="0"/>
          <a:r>
            <a:rPr lang="ru-RU" sz="2400" dirty="0" smtClean="0">
              <a:ln>
                <a:noFill/>
              </a:ln>
              <a:solidFill>
                <a:schemeClr val="lt1"/>
              </a:solidFill>
              <a:latin typeface="Times New Roman" pitchFamily="18" charset="0"/>
              <a:cs typeface="Times New Roman" pitchFamily="18" charset="0"/>
            </a:rPr>
            <a:t>Только грамотная, «интеллигентная» анкета произведет хорошее впечатление на грамотного респондента, определит его желание отвечать на вопросы; неряшливая же, написанная с ошибками, тяжелым языком, заставит его испытать чувство неловкости и недоверия.</a:t>
          </a:r>
          <a:endParaRPr lang="ru-RU" sz="2400" dirty="0">
            <a:ln>
              <a:noFill/>
            </a:ln>
            <a:solidFill>
              <a:schemeClr val="lt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0D7AE42-1206-46A2-B2D2-E98A23321C17}" type="parTrans" cxnId="{A4351E6D-213C-4A4B-8D5C-630176D96F1F}">
      <dgm:prSet/>
      <dgm:spPr/>
      <dgm:t>
        <a:bodyPr/>
        <a:lstStyle/>
        <a:p>
          <a:endParaRPr lang="ru-RU"/>
        </a:p>
      </dgm:t>
    </dgm:pt>
    <dgm:pt modelId="{49D24F1A-D5F0-4517-9106-D2EB0E8AE599}" type="sibTrans" cxnId="{A4351E6D-213C-4A4B-8D5C-630176D96F1F}">
      <dgm:prSet/>
      <dgm:spPr/>
      <dgm:t>
        <a:bodyPr/>
        <a:lstStyle/>
        <a:p>
          <a:endParaRPr lang="ru-RU"/>
        </a:p>
      </dgm:t>
    </dgm:pt>
    <dgm:pt modelId="{EDFA4776-B46B-4720-BCF6-2D1BB04380DF}">
      <dgm:prSet/>
      <dgm:spPr/>
      <dgm:t>
        <a:bodyPr/>
        <a:lstStyle/>
        <a:p>
          <a:pPr rtl="0"/>
          <a:endParaRPr lang="ru-RU" dirty="0"/>
        </a:p>
      </dgm:t>
    </dgm:pt>
    <dgm:pt modelId="{6D50DC0B-3479-4B07-B03F-EC60F87A3369}" type="parTrans" cxnId="{E54BD6EB-4F65-4D7A-B504-565C072A4B04}">
      <dgm:prSet/>
      <dgm:spPr/>
      <dgm:t>
        <a:bodyPr/>
        <a:lstStyle/>
        <a:p>
          <a:endParaRPr lang="ru-RU"/>
        </a:p>
      </dgm:t>
    </dgm:pt>
    <dgm:pt modelId="{4EC644D4-0A1C-42B0-9EF4-BC13EDEF1DB3}" type="sibTrans" cxnId="{E54BD6EB-4F65-4D7A-B504-565C072A4B04}">
      <dgm:prSet/>
      <dgm:spPr/>
      <dgm:t>
        <a:bodyPr/>
        <a:lstStyle/>
        <a:p>
          <a:endParaRPr lang="ru-RU"/>
        </a:p>
      </dgm:t>
    </dgm:pt>
    <dgm:pt modelId="{64CA5950-E27F-43B0-8660-14599F723BF5}" type="pres">
      <dgm:prSet presAssocID="{28916FAA-362D-4325-AE5C-C17D93C05A1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B944F91-8B21-44D2-9BAF-668276D2FC4A}" type="pres">
      <dgm:prSet presAssocID="{028B8C08-871D-4A4F-BA9A-8A7A91FA07E0}" presName="parentText" presStyleLbl="node1" presStyleIdx="0" presStyleCnt="1" custLinFactNeighborX="-1859" custLinFactNeighborY="-3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86BA95-C4DA-4AF1-816B-3A313271331C}" type="pres">
      <dgm:prSet presAssocID="{028B8C08-871D-4A4F-BA9A-8A7A91FA07E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54BD6EB-4F65-4D7A-B504-565C072A4B04}" srcId="{028B8C08-871D-4A4F-BA9A-8A7A91FA07E0}" destId="{EDFA4776-B46B-4720-BCF6-2D1BB04380DF}" srcOrd="0" destOrd="0" parTransId="{6D50DC0B-3479-4B07-B03F-EC60F87A3369}" sibTransId="{4EC644D4-0A1C-42B0-9EF4-BC13EDEF1DB3}"/>
    <dgm:cxn modelId="{1508F9A6-5772-41EF-A92D-3F5BA8FD83B4}" type="presOf" srcId="{028B8C08-871D-4A4F-BA9A-8A7A91FA07E0}" destId="{4B944F91-8B21-44D2-9BAF-668276D2FC4A}" srcOrd="0" destOrd="0" presId="urn:microsoft.com/office/officeart/2005/8/layout/vList2"/>
    <dgm:cxn modelId="{A4351E6D-213C-4A4B-8D5C-630176D96F1F}" srcId="{28916FAA-362D-4325-AE5C-C17D93C05A18}" destId="{028B8C08-871D-4A4F-BA9A-8A7A91FA07E0}" srcOrd="0" destOrd="0" parTransId="{B0D7AE42-1206-46A2-B2D2-E98A23321C17}" sibTransId="{49D24F1A-D5F0-4517-9106-D2EB0E8AE599}"/>
    <dgm:cxn modelId="{915F16D3-321C-45E7-800B-00392196F504}" type="presOf" srcId="{28916FAA-362D-4325-AE5C-C17D93C05A18}" destId="{64CA5950-E27F-43B0-8660-14599F723BF5}" srcOrd="0" destOrd="0" presId="urn:microsoft.com/office/officeart/2005/8/layout/vList2"/>
    <dgm:cxn modelId="{3895293E-4402-45C5-941B-AC201DB0CD53}" type="presOf" srcId="{EDFA4776-B46B-4720-BCF6-2D1BB04380DF}" destId="{4786BA95-C4DA-4AF1-816B-3A313271331C}" srcOrd="0" destOrd="0" presId="urn:microsoft.com/office/officeart/2005/8/layout/vList2"/>
    <dgm:cxn modelId="{053BF31A-EE37-4F62-9592-06B6C106CBAB}" type="presParOf" srcId="{64CA5950-E27F-43B0-8660-14599F723BF5}" destId="{4B944F91-8B21-44D2-9BAF-668276D2FC4A}" srcOrd="0" destOrd="0" presId="urn:microsoft.com/office/officeart/2005/8/layout/vList2"/>
    <dgm:cxn modelId="{00997CCE-BDFE-4368-8A1E-C103A9CFFAC7}" type="presParOf" srcId="{64CA5950-E27F-43B0-8660-14599F723BF5}" destId="{4786BA95-C4DA-4AF1-816B-3A313271331C}" srcOrd="1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414A67-A52E-4C00-B0F8-98C81C53A0C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EDD096A-C9DD-4241-A61E-B3979373F8EF}">
      <dgm:prSet custT="1"/>
      <dgm:spPr/>
      <dgm:t>
        <a:bodyPr/>
        <a:lstStyle/>
        <a:p>
          <a:pPr algn="just" rtl="0"/>
          <a:r>
            <a:rPr lang="ru-RU" sz="2000" b="1" i="0" baseline="0" dirty="0" smtClean="0">
              <a:effectLst/>
              <a:latin typeface="Times New Roman" pitchFamily="18" charset="0"/>
              <a:cs typeface="Times New Roman" pitchFamily="18" charset="0"/>
            </a:rPr>
            <a:t>Любой сбор первичной социологической информации должен проходить по четкому графику. Для удобства проведения анкетирования создается график проведения опроса, в котором отображены дата, место, время и те группы респондентов, которые будут опрашиваться.</a:t>
          </a:r>
          <a:endParaRPr lang="ru-RU" sz="2000" b="1" i="0" baseline="0" dirty="0">
            <a:effectLst/>
            <a:latin typeface="Times New Roman" pitchFamily="18" charset="0"/>
            <a:cs typeface="Times New Roman" pitchFamily="18" charset="0"/>
          </a:endParaRPr>
        </a:p>
      </dgm:t>
    </dgm:pt>
    <dgm:pt modelId="{3660644B-DA8C-44A9-A71E-2D404C76632C}" type="parTrans" cxnId="{0561BFAC-FBBA-4668-B6B0-1696E4EEFB86}">
      <dgm:prSet/>
      <dgm:spPr/>
      <dgm:t>
        <a:bodyPr/>
        <a:lstStyle/>
        <a:p>
          <a:endParaRPr lang="ru-RU"/>
        </a:p>
      </dgm:t>
    </dgm:pt>
    <dgm:pt modelId="{4018A1F4-7B82-4162-BE9F-CDEA141C08A5}" type="sibTrans" cxnId="{0561BFAC-FBBA-4668-B6B0-1696E4EEFB86}">
      <dgm:prSet/>
      <dgm:spPr/>
      <dgm:t>
        <a:bodyPr/>
        <a:lstStyle/>
        <a:p>
          <a:endParaRPr lang="ru-RU"/>
        </a:p>
      </dgm:t>
    </dgm:pt>
    <dgm:pt modelId="{AE5851F9-E85D-45BB-B075-EFB7CA7BE09B}" type="pres">
      <dgm:prSet presAssocID="{FC414A67-A52E-4C00-B0F8-98C81C53A0C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7BE4BF-B375-4A1E-8E56-33ECB294FFBD}" type="pres">
      <dgm:prSet presAssocID="{CEDD096A-C9DD-4241-A61E-B3979373F8EF}" presName="parentText" presStyleLbl="node1" presStyleIdx="0" presStyleCnt="1" custScaleY="176036" custLinFactNeighborY="45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70870DE-E33E-43F9-B4E2-33A2A014C342}" type="presOf" srcId="{FC414A67-A52E-4C00-B0F8-98C81C53A0C0}" destId="{AE5851F9-E85D-45BB-B075-EFB7CA7BE09B}" srcOrd="0" destOrd="0" presId="urn:microsoft.com/office/officeart/2005/8/layout/vList2"/>
    <dgm:cxn modelId="{0561BFAC-FBBA-4668-B6B0-1696E4EEFB86}" srcId="{FC414A67-A52E-4C00-B0F8-98C81C53A0C0}" destId="{CEDD096A-C9DD-4241-A61E-B3979373F8EF}" srcOrd="0" destOrd="0" parTransId="{3660644B-DA8C-44A9-A71E-2D404C76632C}" sibTransId="{4018A1F4-7B82-4162-BE9F-CDEA141C08A5}"/>
    <dgm:cxn modelId="{8412FBA1-2141-4170-AC51-D587533E121B}" type="presOf" srcId="{CEDD096A-C9DD-4241-A61E-B3979373F8EF}" destId="{497BE4BF-B375-4A1E-8E56-33ECB294FFBD}" srcOrd="0" destOrd="0" presId="urn:microsoft.com/office/officeart/2005/8/layout/vList2"/>
    <dgm:cxn modelId="{AF08D7CD-D9D4-419D-88A3-337965D9CB26}" type="presParOf" srcId="{AE5851F9-E85D-45BB-B075-EFB7CA7BE09B}" destId="{497BE4BF-B375-4A1E-8E56-33ECB294FFBD}" srcOrd="0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3B50820-D811-4FA9-A303-EC5DCA45928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B4F35E-1F60-4840-AB46-3D1220289BB6}">
      <dgm:prSet custT="1"/>
      <dgm:spPr/>
      <dgm:t>
        <a:bodyPr/>
        <a:lstStyle/>
        <a:p>
          <a:pPr algn="just" rtl="0">
            <a:spcAft>
              <a:spcPts val="120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Итак, подводя итоги, хочется заметить, что полученные результаты анкетирования позволят Вам:</a:t>
          </a:r>
        </a:p>
        <a:p>
          <a:pPr algn="just" rtl="0">
            <a:spcAft>
              <a:spcPts val="1200"/>
            </a:spcAft>
          </a:pPr>
          <a:endParaRPr lang="ru-RU" sz="2000" b="1" dirty="0" smtClean="0">
            <a:latin typeface="Times New Roman" pitchFamily="18" charset="0"/>
            <a:cs typeface="Times New Roman" pitchFamily="18" charset="0"/>
          </a:endParaRPr>
        </a:p>
        <a:p>
          <a:pPr algn="just" rtl="0">
            <a:spcAft>
              <a:spcPts val="120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- </a:t>
          </a: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выявить, какие проблемы существуют в библиотечном учреждении; </a:t>
          </a:r>
        </a:p>
        <a:p>
          <a:pPr algn="just" rtl="0">
            <a:spcAft>
              <a:spcPts val="120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- какие аспекты работы еще не затронуты или требуют совершенствования; </a:t>
          </a:r>
        </a:p>
        <a:p>
          <a:pPr algn="just" rtl="0">
            <a:spcAft>
              <a:spcPts val="120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- на что необходимо обратить первостепенное внимание. </a:t>
          </a:r>
        </a:p>
      </dgm:t>
    </dgm:pt>
    <dgm:pt modelId="{B05A87EF-FB61-49C8-9CED-80A9CE7E8EC7}" type="parTrans" cxnId="{91B63E0F-DC48-4ACC-A3B5-804A04B66E50}">
      <dgm:prSet/>
      <dgm:spPr/>
      <dgm:t>
        <a:bodyPr/>
        <a:lstStyle/>
        <a:p>
          <a:endParaRPr lang="ru-RU"/>
        </a:p>
      </dgm:t>
    </dgm:pt>
    <dgm:pt modelId="{3C9CCC26-EDF9-4CED-90F0-9D7E898B124A}" type="sibTrans" cxnId="{91B63E0F-DC48-4ACC-A3B5-804A04B66E50}">
      <dgm:prSet/>
      <dgm:spPr/>
      <dgm:t>
        <a:bodyPr/>
        <a:lstStyle/>
        <a:p>
          <a:endParaRPr lang="ru-RU"/>
        </a:p>
      </dgm:t>
    </dgm:pt>
    <dgm:pt modelId="{D31441DD-EDDA-487C-B475-0B7228D483F4}" type="pres">
      <dgm:prSet presAssocID="{E3B50820-D811-4FA9-A303-EC5DCA45928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D340135-76FD-4AD9-A1C0-AE0F8E9C912B}" type="pres">
      <dgm:prSet presAssocID="{67B4F35E-1F60-4840-AB46-3D1220289BB6}" presName="parentText" presStyleLbl="node1" presStyleIdx="0" presStyleCnt="1" custLinFactNeighborX="557" custLinFactNeighborY="-8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99E21D-46EF-4D61-931A-9F7D3D660DA3}" type="presOf" srcId="{67B4F35E-1F60-4840-AB46-3D1220289BB6}" destId="{9D340135-76FD-4AD9-A1C0-AE0F8E9C912B}" srcOrd="0" destOrd="0" presId="urn:microsoft.com/office/officeart/2005/8/layout/vList2"/>
    <dgm:cxn modelId="{91B63E0F-DC48-4ACC-A3B5-804A04B66E50}" srcId="{E3B50820-D811-4FA9-A303-EC5DCA45928C}" destId="{67B4F35E-1F60-4840-AB46-3D1220289BB6}" srcOrd="0" destOrd="0" parTransId="{B05A87EF-FB61-49C8-9CED-80A9CE7E8EC7}" sibTransId="{3C9CCC26-EDF9-4CED-90F0-9D7E898B124A}"/>
    <dgm:cxn modelId="{AFDDDD11-900E-45D0-8611-E087BC239C28}" type="presOf" srcId="{E3B50820-D811-4FA9-A303-EC5DCA45928C}" destId="{D31441DD-EDDA-487C-B475-0B7228D483F4}" srcOrd="0" destOrd="0" presId="urn:microsoft.com/office/officeart/2005/8/layout/vList2"/>
    <dgm:cxn modelId="{DC35A6C3-637A-48B9-96CE-53B5D3AB402D}" type="presParOf" srcId="{D31441DD-EDDA-487C-B475-0B7228D483F4}" destId="{9D340135-76FD-4AD9-A1C0-AE0F8E9C912B}" srcOrd="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0F3C9-08F1-4DB5-95BC-B7198BA1118E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228FA6-A443-4D3B-A25A-FC4107CA37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228FA6-A443-4D3B-A25A-FC4107CA37C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wipe/>
  </p:transition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0232" y="1428736"/>
            <a:ext cx="6172200" cy="271464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ГУК «Донецкая республиканская универсальная научная библиотека им. Н.К. Крупской»</a:t>
            </a: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«Методика организации анкетирования в библиотеке        с целью выявления актуальных направлений профессиональной деятельности»</a:t>
            </a:r>
            <a:endParaRPr lang="ru-RU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Муза Екатерина Дмитриевна </a:t>
            </a:r>
          </a:p>
          <a:p>
            <a:pPr algn="r"/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библиотекарь ОНМР</a:t>
            </a:r>
          </a:p>
          <a:p>
            <a:pPr algn="r"/>
            <a:r>
              <a:rPr lang="en-US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onmr5@lib-dpr.ru</a:t>
            </a:r>
            <a:endParaRPr lang="ru-RU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357166"/>
            <a:ext cx="7467600" cy="642942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6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СОЦИОЛОГИЧЕСКИЙ ОПРОС</a:t>
            </a:r>
            <a:endParaRPr lang="ru-RU" sz="21600" b="1" cap="all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2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2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Социологический опрос 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– метод социологического исследования, заключающийся в сборе и получении первичной социологической информации об определённых мнениях, знаниях и социальных фактах, составляющих предмет исследования, путём устного или письменного взаимодействия исследователя и заданной совокупности опрашиваемых.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33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buNone/>
            </a:pPr>
            <a:endParaRPr lang="ru-RU" sz="9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285728"/>
            <a:ext cx="7715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Существует две основные разновидности опроса по способу общения с респондентом: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анкетирование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(письменный)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интервьюирование (устный)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анкетировании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опрашиваемый сам заполняет вопросник в присутствии интервьюера или без него. </a:t>
            </a: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Интервьюирование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устный опрос «лицом к лицу» предполагает личное общение с респондентом. При этом интервьюер задает заранее сформулированные вопросы и фиксирует получаемые ответы.</a:t>
            </a:r>
            <a:endParaRPr lang="ru-RU" sz="2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7929618" cy="42862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направления исследований в библиотеке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142984"/>
            <a:ext cx="7829576" cy="3857652"/>
          </a:xfrm>
        </p:spPr>
        <p:txBody>
          <a:bodyPr>
            <a:normAutofit fontScale="92500"/>
          </a:bodyPr>
          <a:lstStyle/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составление социального портрета пользователей и потенциальных пользователей библиотеки;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изучение потребностей пользователей;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мониторинг читательского спроса, изучение неудовлетворенного спроса на литературу;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изучение степени удовлетворенности обслуживанием, составом фонда и т.д.;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рассмотрение влияния книги, чтения, библиотеки на становление и развитие личности и общества в современном мире;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изучение роли библиотеки и чтения в вашей ЦБС;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изучение мотивации обращения в библиотеку;</a:t>
            </a: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сопоставление работы своей библиотеки с другими и т.п.</a:t>
            </a:r>
          </a:p>
          <a:p>
            <a:pPr algn="just"/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500034" y="5143512"/>
          <a:ext cx="7643866" cy="1143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85728"/>
            <a:ext cx="7686700" cy="618822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АНКЕТИРОВАНИЕ</a:t>
            </a:r>
          </a:p>
          <a:p>
            <a:pPr algn="ctr">
              <a:spcBef>
                <a:spcPts val="0"/>
              </a:spcBef>
              <a:buNone/>
            </a:pP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Анкетирование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один из видов социологического опроса, представляющий собой метод получения информации путем письменных ответов респондентов на систему стандартизированных вопросов анкеты.</a:t>
            </a:r>
          </a:p>
          <a:p>
            <a:pPr algn="just">
              <a:spcBef>
                <a:spcPts val="0"/>
              </a:spcBef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etod06\Downloads\ank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9520" y="5000636"/>
            <a:ext cx="1277934" cy="162936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357166"/>
            <a:ext cx="7467600" cy="6000792"/>
          </a:xfrm>
        </p:spPr>
        <p:txBody>
          <a:bodyPr>
            <a:normAutofit fontScale="92500" lnSpcReduction="20000"/>
          </a:bodyPr>
          <a:lstStyle/>
          <a:p>
            <a:pPr algn="just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Главными преимуществами анкетирования являются: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возможность охвата больших групп людей;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оперативность;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анонимность;</a:t>
            </a: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небольшие материальные затраты;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возможность получить значительный объем информации при сравнительно простой технике;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применимость к самым различным сторонам жизни людей;</a:t>
            </a: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хорошая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формализуемость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результатов;</a:t>
            </a: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минимум влияния исследователя на опрашиваемого.</a:t>
            </a: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то же время, его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недостатками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являются: невозможность контролировать процесс заполнения анкеты и возврат незаполненных или частично заполненных анкет.</a:t>
            </a:r>
          </a:p>
          <a:p>
            <a:pPr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428736"/>
            <a:ext cx="7686700" cy="3714776"/>
          </a:xfrm>
        </p:spPr>
        <p:txBody>
          <a:bodyPr>
            <a:normAutofit fontScale="25000" lnSpcReduction="20000"/>
          </a:bodyPr>
          <a:lstStyle/>
          <a:p>
            <a:pPr marL="0" algn="just">
              <a:spcBef>
                <a:spcPts val="0"/>
              </a:spcBef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Анкета</a:t>
            </a: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 – объединенная единым исследовательским замыслом система вопросов, направленных на выявление характеристик объекта и предмета анализа. </a:t>
            </a:r>
          </a:p>
          <a:p>
            <a:pPr marL="0" algn="just">
              <a:spcBef>
                <a:spcPts val="0"/>
              </a:spcBef>
              <a:buNone/>
            </a:pPr>
            <a:endParaRPr lang="ru-RU" sz="88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8800" dirty="0" smtClean="0">
                <a:latin typeface="Times New Roman" pitchFamily="18" charset="0"/>
                <a:cs typeface="Times New Roman" pitchFamily="18" charset="0"/>
              </a:rPr>
              <a:t>Она является основным инструментом опроса и представляет собой социологический документ, содержащий структурно-организованный набор вопросов, каждый из которых связан с задачами проводимого исследования. </a:t>
            </a:r>
          </a:p>
          <a:p>
            <a:pPr marL="0" algn="just">
              <a:spcBef>
                <a:spcPts val="0"/>
              </a:spcBef>
              <a:buNone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endParaRPr lang="ru-RU" sz="68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68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68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68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6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spcBef>
                <a:spcPts val="0"/>
              </a:spcBef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500174"/>
            <a:ext cx="7715304" cy="4286280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Обязанность исследователя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– составить анкету таким образом, чтобы респондент сам захотел ее заполнить. </a:t>
            </a:r>
          </a:p>
          <a:p>
            <a:pPr marL="0" algn="just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Наша задача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– привлечь и поддерживать внимание респондента, не запугать его длиной и сложностью анкеты, заинтересовать содержанием и формой вопросов. Для этого необходимо помнить, что человек при общении как очном, так и заочном, остро чувствует ваше отношение к нему - степень заинтересованности и уважения. </a:t>
            </a:r>
          </a:p>
          <a:p>
            <a:pPr marL="0" algn="just"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36828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ЭТАПЫ АНКЕТИРОВАНИЯ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285860"/>
            <a:ext cx="7226326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1. Подготовка к анкетированию (обдумывание целей, задач, определение сроков, объекта исследования, составление анкеты и графика проведения опроса, тиражирование анкеты).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14348" y="2786058"/>
            <a:ext cx="7286676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2. Сбор первичной социологической информации (проведение анкетирования).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14348" y="3786190"/>
            <a:ext cx="7286676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3. Подготовка собранной информации в ходе анкетирования к обработке и сама обработка.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4714884"/>
            <a:ext cx="7286676" cy="70788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4. Анализ обработанной информации, формулирование выводов и практических рекомендаций.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428604"/>
            <a:ext cx="7467600" cy="357190"/>
          </a:xfrm>
        </p:spPr>
        <p:txBody>
          <a:bodyPr>
            <a:noAutofit/>
          </a:bodyPr>
          <a:lstStyle/>
          <a:p>
            <a:pPr algn="ctr"/>
            <a:r>
              <a:rPr lang="ru-RU" sz="24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ПРАВИЛА СОСТАВЛЕНИЯ АНКЕТЫ</a:t>
            </a:r>
            <a:endParaRPr lang="ru-RU" sz="24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758138" cy="5473844"/>
          </a:xfrm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должна содержать слишком много вопросов;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первый вопрос не должен быть дискуссионным;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вопросы должны быть ясными, четкими, понятными опрашиваемым (всем без исключения);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более сложные по содержанию и восприятию вопросы должны следовать за более простыми;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трудные вопросы целесообразно поместить в середину, чтобы респондент «включился» в тему;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вопросы должны отвечать требованиям логики: в начале речь должна идти об установлении какого-либо факта, а потом уже о его оценке;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старайтесь не употреблять иностранных слов, которые могут быть непонятны большинству респондентов;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8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6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467600" cy="631844"/>
          </a:xfrm>
        </p:spPr>
        <p:txBody>
          <a:bodyPr>
            <a:normAutofit/>
          </a:bodyPr>
          <a:lstStyle/>
          <a:p>
            <a:pPr algn="ctr"/>
            <a:r>
              <a:rPr lang="ru-RU" sz="24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 составления анкеты</a:t>
            </a:r>
            <a:endParaRPr lang="ru-RU" sz="2400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00108"/>
            <a:ext cx="7686700" cy="5473844"/>
          </a:xfrm>
        </p:spPr>
        <p:txBody>
          <a:bodyPr>
            <a:normAutofit fontScale="925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необходимо использовать живой разговорный язык;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старайтесь не допускать вычурных словесных выражений и сложных словосочетаний;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вопросы должны быть однозначными, то есть их понимание не должно зависеть от уровня культуры или образования респондентов;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избегайте употребления в анкетах профессиональных терминов и выражений; 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задаваемых вопросах желательно четко определить временные и пространственные диапазоны;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вопросы должны быть сформулированы таким образом, чтобы в них не было двойного отрицания;</a:t>
            </a:r>
          </a:p>
          <a:p>
            <a:pPr algn="just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вопросы не должны выходить за рамки компетентности опрашиваемых - следует спрашивать лишь о том, что респонденту известно, о чем у него может быть свое мнение.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457200" y="571480"/>
          <a:ext cx="7686700" cy="5902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001056" cy="368280"/>
          </a:xfrm>
        </p:spPr>
        <p:txBody>
          <a:bodyPr>
            <a:noAutofit/>
          </a:bodyPr>
          <a:lstStyle/>
          <a:p>
            <a:pPr algn="ctr"/>
            <a:r>
              <a:rPr lang="ru-RU" sz="24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 ЧЕМ НАДО ПОМНИТЬ, РАЗРАБАТЫВАЯ АНКЕТУ</a:t>
            </a:r>
            <a:endParaRPr lang="ru-RU" sz="2400" b="1" cap="all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1026" name="Picture 2" descr="D:\Фотографии, литература\df45ca_c31c8ac8e56a44f0bcecaf30832da8b4_mv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86512" y="4572008"/>
            <a:ext cx="2432696" cy="1928826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7467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cap="all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Язык и стиль анкеты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itchFamily="18" charset="0"/>
              </a:rPr>
            </a:br>
            <a:endParaRPr lang="ru-RU" sz="1800" dirty="0">
              <a:solidFill>
                <a:schemeClr val="accent1">
                  <a:lumMod val="75000"/>
                </a:schemeClr>
              </a:solidFill>
              <a:latin typeface="+mn-lt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785786" y="3286124"/>
          <a:ext cx="7286676" cy="2928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1472" y="285728"/>
            <a:ext cx="792961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Стилистика и язык анкеты – важнейшие проблемы. Хорошая анкета – это хороший русский язык, грамотно построенные предложения и, естественно, никаких стилистических и грамматических ошибок. </a:t>
            </a:r>
          </a:p>
          <a:p>
            <a:pPr lvl="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Анкета – лицо исследователя, характеризующее уровень его профессионализма, его воспитания и культуры общения. Уважение проявляется в манере задавать вопросы, в использовании тех или иных слов и предложений. Анкетный вопрос должен быть четким, конкретным, недвусмысленным, понятным респонденту.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467600" cy="4175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МЕТОДИКА СОСТАВЛЕНИЯ АНКЕТЫ</a:t>
            </a:r>
            <a:endParaRPr lang="ru-RU" sz="24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758138" cy="5759596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1900" b="1" dirty="0" smtClean="0">
                <a:latin typeface="Times New Roman" pitchFamily="18" charset="0"/>
                <a:cs typeface="Times New Roman" pitchFamily="18" charset="0"/>
              </a:rPr>
              <a:t>В структурном плане полноценная анкета должна состоять из четырех частей:</a:t>
            </a:r>
          </a:p>
          <a:p>
            <a:pPr marL="0" algn="just">
              <a:spcBef>
                <a:spcPts val="0"/>
              </a:spcBef>
              <a:buNone/>
            </a:pPr>
            <a:endParaRPr lang="ru-RU" sz="1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r>
              <a:rPr lang="ru-RU" sz="19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Вводная часть.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Респондент должен знать, кто именно обращается к нему с вопросами. Поэтому анкету рекомендуется начинать с так называемой «шапки» – названия библиотеки, проводящей исследование, названия самого исследования и с какой целью оно проводится. За «шапкой» следует преамбула, состоящая из обращения к респонденту и инструкции по заполнению анкеты, где высказывается уважительное отношение к опрашиваемым. Например,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Уважаемый пользователь!</a:t>
            </a:r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В рамках противодействия идеологии экстремизма и терроризма Донецкая республиканская универсальная научная библиотека им. Н.К. Крупской приглашает Вас принять участие в анкетировании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«Терроризм и экстремизм в современном обществе»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, целью которого является установление уровня осведомленности пользователей библиотеки о явлении терроризма и экстремизма. Просим Вас ответить на вопросы анкеты, отметив вариант ответа, который соответствует Вашему мнению или указать свой». Анкетирование осуществляется анонимно.»</a:t>
            </a:r>
          </a:p>
          <a:p>
            <a:pPr algn="just">
              <a:spcBef>
                <a:spcPts val="0"/>
              </a:spcBef>
            </a:pPr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14290"/>
            <a:ext cx="7467600" cy="41755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МЕТОДИКА СОСТАВЛЕНИЯ АНКЕТЫ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28670"/>
            <a:ext cx="7686700" cy="5545282"/>
          </a:xfrm>
        </p:spPr>
        <p:txBody>
          <a:bodyPr>
            <a:normAutofit fontScale="85000" lnSpcReduction="20000"/>
          </a:bodyPr>
          <a:lstStyle/>
          <a:p>
            <a:pPr algn="just">
              <a:spcBef>
                <a:spcPts val="0"/>
              </a:spcBef>
            </a:pPr>
            <a:r>
              <a:rPr lang="ru-RU" b="1" i="1" dirty="0" smtClean="0">
                <a:solidFill>
                  <a:srgbClr val="A31111"/>
                </a:solidFill>
                <a:latin typeface="Times New Roman" pitchFamily="18" charset="0"/>
                <a:cs typeface="Times New Roman" pitchFamily="18" charset="0"/>
              </a:rPr>
              <a:t>Содержательная часть.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Начинать следует с простых вопросов, которые не затрагивают каких-либо деликатных тем, скажем, уровня образования и смогут плавно ввести респондента в проблематику анкетирования. Они предназначены для установления контакта с респондентом и призваны облегчить ему процесс включения в проблему. </a:t>
            </a:r>
          </a:p>
          <a:p>
            <a:pPr algn="just">
              <a:spcBef>
                <a:spcPts val="0"/>
              </a:spcBef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Содержательные вопросы должны быть логически выстроены. Респонденту должен быть понятен ход рассуждений автора анкеты, ответ на каждый последующий вопрос должен соотноситься с общей темой анкеты. </a:t>
            </a:r>
          </a:p>
          <a:p>
            <a:pPr marL="0" algn="just"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Заключительные вопросы также должны быть несложными, поскольку необходимо учитывать, что заполнение анкеты достаточно утомительно, особенно для людей пожилого возраста.</a:t>
            </a:r>
          </a:p>
          <a:p>
            <a:pPr marL="0" algn="just"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b="1" i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Динамика развития опроса должна быть примерно следующей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первая его половина – постепенное усложнение вопросов, потом небольшой спад, респонденту дают возможность немного отдохнуть, когда задают относительно простые вопросы, затем следуют самые сложные, после чего идет резкое уменьшение сложности и завершение работы.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7972452" cy="5072098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Социально-демографический блок.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Вопросы, касающиеся возраста, пола, образования, социального положения, рода занятий выделяются в особую группу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паспортичку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), располагается она после содержательных вопросов. Его конкретное наполнение зависит от целей, тематики, объекта исследования. Чаще всего в библиотечных анкетах задаются вопросы о возрасте, поле, образовании, о месте учебы и работы, о профессии.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Заключение.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конце анкеты выражается благодарность респондентам за участие в исследовании.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214290"/>
            <a:ext cx="71287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МЕТОДИКА СОСТАВЛЕНИЯ АНКЕТЫ</a:t>
            </a:r>
            <a:endParaRPr lang="ru-RU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42862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00034" y="928670"/>
            <a:ext cx="7686700" cy="5759596"/>
          </a:xfrm>
        </p:spPr>
        <p:txBody>
          <a:bodyPr>
            <a:normAutofit fontScale="92500" lnSpcReduction="10000"/>
          </a:bodyPr>
          <a:lstStyle/>
          <a:p>
            <a:pPr lvl="0">
              <a:spcBef>
                <a:spcPts val="0"/>
              </a:spcBef>
              <a:buClr>
                <a:srgbClr val="A31111"/>
              </a:buClr>
            </a:pPr>
            <a:r>
              <a:rPr lang="ru-RU" sz="2200" b="1" dirty="0" smtClean="0">
                <a:solidFill>
                  <a:srgbClr val="A31111"/>
                </a:solidFill>
                <a:latin typeface="Times New Roman" pitchFamily="18" charset="0"/>
                <a:cs typeface="Times New Roman" pitchFamily="18" charset="0"/>
              </a:rPr>
              <a:t>По форме: </a:t>
            </a:r>
          </a:p>
          <a:p>
            <a:pPr lvl="0">
              <a:spcBef>
                <a:spcPts val="0"/>
              </a:spcBef>
              <a:buClr>
                <a:srgbClr val="A31111"/>
              </a:buClr>
            </a:pPr>
            <a:endParaRPr lang="ru-RU" sz="2200" b="1" dirty="0" smtClean="0">
              <a:solidFill>
                <a:srgbClr val="A3111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algn="just">
              <a:spcBef>
                <a:spcPts val="0"/>
              </a:spcBef>
              <a:buClr>
                <a:srgbClr val="A31111"/>
              </a:buClr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закрытый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- анкетный вопрос, на который предложены готовые варианты ответов. Например,</a:t>
            </a:r>
          </a:p>
          <a:p>
            <a:pPr marL="0" lvl="0" algn="just">
              <a:spcBef>
                <a:spcPts val="0"/>
              </a:spcBef>
              <a:buClr>
                <a:srgbClr val="A31111"/>
              </a:buClr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Устраивает ли Вас установленный режим работы библиотеки?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□ Да                         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□ Затрудняюсь ответить</a:t>
            </a:r>
          </a:p>
          <a:p>
            <a:pPr marL="0" lvl="0"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Библиотека для Вас – это (выберите 1-3 варианта):</a:t>
            </a:r>
          </a:p>
          <a:p>
            <a:pPr>
              <a:spcBef>
                <a:spcPts val="0"/>
              </a:spcBef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□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информационное учреждение</a:t>
            </a:r>
          </a:p>
          <a:p>
            <a:pPr>
              <a:spcBef>
                <a:spcPts val="0"/>
              </a:spcBef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□ </a:t>
            </a:r>
            <a:r>
              <a:rPr lang="ru-RU" sz="2200" i="1" dirty="0" err="1" smtClean="0">
                <a:latin typeface="Times New Roman" pitchFamily="18" charset="0"/>
                <a:cs typeface="Times New Roman" pitchFamily="18" charset="0"/>
              </a:rPr>
              <a:t>социокультурный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центр</a:t>
            </a:r>
          </a:p>
          <a:p>
            <a:pPr>
              <a:spcBef>
                <a:spcPts val="0"/>
              </a:spcBef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□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центр чтения</a:t>
            </a:r>
          </a:p>
          <a:p>
            <a:pPr>
              <a:spcBef>
                <a:spcPts val="0"/>
              </a:spcBef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□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центр досуга</a:t>
            </a:r>
          </a:p>
          <a:p>
            <a:pPr>
              <a:spcBef>
                <a:spcPts val="0"/>
              </a:spcBef>
              <a:buNone/>
            </a:pP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□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центр общественной жизни</a:t>
            </a:r>
          </a:p>
          <a:p>
            <a:pPr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algn="just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4175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57232"/>
            <a:ext cx="7686700" cy="561672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  <a:buClr>
                <a:srgbClr val="C00000"/>
              </a:buClr>
            </a:pPr>
            <a:r>
              <a:rPr lang="ru-RU" sz="2000" b="1" dirty="0" smtClean="0">
                <a:solidFill>
                  <a:srgbClr val="A31111"/>
                </a:solidFill>
                <a:latin typeface="Times New Roman" pitchFamily="18" charset="0"/>
                <a:cs typeface="Times New Roman" pitchFamily="18" charset="0"/>
              </a:rPr>
              <a:t>По форме: </a:t>
            </a:r>
          </a:p>
          <a:p>
            <a:pPr lvl="0">
              <a:spcBef>
                <a:spcPts val="0"/>
              </a:spcBef>
              <a:buClr>
                <a:srgbClr val="C00000"/>
              </a:buClr>
            </a:pPr>
            <a:endParaRPr lang="ru-RU" sz="2000" b="1" dirty="0" smtClean="0">
              <a:solidFill>
                <a:srgbClr val="A3111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algn="just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открытый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анкетный вопрос, ответ на который респондент должен сформулировать самостоятельно и записать на специально отведенном для этого месте. Например,</a:t>
            </a:r>
          </a:p>
          <a:p>
            <a:pPr marL="0" lv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Назовите самую запоминающуюся книгу, прочитанную Вами за последний год: ______________________________________________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Назовите Вашего любимого писателя? _________________________</a:t>
            </a:r>
          </a:p>
          <a:p>
            <a:pPr marL="0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Какая из прочитанных Вами за последнее время книг произвела наиболее  сильное впечатление? _______________________________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Произведения каких авторов Вы хотели бы видеть в фонде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библиотеки?_______________________________________________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467600" cy="48896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686700" cy="6000792"/>
          </a:xfrm>
        </p:spPr>
        <p:txBody>
          <a:bodyPr>
            <a:normAutofit fontScale="77500" lnSpcReduction="20000"/>
          </a:bodyPr>
          <a:lstStyle/>
          <a:p>
            <a:pPr lvl="0">
              <a:spcBef>
                <a:spcPts val="0"/>
              </a:spcBef>
              <a:buClr>
                <a:srgbClr val="C00000"/>
              </a:buClr>
            </a:pPr>
            <a:r>
              <a:rPr lang="ru-RU" b="1" dirty="0" smtClean="0">
                <a:solidFill>
                  <a:srgbClr val="A31111"/>
                </a:solidFill>
                <a:latin typeface="Times New Roman" pitchFamily="18" charset="0"/>
                <a:cs typeface="Times New Roman" pitchFamily="18" charset="0"/>
              </a:rPr>
              <a:t>По форме: </a:t>
            </a:r>
          </a:p>
          <a:p>
            <a:pPr lvl="0">
              <a:spcBef>
                <a:spcPts val="0"/>
              </a:spcBef>
              <a:buClr>
                <a:srgbClr val="C00000"/>
              </a:buClr>
            </a:pPr>
            <a:endParaRPr lang="ru-RU" b="1" dirty="0" smtClean="0">
              <a:solidFill>
                <a:srgbClr val="A3111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полузакрытый -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анкетный вопрос, с набором определенных вариантов ответов в ситуации невозможности выбрать подходящий вариант из предложенного перечня, респонденту предоставляться возможность высказать свое мнение по обсуждаемой проблеме в свободной форме, т.е. соединяются признаки открытости и закрытости. Например, </a:t>
            </a:r>
          </a:p>
          <a:p>
            <a:pPr marL="0" algn="just">
              <a:spcBef>
                <a:spcPts val="0"/>
              </a:spcBef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По Вашему мнению, что принесла Великая Октябрьская социалистическая революция 1917 года народам России?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она дала толчок социальному и экономическому развитию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она затормозила развитие страны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она стала исторической катастрофой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затрудняюсь ответить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свой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вариант________________________________________________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Как изменилась мотивация Вашего чтения по сравнению с довоенным временем?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стал(а) чаще читать с целью развлечения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стал(а) чаще читать с целью отдыха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стал(а) чаще читать с целью отвлечения от неприятных жизненных ситуаций</a:t>
            </a:r>
          </a:p>
          <a:p>
            <a:pPr marL="0"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стал(а) чаще читать с целью снятия психологического напряжения</a:t>
            </a:r>
          </a:p>
          <a:p>
            <a:pPr marL="0">
              <a:spcBef>
                <a:spcPts val="0"/>
              </a:spcBef>
              <a:buNone/>
            </a:pPr>
            <a:r>
              <a:rPr lang="uk-UA" i="1" dirty="0" smtClean="0">
                <a:latin typeface="Times New Roman" pitchFamily="18" charset="0"/>
                <a:cs typeface="Times New Roman" pitchFamily="18" charset="0"/>
              </a:rPr>
              <a:t>□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другое (что именно)___________________________________________</a:t>
            </a:r>
          </a:p>
          <a:p>
            <a:pPr>
              <a:buClr>
                <a:srgbClr val="C00000"/>
              </a:buClr>
            </a:pP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467600" cy="48896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642918"/>
            <a:ext cx="7686700" cy="583103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Clr>
                <a:srgbClr val="A31111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>
              <a:spcBef>
                <a:spcPts val="0"/>
              </a:spcBef>
              <a:buClr>
                <a:srgbClr val="A31111"/>
              </a:buClr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дихотомический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анкетный вопрос, предполагающий два взаимоисключающих друг друга варианта ответа (типа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да-нет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»).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Например,</a:t>
            </a: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Являетесь ли Вы пользователем библиотеки?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Да                          </a:t>
            </a:r>
          </a:p>
          <a:p>
            <a:pPr marL="0" lv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pPr>
              <a:buNone/>
            </a:pPr>
            <a:endParaRPr lang="ru-RU" sz="2000" dirty="0" smtClean="0"/>
          </a:p>
          <a:p>
            <a:pPr marL="0" lv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Знаете ли Вы, о существовании еврейского гетто в 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Сталино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во время Второй Мировой войны?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Да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pPr>
              <a:spcBef>
                <a:spcPts val="0"/>
              </a:spcBef>
              <a:buClr>
                <a:srgbClr val="A31111"/>
              </a:buClr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214290"/>
            <a:ext cx="7686700" cy="6429420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Clr>
                <a:srgbClr val="A31111"/>
              </a:buClr>
              <a:buNone/>
            </a:pPr>
            <a:r>
              <a:rPr lang="ru-RU" sz="2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   ВИДЫ ВОПРОСОВ В АНКЕТЕ</a:t>
            </a:r>
            <a:endParaRPr lang="ru-RU" sz="2600" b="1" dirty="0" smtClean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A31111"/>
              </a:buClr>
              <a:buNone/>
            </a:pPr>
            <a:endParaRPr lang="ru-RU" sz="1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A31111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шкальный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анкетный вопрос, содержащий шкалу измерения признака вопроса. Он предполагает, что респондент должен соотнести свое мнение с одним из делением предложенной шкалы. Например,</a:t>
            </a: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Как Вы считаете, какую роль сыграла Великая Октябрьская социалистическая революция 1917 года в истории России и всего мира в целом?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положительную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скорее положительную, чем отрицательную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скорее отрицательную, чем положительную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отрицательную</a:t>
            </a:r>
          </a:p>
          <a:p>
            <a:pPr marL="0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Как Вы оцениваете эффективность проведения дня открытых дверей в библиотеке?</a:t>
            </a: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                1                   2                   3                   4                    5</a:t>
            </a:r>
          </a:p>
          <a:p>
            <a:pPr marL="0" algn="just">
              <a:spcBef>
                <a:spcPts val="0"/>
              </a:spcBef>
              <a:buNone/>
            </a:pPr>
            <a:endParaRPr lang="ru-RU" sz="1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Clr>
                <a:srgbClr val="A31111"/>
              </a:buClr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0"/>
            <a:ext cx="7467600" cy="63184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686700" cy="5688158"/>
          </a:xfrm>
        </p:spPr>
        <p:txBody>
          <a:bodyPr>
            <a:normAutofit/>
          </a:bodyPr>
          <a:lstStyle/>
          <a:p>
            <a:pPr>
              <a:buClr>
                <a:srgbClr val="A31111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>
              <a:buClr>
                <a:srgbClr val="A31111"/>
              </a:buClr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вопрос-ловушка (контрольный вопрос)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анкетный вопрос, проверяющий устойчивость и непротиворечивость мнений респондентов, предназначенный для проверки опрашиваемых на информированность, компетентность, объективность самооценок. Например, 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«Читаете ли Вы журнал «Юность», который выписывает наша библиотека?»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Да                         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Затрудняюсь ответить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(на самом деле библиотека такой журнал не выписывает)</a:t>
            </a:r>
            <a:endParaRPr lang="ru-RU" sz="2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758138" cy="5929354"/>
          </a:xfrm>
        </p:spPr>
        <p:txBody>
          <a:bodyPr>
            <a:normAutofit fontScale="85000" lnSpcReduction="20000"/>
          </a:bodyPr>
          <a:lstStyle/>
          <a:p>
            <a:pPr>
              <a:buClr>
                <a:srgbClr val="A31111"/>
              </a:buClr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 marL="0" algn="just">
              <a:spcBef>
                <a:spcPts val="0"/>
              </a:spcBef>
              <a:buNone/>
            </a:pP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вопрос-«меню»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анкетный вопрос, предполагающий выбор неограниченного числа вариантов ответов. Например,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Какие факторы, по Вашему мнению, сделают библиотеку более привлекательной для посещения пользователями?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современный интерьер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комфортные условия для обслуживания пользователей (температурный режим, освещение, удобная мебель)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богатство и разнообразие фондов, систематическое пополнение новыми книгами, периодическими изданиями, электронными документами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наличие достаточного количества компьютеров, Интернета, зоны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Wi-Fi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мультимедийного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оборудования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более широкий спектр услуг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получение информации через библиотечный сайт, социальные сети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интересные культурно-массовые мероприятия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высокая культура обслуживания</a:t>
            </a:r>
          </a:p>
          <a:p>
            <a:pPr marL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□ другое (что именно)__________________________________________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1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17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17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285728"/>
            <a:ext cx="628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41753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071546"/>
            <a:ext cx="7686700" cy="4572032"/>
          </a:xfrm>
        </p:spPr>
        <p:txBody>
          <a:bodyPr/>
          <a:lstStyle/>
          <a:p>
            <a:pPr>
              <a:buClr>
                <a:srgbClr val="A31111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вопрос-"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крючек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анкетный вопрос, ставящийся для того, чтобы респондент "клюнул", т.е. ради поддержания его интереса к заполнению анкеты. Например,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«Кто первый читает газету в Вашей семье?»</a:t>
            </a: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наводящий вопрос -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анкетный вопрос, помогающий точнее понять смысл последующего (более важного) вопроса. Например, </a:t>
            </a:r>
          </a:p>
          <a:p>
            <a:pPr marL="0" algn="just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«Как Вы выбираете книгу в библиотеке?»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52"/>
            <a:ext cx="7467600" cy="48896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14356"/>
            <a:ext cx="7686700" cy="5759596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>
              <a:buClr>
                <a:srgbClr val="C00000"/>
              </a:buClr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вопрос-"фильтр"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- анкетный вопрос, позволяющий выделить часть респондентов по какому-либо признаку, скажем, отсеять ту их часть, мнение которой по следующему за "фильтром" вопросу представляется либо особо ценным, наоборот, либо не очень важным. Например,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Устраивают ли вас книги, которые находятся в библиотеке?(если да, переходите к вопросу №5, если нет, переходите к следующему вопросу )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Да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Коснулись ли трагические события Холокоста предыдущих поколений Вашей семьи? (если да, переходите к следующему вопросу, если нет переходите к вопросу №10)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Да</a:t>
            </a: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□ Нет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714356"/>
            <a:ext cx="8072494" cy="5929354"/>
          </a:xfrm>
        </p:spPr>
        <p:txBody>
          <a:bodyPr>
            <a:normAutofit fontScale="92500" lnSpcReduction="10000"/>
          </a:bodyPr>
          <a:lstStyle/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1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Clr>
                <a:srgbClr val="C00000"/>
              </a:buClr>
            </a:pPr>
            <a:r>
              <a:rPr lang="ru-RU" sz="2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структуре:</a:t>
            </a:r>
          </a:p>
          <a:p>
            <a:pPr marL="0" algn="just"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табличный вопрос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анкетный вопрос, предполагающий ответ в форме заполнения таблицы. Таблицы обычно заменяют несколько однотипных вопросов с одинаковым перечнем ответов. Например,</a:t>
            </a:r>
          </a:p>
          <a:p>
            <a:pPr marL="0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вопрос-картинка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анкетный вопрос, предполагающий ответы в виде картинок для того, чтобы респондент мог наглядно представить себе то или иное действие или явление. Например,</a:t>
            </a: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Какие эмоции Вы испытываете при посещении библиотеки?</a:t>
            </a: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□радость □благодарность □заинтересованность □удовлетворение □разочарование </a:t>
            </a:r>
          </a:p>
          <a:p>
            <a:pPr marL="0" algn="just">
              <a:lnSpc>
                <a:spcPct val="80000"/>
              </a:lnSpc>
              <a:spcBef>
                <a:spcPts val="0"/>
              </a:spcBef>
              <a:buNone/>
            </a:pPr>
            <a:endParaRPr lang="ru-RU" sz="22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80000"/>
              </a:lnSpc>
              <a:spcBef>
                <a:spcPts val="0"/>
              </a:spcBef>
              <a:buNone/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357430"/>
            <a:ext cx="807249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3" descr="C:\Users\metod06\Downloads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72074"/>
            <a:ext cx="1071563" cy="928694"/>
          </a:xfrm>
          <a:prstGeom prst="rect">
            <a:avLst/>
          </a:prstGeom>
          <a:noFill/>
        </p:spPr>
      </p:pic>
      <p:pic>
        <p:nvPicPr>
          <p:cNvPr id="11" name="Picture 4" descr="C:\Users\metod06\Downloads\HQs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5000636"/>
            <a:ext cx="1143008" cy="1000132"/>
          </a:xfrm>
          <a:prstGeom prst="rect">
            <a:avLst/>
          </a:prstGeom>
          <a:noFill/>
        </p:spPr>
      </p:pic>
      <p:pic>
        <p:nvPicPr>
          <p:cNvPr id="14" name="Picture 5" descr="C:\Users\metod06\Downloads\b24c90ace384ef52d73feb07cfb0d19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5143512"/>
            <a:ext cx="1000132" cy="928694"/>
          </a:xfrm>
          <a:prstGeom prst="rect">
            <a:avLst/>
          </a:prstGeom>
          <a:noFill/>
        </p:spPr>
      </p:pic>
      <p:pic>
        <p:nvPicPr>
          <p:cNvPr id="17" name="Picture 6" descr="C:\Users\metod06\Downloads\257722554.jpg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190" y="5072074"/>
            <a:ext cx="928694" cy="1000132"/>
          </a:xfrm>
          <a:prstGeom prst="rect">
            <a:avLst/>
          </a:prstGeom>
          <a:noFill/>
        </p:spPr>
      </p:pic>
      <p:pic>
        <p:nvPicPr>
          <p:cNvPr id="20" name="Picture 7" descr="C:\Users\metod06\Downloads\Без названия (1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26" y="5000636"/>
            <a:ext cx="957260" cy="1005342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85918" y="214290"/>
            <a:ext cx="507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ВИДЫ ВОПРОСОВ В АНКЕТЕ</a:t>
            </a:r>
            <a:endParaRPr lang="ru-RU" sz="24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14290"/>
            <a:ext cx="7686700" cy="6286544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ru-RU" sz="2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ВОПРОСЫ СОЦИАЛЬНО-ДЕМОГРАФИЧЕСКОГО БЛОКА</a:t>
            </a:r>
          </a:p>
          <a:p>
            <a:pPr algn="ctr">
              <a:buNone/>
            </a:pPr>
            <a:endParaRPr lang="ru-RU" sz="20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Вопросы о поле, возрасте, образовании, роде занятий помещаются в конце анкеты. Допускается 3-5 групп ответов в каждом из вопросов. «Границы» вариантов ответов не должны пересекаться. Примеры: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Пол: 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□ женский;                                            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 □ мужской.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endParaRPr lang="ru-RU" sz="27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Образование: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высшее профессиональное;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среднее профессиональное;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среднее общее;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основное общее.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endParaRPr lang="ru-RU" sz="27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Возраст:    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до 21 года;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22–35 лет;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36–50 лет;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51–60 лет;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от 60 лет и выше.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endParaRPr lang="ru-RU" sz="27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К какой категории пользователей Вы относитесь: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учащийся; 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студент;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работающий;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не работающий;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пенсионер;</a:t>
            </a:r>
          </a:p>
          <a:p>
            <a:pPr marL="0">
              <a:lnSpc>
                <a:spcPct val="90000"/>
              </a:lnSpc>
              <a:spcBef>
                <a:spcPts val="0"/>
              </a:spcBef>
              <a:buNone/>
            </a:pPr>
            <a:r>
              <a:rPr lang="ru-RU" sz="2700" i="1" dirty="0" smtClean="0">
                <a:latin typeface="Times New Roman" pitchFamily="18" charset="0"/>
                <a:cs typeface="Times New Roman" pitchFamily="18" charset="0"/>
              </a:rPr>
              <a:t>□ другое ______________________ </a:t>
            </a:r>
          </a:p>
          <a:p>
            <a:pPr algn="ctr">
              <a:buNone/>
            </a:pPr>
            <a:endParaRPr lang="ru-RU" sz="2700" b="1" dirty="0" smtClean="0">
              <a:solidFill>
                <a:schemeClr val="accent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4" descr="C:\Users\metod06\Downloads\vopros-otvet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65652" y="4786322"/>
            <a:ext cx="2749751" cy="1829687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642910" y="428604"/>
            <a:ext cx="7686700" cy="5572164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ТИПИЧНЫЕ ОШИБКИ ПРИ СОСТАВЛЕНИИ АНКЕТ</a:t>
            </a:r>
          </a:p>
          <a:p>
            <a:pPr algn="ctr">
              <a:spcBef>
                <a:spcPts val="0"/>
              </a:spcBef>
              <a:buNone/>
            </a:pPr>
            <a:endParaRPr lang="ru-RU" sz="2000" b="1" cap="all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000" b="1" cap="all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2000" cap="al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обращения к респонденту;</a:t>
            </a:r>
          </a:p>
          <a:p>
            <a:pPr marL="0" algn="just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помещение социально-демографического блока вопросов в начало анкеты;</a:t>
            </a:r>
          </a:p>
          <a:p>
            <a:pPr marL="0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нечеткость и неадекватность формулировок;</a:t>
            </a:r>
          </a:p>
          <a:p>
            <a:pPr marL="0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отсутствие иерархии, несоразмерность вариантов ответов; </a:t>
            </a:r>
          </a:p>
          <a:p>
            <a:pPr marL="0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широкий спектр охватываемых тем, проблем;</a:t>
            </a:r>
          </a:p>
          <a:p>
            <a:pPr marL="0" algn="just">
              <a:spcBef>
                <a:spcPts val="0"/>
              </a:spcBef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большое количество вопросов (оптимальная длина библиотечной анкеты – от 5 до 15 вопросов).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6" name="Picture 2" descr="C:\Users\metod06\Downloads\rating-800x4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5643578"/>
            <a:ext cx="1500197" cy="1214422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00042"/>
            <a:ext cx="7467600" cy="1285860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ТИПИЧНЫЕ ОШИБКИ В ЗАПОЛНЕНИИ АНКЕТ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14348" y="2214554"/>
            <a:ext cx="7686700" cy="2857520"/>
          </a:xfrm>
        </p:spPr>
        <p:txBody>
          <a:bodyPr>
            <a:normAutofit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пропуск/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незаполнение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социально-демографического блока;</a:t>
            </a:r>
          </a:p>
          <a:p>
            <a:pPr marL="0">
              <a:lnSpc>
                <a:spcPct val="120000"/>
              </a:lnSpc>
              <a:spcBef>
                <a:spcPts val="0"/>
              </a:spcBef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lnSpc>
                <a:spcPct val="120000"/>
              </a:lnSpc>
              <a:spcBef>
                <a:spcPts val="0"/>
              </a:spcBef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некорректные ответы респондентов.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43971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ОФОРМЛЕНИЕ АНКЕТЫ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7758138" cy="4429156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анкета набирается на компьютерах и размножается путем ксерокопирования (даже если в вашей библиотеке этой техники нет, постарайтесь найти возможность и сделать именно так);</a:t>
            </a:r>
          </a:p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анкета должна быть напечатана четким и достаточно крупным шрифтом;</a:t>
            </a:r>
          </a:p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вопросы набираются более крупным (иногда еще и жирным) шрифтом, варианты ответов – более мелким, а вводные предложения, обращения, пояснения – курсивом. Иногда различные шрифты используются для внесения разнообразия в текст;</a:t>
            </a:r>
          </a:p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варианты ответов лучше располагать столбцом, нумеровать ответы не нужно;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7467600" cy="560406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ОФОРМЛЕНИЕ АНКЕТЫ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1384156"/>
            <a:ext cx="7686700" cy="4902364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spcAft>
                <a:spcPts val="10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перед каждым ответом следует поставить квадратики, и в них предложить респонденту ставить свои отметки (это делает анкету графически четче, эстетически привлекательнее и облегчает обработку данных);</a:t>
            </a:r>
          </a:p>
          <a:p>
            <a:pPr marL="0" algn="just">
              <a:spcBef>
                <a:spcPts val="0"/>
              </a:spcBef>
              <a:spcAft>
                <a:spcPts val="10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интервалы между вопросами обычно делают несколько больше, чем интервалы между вариантами ответов;</a:t>
            </a:r>
          </a:p>
          <a:p>
            <a:pPr marL="0" algn="just">
              <a:spcBef>
                <a:spcPts val="0"/>
              </a:spcBef>
              <a:spcAft>
                <a:spcPts val="10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ответов на открытые и полузакрытые вопросы должно быть оставлено достаточно места;</a:t>
            </a:r>
          </a:p>
          <a:p>
            <a:pPr marL="0" algn="just">
              <a:spcBef>
                <a:spcPts val="0"/>
              </a:spcBef>
              <a:spcAft>
                <a:spcPts val="100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нельзя переносить на другую страницу часть вариантов ответов – будь то список или таблица (опыт показывает, что большинство респондентов, переворачивая страницу, не возвращается к тому вопросу, который был на странице предыдущей, а сразу переходит к следующему вопросу).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00042"/>
            <a:ext cx="8286808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28"/>
            <a:ext cx="7467600" cy="488968"/>
          </a:xfrm>
        </p:spPr>
        <p:txBody>
          <a:bodyPr>
            <a:normAutofit/>
          </a:bodyPr>
          <a:lstStyle/>
          <a:p>
            <a:pPr algn="ctr"/>
            <a:r>
              <a:rPr lang="ru-RU" sz="2400" b="1" cap="all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Сетевой Сервис </a:t>
            </a:r>
            <a:r>
              <a:rPr lang="en-US" sz="2400" b="1" cap="all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GOOGLE</a:t>
            </a:r>
            <a:endParaRPr lang="ru-RU" sz="2400" b="1" cap="all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857232"/>
            <a:ext cx="7715304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785786" y="1571612"/>
          <a:ext cx="7429520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071678"/>
            <a:ext cx="8043890" cy="147161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Обработка и анализ информации</a:t>
            </a:r>
            <a:endParaRPr lang="ru-RU" sz="40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642918"/>
            <a:ext cx="7467600" cy="928694"/>
          </a:xfrm>
        </p:spPr>
        <p:txBody>
          <a:bodyPr>
            <a:normAutofit/>
          </a:bodyPr>
          <a:lstStyle/>
          <a:p>
            <a:pPr algn="ctr"/>
            <a:r>
              <a:rPr lang="ru-RU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Обработка и Интерпретация </a:t>
            </a:r>
            <a:r>
              <a:rPr lang="ru-RU" sz="2700" b="1" cap="all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ДаННЫХ</a:t>
            </a:r>
            <a:endParaRPr lang="ru-RU" sz="2000" cap="all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7901014" cy="3857652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Анализируя результаты анкетирования, необходимо оформить Сводную ведомость, где будет в первую очередь фиксироваться:</a:t>
            </a:r>
          </a:p>
          <a:p>
            <a:pPr marL="0" lvl="0" fontAlgn="base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дата проведения опроса;</a:t>
            </a:r>
          </a:p>
          <a:p>
            <a:pPr marL="0" lvl="0" fontAlgn="base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распространенных анкет;</a:t>
            </a:r>
          </a:p>
          <a:p>
            <a:pPr marL="0" lvl="0" fontAlgn="base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возвращенных анкет;</a:t>
            </a:r>
          </a:p>
          <a:p>
            <a:pPr marL="0" lvl="0" fontAlgn="base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число анкет, пригодных для обработки.</a:t>
            </a:r>
          </a:p>
          <a:p>
            <a:pPr marL="0" algn="just">
              <a:spcBef>
                <a:spcPts val="0"/>
              </a:spcBef>
              <a:buNone/>
            </a:pPr>
            <a:endParaRPr lang="ru-RU" sz="17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1" name="Picture 3" descr="D:\Фотографии, литература\анализ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8532" y="5643578"/>
            <a:ext cx="1103501" cy="107157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071546"/>
            <a:ext cx="7467600" cy="560406"/>
          </a:xfrm>
        </p:spPr>
        <p:txBody>
          <a:bodyPr>
            <a:noAutofit/>
          </a:bodyPr>
          <a:lstStyle/>
          <a:p>
            <a:pPr algn="ctr"/>
            <a:r>
              <a:rPr lang="ru-RU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Обработка и Интерпретация </a:t>
            </a:r>
            <a:r>
              <a:rPr lang="ru-RU" sz="2700" b="1" cap="all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ДаННЫХ</a:t>
            </a:r>
            <a:endParaRPr lang="ru-RU" sz="2700" dirty="0"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428868"/>
            <a:ext cx="7686700" cy="2000264"/>
          </a:xfrm>
        </p:spPr>
        <p:txBody>
          <a:bodyPr/>
          <a:lstStyle/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зависимости от целей и задач исследования анализ полученных данных может быть более или менее глубоким и основательным. 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простейших случаях можно ограничиться анализом простых распределений мнений по интересующему вопросу или группе вопросов.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2357430"/>
            <a:ext cx="7686700" cy="2643206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Контент-анализ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это количественно-качественный метод оценки социально-значимой информации, основанный на извлечении из текста выборочных сведений, соответствующих аспектам изучения (искомым данным).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1071546"/>
            <a:ext cx="7643866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Обработка и Интерпретация </a:t>
            </a:r>
            <a:r>
              <a:rPr lang="ru-RU" sz="2700" b="1" cap="all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ДаННЫХ</a:t>
            </a:r>
            <a:endParaRPr lang="ru-RU" sz="2700" dirty="0">
              <a:latin typeface="+mj-lt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71480"/>
            <a:ext cx="7467600" cy="5825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Обработка и Интерпретация </a:t>
            </a:r>
            <a:r>
              <a:rPr lang="ru-RU" sz="2700" b="1" cap="all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ДаННЫХ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86700" cy="4873752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Каждая анкета прочитывается, нумеруется, анкетные данные переводятся в количественные показатели массовой текстовой информации и создается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кодировальная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матрица или по другому «Ключ к анкете». 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Такая матрица внешне напоминает анкету: каждая категория (вопрос) предполагает ряд признаков (ответов), по которым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квантифицируется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содержание текста 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(квантификация происходит от двух латинских слов “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quantum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” – сколько и “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facio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”- делаю, и подразумевает процесс измерения качественных признаков и характеристик, с последующим их сведением в количественные категории, т. е. придает качественным признакам числовое значение)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42852"/>
            <a:ext cx="7467600" cy="631844"/>
          </a:xfrm>
        </p:spPr>
        <p:txBody>
          <a:bodyPr>
            <a:normAutofit/>
          </a:bodyPr>
          <a:lstStyle/>
          <a:p>
            <a:pPr algn="ctr"/>
            <a:r>
              <a:rPr lang="ru-RU" sz="24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Обработка и Интерпретация </a:t>
            </a:r>
            <a:r>
              <a:rPr lang="ru-RU" sz="2400" b="1" cap="all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ДаННЫХ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2357430"/>
            <a:ext cx="7467600" cy="3328998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 того, как составлена матрица и пронумерованы все анкеты, мы приступаем к вводу данных (ключа, анкет) в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Microsoft Office Excel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Номер на каждой анкете соответствует порядковому номеру анкеты в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Microsoft Office Excel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2643182"/>
            <a:ext cx="792961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</a:t>
            </a:r>
            <a:r>
              <a:rPr lang="ru-RU" sz="40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кодировальной</a:t>
            </a:r>
            <a:r>
              <a:rPr lang="ru-RU" sz="40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матрицы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57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357430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обработки полученных данных в </a:t>
            </a:r>
            <a:r>
              <a:rPr lang="en-US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Microsoft Office Excel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0"/>
            <a:ext cx="85725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723325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142984"/>
            <a:ext cx="7467600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отчета ПО РЕЗУЛЬТАТАМ АНКЕТИРОВАНИЯ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2357430"/>
            <a:ext cx="7686700" cy="3429024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это аналитический документ, направленный на обобщение, анализ, интерпретацию полученных в процессе исследования сведений. </a:t>
            </a:r>
          </a:p>
          <a:p>
            <a:pPr marL="0"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just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Цель отчета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внимательный анализ полученных цифр и фактов, а не просто их описание.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428604"/>
            <a:ext cx="7467600" cy="846158"/>
          </a:xfrm>
        </p:spPr>
        <p:txBody>
          <a:bodyPr>
            <a:noAutofit/>
          </a:bodyPr>
          <a:lstStyle/>
          <a:p>
            <a:pPr algn="ctr"/>
            <a:r>
              <a:rPr lang="ru-RU" sz="28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отчета ПО РЕЗУЛЬТАТАМ АНКЕТИРОВАНИЯ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214554"/>
            <a:ext cx="7467600" cy="2786082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Стpуктуpа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отчета определяется целью исследования и его задачами. Части отчета будут соответствовать тем или иным блокам вопросов, содержащихся в анкете. Главное – не упустить информацию, важную как для самих исследователей, так и для тех, кто будет знакомиться с результатами исследования. 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467600" cy="703282"/>
          </a:xfrm>
        </p:spPr>
        <p:txBody>
          <a:bodyPr>
            <a:noAutofit/>
          </a:bodyPr>
          <a:lstStyle/>
          <a:p>
            <a:pPr algn="ctr"/>
            <a:r>
              <a:rPr lang="ru-RU" sz="2400" b="1" cap="all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Подготовка отчета ПО РЕЗУЛЬТАТАМ АНКЕТИРОВАНИЯ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28670"/>
            <a:ext cx="7686700" cy="5545282"/>
          </a:xfrm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accent1"/>
                </a:solidFill>
                <a:latin typeface="Times New Roman" pitchFamily="18" charset="0"/>
                <a:cs typeface="Times New Roman" pitchFamily="18" charset="0"/>
              </a:rPr>
              <a:t>Общие принципы составления отчета:</a:t>
            </a: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начале отчета следует дать программную характеристику анкетирования;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числа необходимо перевести в проценты;</a:t>
            </a:r>
          </a:p>
          <a:p>
            <a:pPr algn="just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каждого вопроса анкеты создается иллюстративный материал (диаграмма) отображающая варианты ответов респондентов;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отчет не должен быть загроможден цифрами – лучше представлять только самые значимые и интересные данные;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включить информацию о трудностях, возникших в ходе исследования, и о влиянии их на полученные результаты;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обратить особое внимание на логичность, четкость, грамотность изложения;</a:t>
            </a:r>
          </a:p>
          <a:p>
            <a:pPr algn="just">
              <a:spcBef>
                <a:spcPts val="0"/>
              </a:spcBef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конце отчета дать обобщенный портрет опрошенных, а также, сформировать выводы и практические рекомендации.</a:t>
            </a:r>
          </a:p>
          <a:p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357430"/>
            <a:ext cx="8143932" cy="1143000"/>
          </a:xfrm>
        </p:spPr>
        <p:txBody>
          <a:bodyPr>
            <a:noAutofit/>
          </a:bodyPr>
          <a:lstStyle/>
          <a:p>
            <a:pPr algn="ctr"/>
            <a:r>
              <a:rPr lang="ru-RU" sz="4000" b="1" cap="none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Пример оформления отчета по результатам анкетирования</a:t>
            </a:r>
            <a:endParaRPr lang="ru-RU" sz="4000" b="1" cap="none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19300" y="0"/>
            <a:ext cx="51054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3522"/>
            <a:ext cx="5157803" cy="6844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"/>
            <a:ext cx="5320862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571472" y="428604"/>
          <a:ext cx="7686700" cy="5831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42852"/>
            <a:ext cx="7467600" cy="3682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Рекомендуемая литература: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571480"/>
            <a:ext cx="8358246" cy="5659570"/>
          </a:xfrm>
        </p:spPr>
        <p:txBody>
          <a:bodyPr>
            <a:normAutofit/>
          </a:bodyPr>
          <a:lstStyle/>
          <a:p>
            <a:pPr marL="0" indent="-45720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 Самохина М.М. Социолог в библиотеке, или Библиотекарь как социолог : Практическое пособие для тех, кто хочет и любит исследовать. – М., Рос.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юнош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б-ка. – 2008. – 194 с.</a:t>
            </a:r>
          </a:p>
          <a:p>
            <a:pPr marL="0" indent="-457200" algn="just">
              <a:spcBef>
                <a:spcPts val="0"/>
              </a:spcBef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-45720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А.Ф. Неустроева Проведение социологического исследования в библиотеке/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Нац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б-ка Респ. Саха (Якутия), Отд. мониторинга и развития библ. дела в РС (Я) ; [сост. А.Ф. Неустроева].- Якутск : НБ РС (Я), 2013. - 20 с.</a:t>
            </a:r>
          </a:p>
          <a:p>
            <a:pPr marL="0" indent="-457200" algn="just">
              <a:spcBef>
                <a:spcPts val="0"/>
              </a:spcBef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-45720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 Исследовательская деятельность государственных и муниципальных библиотек Кемеровской области [Текст] : сборник / Департамент культуры и национальной политики Кемеровской области; Кемеровская обл.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науч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б-ка; Центр прикладных библиотечных исследований ; отв. ред.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вып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А.О. Алексеева. - Кемерово, 2009. – 91 с.</a:t>
            </a:r>
          </a:p>
          <a:p>
            <a:pPr marL="0" indent="-457200" algn="just">
              <a:spcBef>
                <a:spcPts val="0"/>
              </a:spcBef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-457200" algn="just">
              <a:spcBef>
                <a:spcPts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Качанова, Е. Ю. Исследовательская деятельность библиотек: назначение, методика, документирование 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практ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пособие / Е. Ю. Качанова ;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М-во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культуры Хабар. края, КГБНУК «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Дальневост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гос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науч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б-ка». – Хабаровск :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Редакц.-издательский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отдел ДВГНБ, 2012. – 71 с.</a:t>
            </a:r>
          </a:p>
          <a:p>
            <a:pPr marL="457200" indent="-457200" algn="just">
              <a:buAutoNum type="arabicPeriod"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metod06\Downloads\x_a444c69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5357826"/>
            <a:ext cx="1500198" cy="1500174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928926" y="1071546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i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Спасибо за внимание! </a:t>
            </a:r>
            <a:endParaRPr lang="ru-RU" sz="4800" i="1" dirty="0">
              <a:solidFill>
                <a:schemeClr val="bg2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Users\metod06\Downloads\1537262398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2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3">
      <a:dk1>
        <a:sysClr val="windowText" lastClr="000000"/>
      </a:dk1>
      <a:lt1>
        <a:sysClr val="window" lastClr="FFFFFF"/>
      </a:lt1>
      <a:dk2>
        <a:srgbClr val="000000"/>
      </a:dk2>
      <a:lt2>
        <a:srgbClr val="FFF8E0"/>
      </a:lt2>
      <a:accent1>
        <a:srgbClr val="1F6B53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2518</TotalTime>
  <Words>3201</Words>
  <PresentationFormat>Экран (4:3)</PresentationFormat>
  <Paragraphs>412</Paragraphs>
  <Slides>56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Эркер</vt:lpstr>
      <vt:lpstr>ГУК «Донецкая республиканская универсальная научная библиотека им. Н.К. Крупской»       «Методика организации анкетирования в библиотеке        с целью выявления актуальных направлений профессиональной деятельности»</vt:lpstr>
      <vt:lpstr>Слайд 2</vt:lpstr>
      <vt:lpstr>Слайд 3</vt:lpstr>
      <vt:lpstr>Основные направления исследований в библиотеке </vt:lpstr>
      <vt:lpstr>Слайд 5</vt:lpstr>
      <vt:lpstr>Слайд 6</vt:lpstr>
      <vt:lpstr>Слайд 7</vt:lpstr>
      <vt:lpstr>Слайд 8</vt:lpstr>
      <vt:lpstr>ЭТАПЫ АНКЕТИРОВАНИЯ</vt:lpstr>
      <vt:lpstr>ПРАВИЛА СОСТАВЛЕНИЯ АНКЕТЫ</vt:lpstr>
      <vt:lpstr>Правила составления анкеты</vt:lpstr>
      <vt:lpstr>О ЧЕМ НАДО ПОМНИТЬ, РАЗРАБАТЫВАЯ АНКЕТУ</vt:lpstr>
      <vt:lpstr>Язык и стиль анкеты </vt:lpstr>
      <vt:lpstr>МЕТОДИКА СОСТАВЛЕНИЯ АНКЕТЫ</vt:lpstr>
      <vt:lpstr>МЕТОДИКА СОСТАВЛЕНИЯ АНКЕТЫ</vt:lpstr>
      <vt:lpstr>Слайд 16</vt:lpstr>
      <vt:lpstr>ВИДЫ ВОПРОСОВ В АНКЕТЕ</vt:lpstr>
      <vt:lpstr>ВИДЫ ВОПРОСОВ В АНКЕТЕ</vt:lpstr>
      <vt:lpstr>ВИДЫ ВОПРОСОВ В АНКЕТЕ</vt:lpstr>
      <vt:lpstr>ВИДЫ ВОПРОСОВ В АНКЕТЕ</vt:lpstr>
      <vt:lpstr>Слайд 21</vt:lpstr>
      <vt:lpstr>ВИДЫ ВОПРОСОВ В АНКЕТЕ</vt:lpstr>
      <vt:lpstr>Слайд 23</vt:lpstr>
      <vt:lpstr>ВИДЫ ВОПРОСОВ В АНКЕТЕ</vt:lpstr>
      <vt:lpstr>ВИДЫ ВОПРОСОВ В АНКЕТЕ</vt:lpstr>
      <vt:lpstr>Слайд 26</vt:lpstr>
      <vt:lpstr>Слайд 27</vt:lpstr>
      <vt:lpstr>Слайд 28</vt:lpstr>
      <vt:lpstr> ТИПИЧНЫЕ ОШИБКИ В ЗАПОЛНЕНИИ АНКЕТ</vt:lpstr>
      <vt:lpstr>ОФОРМЛЕНИЕ АНКЕТЫ</vt:lpstr>
      <vt:lpstr>ОФОРМЛЕНИЕ АНКЕТЫ</vt:lpstr>
      <vt:lpstr>Слайд 32</vt:lpstr>
      <vt:lpstr>Слайд 33</vt:lpstr>
      <vt:lpstr>Сетевой Сервис GOOGLE</vt:lpstr>
      <vt:lpstr>Слайд 35</vt:lpstr>
      <vt:lpstr>Слайд 36</vt:lpstr>
      <vt:lpstr>Обработка и Интерпретация ДаННЫХ</vt:lpstr>
      <vt:lpstr>Обработка и Интерпретация ДаННЫХ</vt:lpstr>
      <vt:lpstr>Слайд 39</vt:lpstr>
      <vt:lpstr>Обработка и Интерпретация ДаННЫХ </vt:lpstr>
      <vt:lpstr>Обработка и Интерпретация ДаННЫХ</vt:lpstr>
      <vt:lpstr>Слайд 42</vt:lpstr>
      <vt:lpstr>Слайд 43</vt:lpstr>
      <vt:lpstr>Слайд 44</vt:lpstr>
      <vt:lpstr>Слайд 45</vt:lpstr>
      <vt:lpstr>Слайд 46</vt:lpstr>
      <vt:lpstr>Подготовка отчета ПО РЕЗУЛЬТАТАМ АНКЕТИРОВАНИЯ </vt:lpstr>
      <vt:lpstr>Подготовка отчета ПО РЕЗУЛЬТАТАМ АНКЕТИРОВАНИЯ</vt:lpstr>
      <vt:lpstr>Подготовка отчета ПО РЕЗУЛЬТАТАМ АНКЕТИРОВАНИЯ</vt:lpstr>
      <vt:lpstr>Пример оформления отчета по результатам анкетирования</vt:lpstr>
      <vt:lpstr>Слайд 51</vt:lpstr>
      <vt:lpstr>Слайд 52</vt:lpstr>
      <vt:lpstr>Слайд 53</vt:lpstr>
      <vt:lpstr>Слайд 54</vt:lpstr>
      <vt:lpstr>   Рекомендуемая литература:</vt:lpstr>
      <vt:lpstr>Слайд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Методический отдел 6</dc:creator>
  <cp:lastModifiedBy>metod06</cp:lastModifiedBy>
  <cp:revision>269</cp:revision>
  <dcterms:created xsi:type="dcterms:W3CDTF">2019-01-14T07:37:33Z</dcterms:created>
  <dcterms:modified xsi:type="dcterms:W3CDTF">2019-03-12T13:55:45Z</dcterms:modified>
</cp:coreProperties>
</file>