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72" r:id="rId5"/>
    <p:sldId id="267" r:id="rId6"/>
    <p:sldId id="270" r:id="rId7"/>
    <p:sldId id="264" r:id="rId8"/>
    <p:sldId id="271" r:id="rId9"/>
    <p:sldId id="266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4F259-9984-4099-9C5A-0F0F8877A8E9}" type="datetimeFigureOut">
              <a:rPr lang="ru-RU" smtClean="0"/>
              <a:t>17.04.2019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211AE-6A10-497C-AACC-63A79337E7D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4F259-9984-4099-9C5A-0F0F8877A8E9}" type="datetimeFigureOut">
              <a:rPr lang="ru-RU" smtClean="0"/>
              <a:t>17.04.2019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211AE-6A10-497C-AACC-63A79337E7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4F259-9984-4099-9C5A-0F0F8877A8E9}" type="datetimeFigureOut">
              <a:rPr lang="ru-RU" smtClean="0"/>
              <a:t>17.04.2019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211AE-6A10-497C-AACC-63A79337E7D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4F259-9984-4099-9C5A-0F0F8877A8E9}" type="datetimeFigureOut">
              <a:rPr lang="ru-RU" smtClean="0"/>
              <a:t>17.04.2019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211AE-6A10-497C-AACC-63A79337E7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4F259-9984-4099-9C5A-0F0F8877A8E9}" type="datetimeFigureOut">
              <a:rPr lang="ru-RU" smtClean="0"/>
              <a:t>17.04.2019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211AE-6A10-497C-AACC-63A79337E7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4F259-9984-4099-9C5A-0F0F8877A8E9}" type="datetimeFigureOut">
              <a:rPr lang="ru-RU" smtClean="0"/>
              <a:t>17.04.2019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211AE-6A10-497C-AACC-63A79337E7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4F259-9984-4099-9C5A-0F0F8877A8E9}" type="datetimeFigureOut">
              <a:rPr lang="ru-RU" smtClean="0"/>
              <a:t>17.04.2019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211AE-6A10-497C-AACC-63A79337E7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4F259-9984-4099-9C5A-0F0F8877A8E9}" type="datetimeFigureOut">
              <a:rPr lang="ru-RU" smtClean="0"/>
              <a:t>17.04.2019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211AE-6A10-497C-AACC-63A79337E7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4F259-9984-4099-9C5A-0F0F8877A8E9}" type="datetimeFigureOut">
              <a:rPr lang="ru-RU" smtClean="0"/>
              <a:t>17.04.2019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EC211AE-6A10-497C-AACC-63A79337E7D5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4F259-9984-4099-9C5A-0F0F8877A8E9}" type="datetimeFigureOut">
              <a:rPr lang="ru-RU" smtClean="0"/>
              <a:t>17.04.2019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211AE-6A10-497C-AACC-63A79337E7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4F259-9984-4099-9C5A-0F0F8877A8E9}" type="datetimeFigureOut">
              <a:rPr lang="ru-RU" smtClean="0"/>
              <a:t>17.04.2019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211AE-6A10-497C-AACC-63A79337E7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684F259-9984-4099-9C5A-0F0F8877A8E9}" type="datetimeFigureOut">
              <a:rPr lang="ru-RU" smtClean="0"/>
              <a:t>17.04.2019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EC211AE-6A10-497C-AACC-63A79337E7D5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1196752"/>
            <a:ext cx="82089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</a:rPr>
              <a:t>Качество информационных ресурсов как фактор формирования положительного имиджа библиотеки</a:t>
            </a:r>
          </a:p>
        </p:txBody>
      </p:sp>
      <p:pic>
        <p:nvPicPr>
          <p:cNvPr id="1028" name="Picture 4" descr="ÐÐ°ÑÑÐ¸Ð½ÐºÐ¸ Ð¿Ð¾ Ð·Ð°Ð¿ÑÐ¾ÑÑ Ð±Ð¸Ð±Ð»Ð¸Ð¾ÑÐµÑÐ½ÑÐµ ÑÐ¾Ð½Ð´Ñ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674938"/>
            <a:ext cx="6048671" cy="3778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86320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55576" y="836712"/>
            <a:ext cx="8280920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</a:rPr>
              <a:t>О библиотечном фонде</a:t>
            </a:r>
            <a:endParaRPr lang="ru-RU" sz="28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052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844823"/>
            <a:ext cx="3024336" cy="4464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9512" y="1916832"/>
            <a:ext cx="5472608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Книжный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фонд КУ «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Харцызская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ЦБС» 407804 экз.</a:t>
            </a:r>
          </a:p>
          <a:p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Центральная городская библиотека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135502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экз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 Отдел  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искусств –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3046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экз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-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Периодические издания 7007 экз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98601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i="1" dirty="0" smtClean="0"/>
              <a:t>Пополнение фондов в библиотеках </a:t>
            </a:r>
            <a:r>
              <a:rPr lang="ru-RU" sz="3600" b="1" i="1" dirty="0" err="1" smtClean="0"/>
              <a:t>Харцызской</a:t>
            </a:r>
            <a:r>
              <a:rPr lang="ru-RU" sz="3600" b="1" i="1" dirty="0" smtClean="0"/>
              <a:t> ЦБС</a:t>
            </a:r>
            <a:endParaRPr lang="ru-RU" sz="3600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276872"/>
            <a:ext cx="4762872" cy="4047728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счет книг получаемых в дар от учреждений и организаций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Пользователей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Благотворительных фондов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Обменно-резервного фондов республиканских библиотек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ÐÐ°ÑÑÐ¸Ð½ÐºÐ¸ Ð¿Ð¾ Ð·Ð°Ð¿ÑÐ¾ÑÑ ÐºÐ½Ð¸Ð³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204864"/>
            <a:ext cx="3312368" cy="4000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2641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400" b="1" i="1" dirty="0" smtClean="0"/>
              <a:t>Краеведческий фонд библиотеки</a:t>
            </a:r>
            <a:endParaRPr lang="ru-RU" sz="4400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35480"/>
            <a:ext cx="4690864" cy="4389120"/>
          </a:xfrm>
        </p:spPr>
        <p:txBody>
          <a:bodyPr>
            <a:normAutofit lnSpcReduction="10000"/>
          </a:bodyPr>
          <a:lstStyle/>
          <a:p>
            <a:r>
              <a:rPr lang="ru-RU" sz="2000" dirty="0">
                <a:latin typeface="Times New Roman"/>
              </a:rPr>
              <a:t>сборниками стихов местных авторов</a:t>
            </a:r>
            <a:r>
              <a:rPr lang="ru-RU" sz="2000" dirty="0" smtClean="0">
                <a:latin typeface="Times New Roman"/>
              </a:rPr>
              <a:t>:</a:t>
            </a:r>
          </a:p>
          <a:p>
            <a:r>
              <a:rPr lang="ru-RU" sz="2000" dirty="0" smtClean="0">
                <a:latin typeface="Times New Roman"/>
              </a:rPr>
              <a:t> </a:t>
            </a:r>
            <a:r>
              <a:rPr lang="ru-RU" sz="2000" dirty="0">
                <a:latin typeface="Times New Roman"/>
              </a:rPr>
              <a:t>Дыченко А.П. «Подземный роман», </a:t>
            </a:r>
            <a:r>
              <a:rPr lang="ru-RU" sz="2000" dirty="0" smtClean="0">
                <a:latin typeface="Times New Roman"/>
              </a:rPr>
              <a:t>«</a:t>
            </a:r>
            <a:r>
              <a:rPr lang="ru-RU" sz="2000" dirty="0">
                <a:latin typeface="Times New Roman"/>
              </a:rPr>
              <a:t>Чудесный выдался денёк»; </a:t>
            </a:r>
            <a:endParaRPr lang="ru-RU" sz="2000" dirty="0" smtClean="0">
              <a:latin typeface="Times New Roman"/>
            </a:endParaRPr>
          </a:p>
          <a:p>
            <a:r>
              <a:rPr lang="ru-RU" sz="2000" dirty="0" smtClean="0">
                <a:latin typeface="Times New Roman"/>
              </a:rPr>
              <a:t>Лидии </a:t>
            </a:r>
            <a:r>
              <a:rPr lang="ru-RU" sz="2000" dirty="0">
                <a:latin typeface="Times New Roman"/>
              </a:rPr>
              <a:t>Гончар «Алые паруса», «Грустный разговор»; </a:t>
            </a:r>
            <a:endParaRPr lang="ru-RU" sz="2000" dirty="0" smtClean="0">
              <a:latin typeface="Times New Roman"/>
            </a:endParaRPr>
          </a:p>
          <a:p>
            <a:r>
              <a:rPr lang="ru-RU" sz="2000" dirty="0" smtClean="0">
                <a:latin typeface="Times New Roman"/>
              </a:rPr>
              <a:t>Белоусовой </a:t>
            </a:r>
            <a:r>
              <a:rPr lang="ru-RU" sz="2000" dirty="0">
                <a:latin typeface="Times New Roman"/>
              </a:rPr>
              <a:t>В. «Исповедь</a:t>
            </a:r>
            <a:r>
              <a:rPr lang="ru-RU" sz="2000" dirty="0" smtClean="0">
                <a:latin typeface="Times New Roman"/>
              </a:rPr>
              <a:t>»;</a:t>
            </a:r>
          </a:p>
          <a:p>
            <a:r>
              <a:rPr lang="ru-RU" sz="2000" dirty="0" smtClean="0">
                <a:latin typeface="Times New Roman"/>
              </a:rPr>
              <a:t> </a:t>
            </a:r>
            <a:r>
              <a:rPr lang="ru-RU" sz="2000" dirty="0">
                <a:latin typeface="Times New Roman"/>
              </a:rPr>
              <a:t>Корниловой Н. «Еще один</a:t>
            </a:r>
            <a:r>
              <a:rPr lang="ru-RU" sz="2000" dirty="0" smtClean="0">
                <a:latin typeface="Times New Roman"/>
              </a:rPr>
              <a:t>»</a:t>
            </a:r>
          </a:p>
          <a:p>
            <a:pPr marL="0" indent="0">
              <a:buNone/>
            </a:pPr>
            <a:endParaRPr lang="ru-RU" sz="2000" dirty="0" smtClean="0">
              <a:latin typeface="Times New Roman"/>
            </a:endParaRPr>
          </a:p>
          <a:p>
            <a:r>
              <a:rPr lang="ru-RU" sz="2000" dirty="0" smtClean="0">
                <a:latin typeface="Times New Roman"/>
                <a:ea typeface="Calibri"/>
              </a:rPr>
              <a:t> </a:t>
            </a:r>
            <a:r>
              <a:rPr lang="ru-RU" sz="2000" dirty="0">
                <a:latin typeface="Times New Roman"/>
                <a:ea typeface="Calibri"/>
              </a:rPr>
              <a:t>Издание «Мне доверена песня» </a:t>
            </a:r>
            <a:endParaRPr lang="ru-RU" sz="2000" dirty="0" smtClean="0">
              <a:latin typeface="Times New Roman"/>
              <a:ea typeface="Calibri"/>
            </a:endParaRPr>
          </a:p>
          <a:p>
            <a:r>
              <a:rPr lang="ru-RU" sz="2000" dirty="0">
                <a:latin typeface="Times New Roman"/>
                <a:ea typeface="Calibri"/>
              </a:rPr>
              <a:t>«Донбасс – земля шахтерской славы», </a:t>
            </a:r>
            <a:endParaRPr lang="ru-RU" sz="2000" dirty="0" smtClean="0">
              <a:latin typeface="Times New Roman"/>
              <a:ea typeface="Calibri"/>
            </a:endParaRPr>
          </a:p>
          <a:p>
            <a:r>
              <a:rPr lang="ru-RU" sz="2000" dirty="0" smtClean="0">
                <a:latin typeface="Times New Roman"/>
                <a:ea typeface="Calibri"/>
              </a:rPr>
              <a:t>«</a:t>
            </a:r>
            <a:r>
              <a:rPr lang="ru-RU" sz="2000" dirty="0">
                <a:latin typeface="Times New Roman"/>
                <a:ea typeface="Calibri"/>
              </a:rPr>
              <a:t>Донецкий край, в стихах воспетый</a:t>
            </a:r>
            <a:r>
              <a:rPr lang="ru-RU" sz="2000" dirty="0" smtClean="0">
                <a:latin typeface="Times New Roman"/>
                <a:ea typeface="Calibri"/>
              </a:rPr>
              <a:t>»,</a:t>
            </a:r>
          </a:p>
          <a:p>
            <a:r>
              <a:rPr lang="ru-RU" sz="2000" dirty="0" smtClean="0">
                <a:latin typeface="Times New Roman"/>
                <a:ea typeface="Calibri"/>
              </a:rPr>
              <a:t> </a:t>
            </a:r>
            <a:r>
              <a:rPr lang="ru-RU" sz="2000" dirty="0">
                <a:latin typeface="Times New Roman"/>
                <a:ea typeface="Calibri"/>
              </a:rPr>
              <a:t>«Война в Донбассе: народная летопись».</a:t>
            </a:r>
            <a:endParaRPr lang="ru-RU" sz="2000" dirty="0" smtClean="0">
              <a:latin typeface="Times New Roman"/>
            </a:endParaRPr>
          </a:p>
          <a:p>
            <a:endParaRPr lang="ru-RU" sz="1600" dirty="0">
              <a:latin typeface="Times New Roman"/>
            </a:endParaRPr>
          </a:p>
        </p:txBody>
      </p:sp>
      <p:pic>
        <p:nvPicPr>
          <p:cNvPr id="1028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132856"/>
            <a:ext cx="3312368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79394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96720"/>
          </a:xfrm>
        </p:spPr>
        <p:txBody>
          <a:bodyPr>
            <a:normAutofit/>
          </a:bodyPr>
          <a:lstStyle/>
          <a:p>
            <a:pPr algn="ctr"/>
            <a:r>
              <a:rPr lang="ru-RU" sz="4400" b="1" i="1" dirty="0" smtClean="0"/>
              <a:t>Библиотека в городе</a:t>
            </a:r>
            <a:endParaRPr lang="ru-RU" sz="4400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35480"/>
            <a:ext cx="5338936" cy="4389120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>
                <a:latin typeface="Times New Roman"/>
                <a:ea typeface="Calibri"/>
                <a:cs typeface="Times New Roman"/>
              </a:rPr>
              <a:t>Информационно – культурный  и досуговый </a:t>
            </a:r>
            <a:r>
              <a:rPr lang="ru-RU" sz="2000" b="1" i="1" dirty="0" smtClean="0">
                <a:latin typeface="Times New Roman"/>
                <a:ea typeface="Calibri"/>
                <a:cs typeface="Times New Roman"/>
              </a:rPr>
              <a:t>центр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>
                <a:latin typeface="Times New Roman"/>
                <a:ea typeface="Calibri"/>
                <a:cs typeface="Times New Roman"/>
              </a:rPr>
              <a:t>Возможность пользования литературой из фондов абонемента и читального </a:t>
            </a:r>
            <a:r>
              <a:rPr lang="ru-RU" sz="2000" b="1" i="1" dirty="0" smtClean="0">
                <a:latin typeface="Times New Roman"/>
                <a:ea typeface="Calibri"/>
                <a:cs typeface="Times New Roman"/>
              </a:rPr>
              <a:t>зала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>
                <a:latin typeface="Times New Roman"/>
                <a:ea typeface="Calibri"/>
                <a:cs typeface="Times New Roman"/>
              </a:rPr>
              <a:t>Творческие акции (встречи с интересными людьми, презентации книг, тематические программы)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>
                <a:latin typeface="Times New Roman"/>
                <a:ea typeface="Calibri"/>
                <a:cs typeface="Times New Roman"/>
              </a:rPr>
              <a:t>Свободный доступ к сети Интернет. Беспроводная сеть WI-FI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20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400" dirty="0">
              <a:latin typeface="Calibri"/>
              <a:ea typeface="Calibri"/>
              <a:cs typeface="Times New Roman"/>
            </a:endParaRPr>
          </a:p>
          <a:p>
            <a:endParaRPr lang="ru-RU" sz="2400" dirty="0"/>
          </a:p>
        </p:txBody>
      </p:sp>
      <p:pic>
        <p:nvPicPr>
          <p:cNvPr id="1026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132856"/>
            <a:ext cx="3024336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16808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b="1" i="1" dirty="0"/>
              <a:t>Наша концепция — библиотека для всех!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35480"/>
            <a:ext cx="4834880" cy="4389120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Л</a:t>
            </a:r>
            <a:r>
              <a:rPr lang="ru-RU" sz="24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екторий </a:t>
            </a:r>
            <a:r>
              <a:rPr lang="ru-RU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и циклы лекций .  </a:t>
            </a:r>
            <a:endParaRPr lang="ru-RU" sz="2400" dirty="0" smtClean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семинары, встречи, уроки, тематические программы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4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Под них же </a:t>
            </a:r>
            <a:r>
              <a:rPr lang="ru-RU" sz="24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выстраивается работа </a:t>
            </a:r>
            <a:r>
              <a:rPr lang="ru-RU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 библиотечным фондом</a:t>
            </a:r>
            <a:r>
              <a:rPr lang="ru-RU" sz="24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 (</a:t>
            </a:r>
            <a:r>
              <a:rPr lang="ru-RU" sz="24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рекомендательные полки, </a:t>
            </a:r>
            <a:r>
              <a:rPr lang="ru-RU" sz="2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выставки, списки </a:t>
            </a:r>
            <a:r>
              <a:rPr lang="ru-RU" sz="24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литературы</a:t>
            </a:r>
            <a:r>
              <a:rPr lang="ru-RU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…)</a:t>
            </a:r>
          </a:p>
          <a:p>
            <a:endParaRPr lang="ru-RU" dirty="0"/>
          </a:p>
        </p:txBody>
      </p:sp>
      <p:pic>
        <p:nvPicPr>
          <p:cNvPr id="4098" name="Picture 2" descr="ÐÐ°ÑÑÐ¸Ð½ÐºÐ¸ Ð¿Ð¾ Ð·Ð°Ð¿ÑÐ¾ÑÑ Ð»ÐµÐºÑÐ¸Ð¸ Ð² Ð±Ð¸Ð±Ð»Ð¸Ð¾ÑÐµÐº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916832"/>
            <a:ext cx="3672408" cy="390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9125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 </a:t>
            </a:r>
            <a:r>
              <a:rPr lang="ru-RU" sz="4000" b="1" i="1" dirty="0"/>
              <a:t>Справочно-информационная деятельность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35480"/>
            <a:ext cx="4618856" cy="4389120"/>
          </a:xfrm>
        </p:spPr>
        <p:txBody>
          <a:bodyPr>
            <a:normAutofit lnSpcReduction="1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dirty="0">
                <a:latin typeface="Times New Roman"/>
                <a:ea typeface="Calibri"/>
                <a:cs typeface="Times New Roman"/>
              </a:rPr>
              <a:t>Проводятся занятия по основам информационно-библиографической культуры для студентов и школьников, консультации  по работе со справочно-поисковым аппаратом библиотеки. </a:t>
            </a:r>
            <a:endParaRPr lang="ru-RU" sz="1800" dirty="0" smtClean="0"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dirty="0" smtClean="0">
                <a:latin typeface="Times New Roman"/>
                <a:ea typeface="Calibri"/>
                <a:cs typeface="Times New Roman"/>
              </a:rPr>
              <a:t>Выполняются </a:t>
            </a:r>
            <a:r>
              <a:rPr lang="ru-RU" sz="1800" dirty="0">
                <a:latin typeface="Times New Roman"/>
                <a:ea typeface="Calibri"/>
                <a:cs typeface="Times New Roman"/>
              </a:rPr>
              <a:t>библиографические справки (тематические, уточняющие, адресные, фактографические), </a:t>
            </a:r>
            <a:endParaRPr lang="ru-RU" sz="1800" dirty="0" smtClean="0"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dirty="0" smtClean="0">
                <a:latin typeface="Times New Roman"/>
                <a:ea typeface="Calibri"/>
                <a:cs typeface="Times New Roman"/>
              </a:rPr>
              <a:t>Еженедельно </a:t>
            </a:r>
            <a:r>
              <a:rPr lang="ru-RU" sz="1800" dirty="0">
                <a:latin typeface="Times New Roman"/>
                <a:ea typeface="Calibri"/>
                <a:cs typeface="Times New Roman"/>
              </a:rPr>
              <a:t>проводятся просмотры новых поступлений периодики. </a:t>
            </a:r>
            <a:endParaRPr lang="ru-RU" sz="1800" dirty="0" smtClean="0"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dirty="0" smtClean="0">
                <a:latin typeface="Times New Roman"/>
                <a:ea typeface="Calibri"/>
                <a:cs typeface="Times New Roman"/>
              </a:rPr>
              <a:t>услуга </a:t>
            </a:r>
            <a:r>
              <a:rPr lang="ru-RU" sz="1800" dirty="0">
                <a:latin typeface="Times New Roman"/>
                <a:ea typeface="Calibri"/>
                <a:cs typeface="Times New Roman"/>
              </a:rPr>
              <a:t>межбиблиотечного абонемента (МБА). </a:t>
            </a:r>
            <a:endParaRPr lang="ru-RU" dirty="0"/>
          </a:p>
        </p:txBody>
      </p:sp>
      <p:pic>
        <p:nvPicPr>
          <p:cNvPr id="7170" name="Picture 2" descr="ÐÐ°ÑÑÐ¸Ð½ÐºÐ¸ Ð¿Ð¾ Ð·Ð°Ð¿ÑÐ¾ÑÑ Ð±Ð¸Ð±Ð»Ð¸Ð¾Ð³ÑÐ°ÑÐ¸ÑÐµÑÐºÐ¸Ð¹ ÑÑÐ¾Ðº ÑÐ°Ð±Ð¾ÑÐ° Ñ Ð±Ð¸Ð±Ð»Ð¸Ð¾ÑÐµÑÐ½ÑÐ¼Ð¸ ÐºÐ°ÑÐ°Ð»Ð¾Ð³Ð°Ð¼Ð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132856"/>
            <a:ext cx="3720413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68395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/>
              <a:t>Какая литература особенно пользуется спросом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35480"/>
            <a:ext cx="3682752" cy="4389120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800"/>
              </a:spcAft>
            </a:pPr>
            <a:r>
              <a:rPr lang="ru-RU" sz="2000" dirty="0">
                <a:solidFill>
                  <a:srgbClr val="333333"/>
                </a:solidFill>
                <a:latin typeface="Arial"/>
                <a:ea typeface="Times New Roman"/>
                <a:cs typeface="Times New Roman"/>
              </a:rPr>
              <a:t>Среди наиболее популярных жанров зарубежная классическая </a:t>
            </a:r>
            <a:r>
              <a:rPr lang="ru-RU" sz="2000" dirty="0" smtClean="0">
                <a:solidFill>
                  <a:srgbClr val="333333"/>
                </a:solidFill>
                <a:latin typeface="Arial"/>
                <a:ea typeface="Times New Roman"/>
                <a:cs typeface="Times New Roman"/>
              </a:rPr>
              <a:t>литература. </a:t>
            </a:r>
          </a:p>
          <a:p>
            <a:pPr>
              <a:lnSpc>
                <a:spcPct val="115000"/>
              </a:lnSpc>
              <a:spcAft>
                <a:spcPts val="1800"/>
              </a:spcAft>
            </a:pPr>
            <a:r>
              <a:rPr lang="ru-RU" sz="2000" dirty="0" smtClean="0">
                <a:solidFill>
                  <a:srgbClr val="333333"/>
                </a:solidFill>
                <a:latin typeface="Arial"/>
                <a:ea typeface="Times New Roman"/>
                <a:cs typeface="Times New Roman"/>
              </a:rPr>
              <a:t>Пользуется </a:t>
            </a:r>
            <a:r>
              <a:rPr lang="ru-RU" sz="2000" dirty="0">
                <a:solidFill>
                  <a:srgbClr val="333333"/>
                </a:solidFill>
                <a:latin typeface="Arial"/>
                <a:ea typeface="Times New Roman"/>
                <a:cs typeface="Times New Roman"/>
              </a:rPr>
              <a:t>спросом классическая философия, постмодернизм, социальный </a:t>
            </a:r>
            <a:r>
              <a:rPr lang="ru-RU" sz="2000" dirty="0" smtClean="0">
                <a:solidFill>
                  <a:srgbClr val="333333"/>
                </a:solidFill>
                <a:latin typeface="Arial"/>
                <a:ea typeface="Times New Roman"/>
                <a:cs typeface="Times New Roman"/>
              </a:rPr>
              <a:t>реализм</a:t>
            </a:r>
            <a:r>
              <a:rPr lang="ru-RU" sz="2000" dirty="0">
                <a:solidFill>
                  <a:srgbClr val="333333"/>
                </a:solidFill>
                <a:latin typeface="Arial"/>
                <a:ea typeface="Times New Roman"/>
                <a:cs typeface="Times New Roman"/>
              </a:rPr>
              <a:t>.</a:t>
            </a:r>
            <a:endParaRPr lang="ru-RU" dirty="0"/>
          </a:p>
        </p:txBody>
      </p:sp>
      <p:pic>
        <p:nvPicPr>
          <p:cNvPr id="5122" name="Picture 2" descr="ÐÐ°ÑÑÐ¸Ð½ÐºÐ¸ Ð¿Ð¾ Ð·Ð°Ð¿ÑÐ¾ÑÑ ÐºÐ½Ð¸Ð³Ð¸ Ð±Ð¸Ð±Ð»Ð¸Ð¾ÑÐµÐº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804988"/>
            <a:ext cx="4536504" cy="3784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63141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000" b="1" i="1" dirty="0" smtClean="0"/>
              <a:t>Часто спрашивают на абонементе книги, которых нет в фонде библиотеки (находят рекомендации в Интернете или советуют друзья):</a:t>
            </a:r>
            <a:br>
              <a:rPr lang="ru-RU" sz="2000" b="1" i="1" dirty="0" smtClean="0"/>
            </a:br>
            <a:endParaRPr lang="ru-RU" sz="2000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9099" y="1412776"/>
            <a:ext cx="5915000" cy="5400600"/>
          </a:xfrm>
        </p:spPr>
        <p:txBody>
          <a:bodyPr>
            <a:normAutofit fontScale="25000" lnSpcReduction="20000"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5600" dirty="0">
                <a:latin typeface="Times New Roman"/>
                <a:ea typeface="Calibri"/>
                <a:cs typeface="Times New Roman"/>
              </a:rPr>
              <a:t>- </a:t>
            </a:r>
            <a:r>
              <a:rPr lang="ru-RU" sz="5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Щерба Наталья. «</a:t>
            </a:r>
            <a:r>
              <a:rPr lang="ru-RU" sz="56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Часодеи</a:t>
            </a:r>
            <a:r>
              <a:rPr lang="ru-RU" sz="56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»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56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- </a:t>
            </a:r>
            <a:r>
              <a:rPr lang="ru-RU" sz="5600" dirty="0" err="1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Джорш</a:t>
            </a:r>
            <a:r>
              <a:rPr lang="ru-RU" sz="5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56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Р. Р. Мартин «Игра престолов»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56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- </a:t>
            </a:r>
            <a:r>
              <a:rPr lang="ru-RU" sz="5600" dirty="0" err="1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Толкин</a:t>
            </a:r>
            <a:r>
              <a:rPr lang="ru-RU" sz="56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«Властелин конец»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56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-Коллинз «Голодные игры</a:t>
            </a:r>
            <a:endParaRPr lang="ru-RU" sz="56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5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- Бах Ричард. Иллюзии, или Приключения Мессии Поневоле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5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- </a:t>
            </a:r>
            <a:r>
              <a:rPr lang="ru-RU" sz="56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Ренсом</a:t>
            </a:r>
            <a:r>
              <a:rPr lang="ru-RU" sz="5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56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Риггз</a:t>
            </a:r>
            <a:r>
              <a:rPr lang="ru-RU" sz="5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 «Дом странных детей»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5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- Бел </a:t>
            </a:r>
            <a:r>
              <a:rPr lang="ru-RU" sz="56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Ка́уфман</a:t>
            </a:r>
            <a:r>
              <a:rPr lang="ru-RU" sz="5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 «Вверх по лестнице, ведущей вниз»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5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- </a:t>
            </a:r>
            <a:r>
              <a:rPr lang="ru-RU" sz="56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Алессандро</a:t>
            </a:r>
            <a:r>
              <a:rPr lang="ru-RU" sz="5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Барикко. «Шелк»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5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- </a:t>
            </a:r>
            <a:r>
              <a:rPr lang="ru-RU" sz="56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Айн</a:t>
            </a:r>
            <a:r>
              <a:rPr lang="ru-RU" sz="5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Рэнд. «</a:t>
            </a:r>
            <a:r>
              <a:rPr lang="ru-RU" sz="56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Атла́нт</a:t>
            </a:r>
            <a:r>
              <a:rPr lang="ru-RU" sz="5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расправил плечи»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5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- Сюзанна </a:t>
            </a:r>
            <a:r>
              <a:rPr lang="ru-RU" sz="56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Кейсен</a:t>
            </a:r>
            <a:r>
              <a:rPr lang="ru-RU" sz="5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 «Прерванная жизнь»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5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- </a:t>
            </a:r>
            <a:r>
              <a:rPr lang="ru-RU" sz="56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Ширли</a:t>
            </a:r>
            <a:r>
              <a:rPr lang="ru-RU" sz="5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Джексон. «В убежище»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5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- </a:t>
            </a:r>
            <a:r>
              <a:rPr lang="ru-RU" sz="56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Бернхард</a:t>
            </a:r>
            <a:r>
              <a:rPr lang="ru-RU" sz="5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56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Шлинк</a:t>
            </a:r>
            <a:r>
              <a:rPr lang="ru-RU" sz="5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 «Чтец»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5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- Николас </a:t>
            </a:r>
            <a:r>
              <a:rPr lang="ru-RU" sz="56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Спаркс</a:t>
            </a:r>
            <a:r>
              <a:rPr lang="ru-RU" sz="5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 «Дневник памяти</a:t>
            </a:r>
            <a:r>
              <a:rPr lang="ru-RU" sz="56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»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56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-Дж. </a:t>
            </a:r>
            <a:r>
              <a:rPr lang="ru-RU" sz="5600" dirty="0" err="1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Роллинс</a:t>
            </a:r>
            <a:r>
              <a:rPr lang="ru-RU" sz="56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«Пирамида»</a:t>
            </a:r>
            <a:endParaRPr lang="ru-RU" sz="56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9218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772816"/>
            <a:ext cx="2709491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67700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1006</TotalTime>
  <Words>402</Words>
  <Application>Microsoft Office PowerPoint</Application>
  <PresentationFormat>Экран (4:3)</PresentationFormat>
  <Paragraphs>60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Поток</vt:lpstr>
      <vt:lpstr>Презентация PowerPoint</vt:lpstr>
      <vt:lpstr>Презентация PowerPoint</vt:lpstr>
      <vt:lpstr>Пополнение фондов в библиотеках Харцызской ЦБС</vt:lpstr>
      <vt:lpstr>Краеведческий фонд библиотеки</vt:lpstr>
      <vt:lpstr>Библиотека в городе</vt:lpstr>
      <vt:lpstr>Наша концепция — библиотека для всех!</vt:lpstr>
      <vt:lpstr> Справочно-информационная деятельность </vt:lpstr>
      <vt:lpstr>Какая литература особенно пользуется спросом</vt:lpstr>
      <vt:lpstr>Часто спрашивают на абонементе книги, которых нет в фонде библиотеки (находят рекомендации в Интернете или советуют друзья):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Маркетинг</dc:creator>
  <cp:lastModifiedBy>Маркетинг</cp:lastModifiedBy>
  <cp:revision>25</cp:revision>
  <dcterms:created xsi:type="dcterms:W3CDTF">2019-04-09T07:07:59Z</dcterms:created>
  <dcterms:modified xsi:type="dcterms:W3CDTF">2019-04-17T13:05:19Z</dcterms:modified>
</cp:coreProperties>
</file>