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3" r:id="rId1"/>
  </p:sldMasterIdLst>
  <p:notesMasterIdLst>
    <p:notesMasterId r:id="rId19"/>
  </p:notesMasterIdLst>
  <p:sldIdLst>
    <p:sldId id="256" r:id="rId2"/>
    <p:sldId id="275" r:id="rId3"/>
    <p:sldId id="276" r:id="rId4"/>
    <p:sldId id="283" r:id="rId5"/>
    <p:sldId id="284" r:id="rId6"/>
    <p:sldId id="281" r:id="rId7"/>
    <p:sldId id="282" r:id="rId8"/>
    <p:sldId id="285" r:id="rId9"/>
    <p:sldId id="258" r:id="rId10"/>
    <p:sldId id="259" r:id="rId11"/>
    <p:sldId id="260" r:id="rId12"/>
    <p:sldId id="261" r:id="rId13"/>
    <p:sldId id="266" r:id="rId14"/>
    <p:sldId id="267" r:id="rId15"/>
    <p:sldId id="269" r:id="rId16"/>
    <p:sldId id="280" r:id="rId17"/>
    <p:sldId id="274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EAEAEA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01" autoAdjust="0"/>
    <p:restoredTop sz="95250" autoAdjust="0"/>
  </p:normalViewPr>
  <p:slideViewPr>
    <p:cSldViewPr>
      <p:cViewPr varScale="1">
        <p:scale>
          <a:sx n="49" d="100"/>
          <a:sy n="49" d="100"/>
        </p:scale>
        <p:origin x="-5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7" d="100"/>
          <a:sy n="37" d="100"/>
        </p:scale>
        <p:origin x="-1554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Щелчок правит 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0D502D2-5A7C-4C1C-A757-316EAE1575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F747CA-BD14-4524-A5CC-5694D0A2D3C8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21D63A-DC8B-4B1C-90CB-2DDCC107C314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78456-AB93-437E-9F20-82A2B66B55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30CF6B-9B16-4FE6-88AC-A4584B49E4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909AD8-D068-4C3F-826A-B2DD7433DD8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35789C-E75A-4CB1-B1CC-E78BE406F5D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45F58A-9760-4BDF-81B9-AA5FDE31812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B7A564-A2C0-4693-90ED-4BBC7F02B4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507263-8991-409D-B1FB-515BD970763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01C849-C8D1-4FF2-9A2C-4256551589B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75311B-5A57-4F1F-80BF-140E721776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A7744-D871-462C-88BC-5F8D9E1C39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E2A0EB-51E4-4714-8349-66D990F93E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173163" y="198120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480DF-E7D2-4D68-978B-E7EDA4DE19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1791304-6B86-422B-974E-482C19051F8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</p:sldLayoutIdLst>
  <p:transition spd="slow">
    <p:pull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____Microsoft_Office_Word_97_-_20031.doc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8728" y="2071678"/>
            <a:ext cx="6429420" cy="85725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Microsoft Excel</a:t>
            </a:r>
            <a:endParaRPr lang="ru-RU" dirty="0" smtClean="0">
              <a:solidFill>
                <a:srgbClr val="00B0F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57818" y="4000504"/>
            <a:ext cx="2428892" cy="1143000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Бойцова С.Г.,</a:t>
            </a:r>
          </a:p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ОНМР ДРУНБ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642918"/>
            <a:ext cx="6429420" cy="64292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Основные понятия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1357298"/>
            <a:ext cx="8374091" cy="4738703"/>
          </a:xfrm>
        </p:spPr>
        <p:txBody>
          <a:bodyPr>
            <a:noAutofit/>
          </a:bodyPr>
          <a:lstStyle/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Электронная таблица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– автоматизированный эквивалент обычной таблицы, в ячейках которой находятся либо данные, либо результаты расчета по формулам.</a:t>
            </a: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endParaRPr lang="ru-RU" sz="26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Рабочая область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электронной таблицы состоит из строк и столбцов, имеющих свои имена. Имена строк – это их номера. Имена столбцов – это буквы латинского алфавита.</a:t>
            </a: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endParaRPr lang="ru-RU" sz="26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Ячейка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область, определяемая пересечением столбца и строки электронной таблицы, имеющая свой уникальный адрес.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714356"/>
            <a:ext cx="8072494" cy="5381644"/>
          </a:xfrm>
        </p:spPr>
        <p:txBody>
          <a:bodyPr>
            <a:noAutofit/>
          </a:bodyPr>
          <a:lstStyle/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Адрес ячейки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определяется именем (номером) столбца и именем (номером) строки, на пересечении которых находится ячейка.</a:t>
            </a: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endParaRPr lang="ru-RU" sz="26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Блок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ячеек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группа смежных ячеек, определяемая с помощью адреса. Блок ячеек может состоять из одной ячейки, строки, столбца, а также последовательности строк и столбцов.</a:t>
            </a: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endParaRPr lang="ru-RU" sz="26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 eaLnBrk="1" hangingPunct="1"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Адрес блока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ячеек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задается указанием ссылок первой и последней его ячеек, между которыми ставится разделительный символ – двоеточие или две точки подряд. 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xcel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88" y="357191"/>
            <a:ext cx="9104012" cy="6500833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285852" y="4071942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заголовки строк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72198" y="3214686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заголовки столбцов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71868" y="2571744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строка формул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10800000">
            <a:off x="285720" y="3786190"/>
            <a:ext cx="100013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0800000" flipV="1">
            <a:off x="357158" y="4714884"/>
            <a:ext cx="928694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6200000" flipV="1">
            <a:off x="5286380" y="2214554"/>
            <a:ext cx="1143008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 flipH="1" flipV="1">
            <a:off x="7322363" y="2393149"/>
            <a:ext cx="114300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9" idx="0"/>
          </p:cNvCxnSpPr>
          <p:nvPr/>
        </p:nvCxnSpPr>
        <p:spPr>
          <a:xfrm rot="16200000" flipV="1">
            <a:off x="3643306" y="1785926"/>
            <a:ext cx="78581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1142976" y="2571744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строка имени</a:t>
            </a:r>
            <a:endParaRPr lang="ru-RU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 rot="16200000" flipV="1">
            <a:off x="1393009" y="2035959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2786050" y="5214950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ярлыки листов</a:t>
            </a:r>
            <a:endParaRPr lang="ru-RU" dirty="0"/>
          </a:p>
        </p:txBody>
      </p:sp>
      <p:cxnSp>
        <p:nvCxnSpPr>
          <p:cNvPr id="28" name="Прямая со стрелкой 27"/>
          <p:cNvCxnSpPr>
            <a:stCxn id="26" idx="1"/>
          </p:cNvCxnSpPr>
          <p:nvPr/>
        </p:nvCxnSpPr>
        <p:spPr>
          <a:xfrm rot="10800000" flipV="1">
            <a:off x="1214414" y="5572140"/>
            <a:ext cx="157163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26" idx="1"/>
          </p:cNvCxnSpPr>
          <p:nvPr/>
        </p:nvCxnSpPr>
        <p:spPr>
          <a:xfrm rot="10800000" flipV="1">
            <a:off x="2214546" y="5572140"/>
            <a:ext cx="57150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Скругленный прямоугольник 30"/>
          <p:cNvSpPr/>
          <p:nvPr/>
        </p:nvSpPr>
        <p:spPr>
          <a:xfrm>
            <a:off x="1928794" y="0"/>
            <a:ext cx="1857388" cy="571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панель быстрого доступа</a:t>
            </a:r>
            <a:endParaRPr lang="ru-RU" sz="1600" b="1" dirty="0"/>
          </a:p>
        </p:txBody>
      </p:sp>
      <p:cxnSp>
        <p:nvCxnSpPr>
          <p:cNvPr id="35" name="Прямая со стрелкой 34"/>
          <p:cNvCxnSpPr/>
          <p:nvPr/>
        </p:nvCxnSpPr>
        <p:spPr>
          <a:xfrm rot="10800000">
            <a:off x="1643042" y="14285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31" idx="1"/>
          </p:cNvCxnSpPr>
          <p:nvPr/>
        </p:nvCxnSpPr>
        <p:spPr>
          <a:xfrm rot="10800000" flipV="1">
            <a:off x="1571604" y="285740"/>
            <a:ext cx="357190" cy="214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xcel (2)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63"/>
            <a:ext cx="9144000" cy="6543674"/>
          </a:xfrm>
          <a:prstGeom prst="rect">
            <a:avLst/>
          </a:prstGeom>
        </p:spPr>
      </p:pic>
    </p:spTree>
  </p:cSld>
  <p:clrMapOvr>
    <a:masterClrMapping/>
  </p:clrMapOvr>
  <p:transition spd="slow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Активная ячейка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92922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визуально определяется так:</a:t>
            </a: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активная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ячейка имеет черную рамку по периметру;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адрес ячейки отображается в поле «Имя» строки формул;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заголовок столбца и заголовок строки выделяются цветом.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Формат данных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формат данных выбираем в таблице «формат ячеек» ( правая кнопка мыши или главное меню, команды «формат»);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«число» – общий, числовой (указываем количество знаков после запятой), процентный;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«выравнивание» - направление текста, перенос по словам, выравнивание текста по горизонтали и вертикали.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pull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xcel (3)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778" y="119425"/>
            <a:ext cx="9151778" cy="6577841"/>
          </a:xfrm>
          <a:prstGeom prst="rect">
            <a:avLst/>
          </a:prstGeom>
        </p:spPr>
      </p:pic>
    </p:spTree>
  </p:cSld>
  <p:clrMapOvr>
    <a:masterClrMapping/>
  </p:clrMapOvr>
  <p:transition spd="slow">
    <p:pull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588405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Работа с формулами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857224" y="1142984"/>
            <a:ext cx="8088339" cy="5334016"/>
          </a:xfrm>
        </p:spPr>
        <p:txBody>
          <a:bodyPr>
            <a:noAutofit/>
          </a:bodyPr>
          <a:lstStyle/>
          <a:p>
            <a:pPr>
              <a:buClr>
                <a:srgbClr val="000099"/>
              </a:buClr>
              <a:buSzPct val="90000"/>
              <a:buFont typeface="Wingdings" pitchFamily="2" charset="2"/>
              <a:buChar char="§"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Формула выполняет вычисления соответствующих заданий и отображает на листе окончательный результат; </a:t>
            </a:r>
          </a:p>
          <a:p>
            <a:pPr>
              <a:buClr>
                <a:srgbClr val="000099"/>
              </a:buClr>
              <a:buSzPct val="90000"/>
              <a:buFont typeface="Wingdings" pitchFamily="2" charset="2"/>
              <a:buChar char="§"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В формулах </a:t>
            </a: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Excel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  можно использовать числа, знаки арифметических действий и ссылки на ячейки;</a:t>
            </a:r>
          </a:p>
          <a:p>
            <a:pPr>
              <a:buClr>
                <a:srgbClr val="000099"/>
              </a:buClr>
              <a:buSzPct val="90000"/>
              <a:buFont typeface="Wingdings" pitchFamily="2" charset="2"/>
              <a:buChar char="§"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Формула </a:t>
            </a:r>
            <a:r>
              <a:rPr lang="ru-RU" sz="3000" u="sng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ВСЕГДА 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начинается со знака равенства(=);</a:t>
            </a:r>
          </a:p>
          <a:p>
            <a:pPr>
              <a:buClr>
                <a:srgbClr val="000099"/>
              </a:buClr>
              <a:buSzPct val="90000"/>
              <a:buFont typeface="Wingdings" pitchFamily="2" charset="2"/>
              <a:buChar char="§"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В формулах недопустимы пробелы;</a:t>
            </a:r>
          </a:p>
          <a:p>
            <a:pPr>
              <a:buClr>
                <a:srgbClr val="000099"/>
              </a:buClr>
              <a:buSzPct val="90000"/>
              <a:buFont typeface="Wingdings" pitchFamily="2" charset="2"/>
              <a:buChar char="§"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Длина формулы не должна превышать 1024 элементов</a:t>
            </a: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.</a:t>
            </a:r>
            <a:endParaRPr lang="ru-RU" sz="3000" dirty="0" smtClean="0">
              <a:solidFill>
                <a:schemeClr val="accent1">
                  <a:lumMod val="75000"/>
                </a:schemeClr>
              </a:solidFill>
              <a:cs typeface="Tahoma" pitchFamily="34" charset="0"/>
            </a:endParaRPr>
          </a:p>
        </p:txBody>
      </p:sp>
    </p:spTree>
  </p:cSld>
  <p:clrMapOvr>
    <a:masterClrMapping/>
  </p:clrMapOvr>
  <p:transition spd="slow" advClick="0" advTm="20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Ввод формулы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857224" y="1214422"/>
            <a:ext cx="7986739" cy="5143536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SzPct val="90000"/>
              <a:buFont typeface="Wingdings" pitchFamily="2" charset="2"/>
              <a:buChar char="§"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Щелкните ячейку, в которую нужно ввести формулу;</a:t>
            </a:r>
          </a:p>
          <a:p>
            <a:pPr>
              <a:buClr>
                <a:schemeClr val="tx1"/>
              </a:buClr>
              <a:buSzPct val="90000"/>
              <a:buFont typeface="Wingdings" pitchFamily="2" charset="2"/>
              <a:buChar char="§"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Введите знак равенства - обязательное начало формулы. </a:t>
            </a:r>
          </a:p>
          <a:p>
            <a:pPr>
              <a:buClr>
                <a:schemeClr val="tx1"/>
              </a:buClr>
              <a:buSzPct val="90000"/>
              <a:buFont typeface="Wingdings" pitchFamily="2" charset="2"/>
              <a:buChar char="§"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Введите первый </a:t>
            </a:r>
            <a:r>
              <a:rPr lang="ru-RU" sz="2600" i="1" dirty="0" smtClean="0">
                <a:solidFill>
                  <a:schemeClr val="accent1">
                    <a:lumMod val="75000"/>
                  </a:schemeClr>
                </a:solidFill>
              </a:rPr>
              <a:t>аргумент -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число или ссылку на ячейку. Адрес можно ввести вручную или вставить автоматически, щелкнув нужную ячейку;</a:t>
            </a:r>
          </a:p>
          <a:p>
            <a:pPr>
              <a:buClr>
                <a:schemeClr val="tx1"/>
              </a:buClr>
              <a:buSzPct val="90000"/>
              <a:buFont typeface="Wingdings" pitchFamily="2" charset="2"/>
              <a:buChar char="§"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Введите знак арифметического действия;</a:t>
            </a:r>
          </a:p>
          <a:p>
            <a:pPr>
              <a:buClr>
                <a:schemeClr val="tx1"/>
              </a:buClr>
              <a:buSzPct val="90000"/>
              <a:buFont typeface="Wingdings" pitchFamily="2" charset="2"/>
              <a:buChar char="§"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Введите следующий аргумент;</a:t>
            </a:r>
          </a:p>
          <a:p>
            <a:pPr>
              <a:buClr>
                <a:schemeClr val="tx1"/>
              </a:buClr>
              <a:buSzPct val="90000"/>
              <a:buFont typeface="Wingdings" pitchFamily="2" charset="2"/>
              <a:buChar char="§"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Нажмите 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Enter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</a:rPr>
              <a:t>Обратите внимание, что  в ячейке отображается результат вычислений, а в строке формул - сама формула.</a:t>
            </a:r>
            <a:endParaRPr lang="ru-RU" sz="26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SzPct val="90000"/>
              <a:buFont typeface="Monotype Sorts" pitchFamily="2" charset="2"/>
              <a:buNone/>
            </a:pPr>
            <a:endParaRPr lang="ru-RU" sz="28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20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698471" y="285728"/>
            <a:ext cx="8445529" cy="1142984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Арифметические операторы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ph type="tbl" idx="1"/>
          </p:nvPr>
        </p:nvGraphicFramePr>
        <p:xfrm>
          <a:off x="285720" y="1571613"/>
          <a:ext cx="8717674" cy="4429156"/>
        </p:xfrm>
        <a:graphic>
          <a:graphicData uri="http://schemas.openxmlformats.org/presentationml/2006/ole">
            <p:oleObj spid="_x0000_s1026" name="Document" r:id="rId4" imgW="8258067" imgH="3929541" progId="Word.Document.8">
              <p:embed/>
            </p:oleObj>
          </a:graphicData>
        </a:graphic>
      </p:graphicFrame>
    </p:spTree>
  </p:cSld>
  <p:clrMapOvr>
    <a:masterClrMapping/>
  </p:clrMapOvr>
  <p:transition spd="slow" advClick="0" advTm="15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285728"/>
            <a:ext cx="7042175" cy="71437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Вывод формул на экран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642910" y="1428736"/>
            <a:ext cx="8501091" cy="4714888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  <a:buSzPct val="90000"/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Выберите из меню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Сервис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команду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Параметры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  <a:endParaRPr lang="ru-RU" sz="2600" b="1" i="1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>
              <a:buClr>
                <a:schemeClr val="tx1"/>
              </a:buClr>
              <a:buSzPct val="90000"/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Щелкните вкладку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Вид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</a:p>
          <a:p>
            <a:pPr>
              <a:buClr>
                <a:schemeClr val="tx1"/>
              </a:buClr>
              <a:buSzPct val="90000"/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Установите флажок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Формулы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  <a:endParaRPr lang="ru-RU" sz="2600" b="1" i="1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>
              <a:buClr>
                <a:schemeClr val="tx1"/>
              </a:buClr>
              <a:buSzPct val="90000"/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Щелкните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.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  </a:t>
            </a:r>
          </a:p>
          <a:p>
            <a:pPr marL="0" algn="ctr">
              <a:buClr>
                <a:schemeClr val="tx1"/>
              </a:buClr>
              <a:buSzPct val="90000"/>
              <a:buNone/>
              <a:defRPr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Вычисление части формулы</a:t>
            </a:r>
          </a:p>
          <a:p>
            <a:pPr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Встать на ячейку, содержащую формулу;</a:t>
            </a:r>
          </a:p>
          <a:p>
            <a:pPr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 строке формул выделить часть формулы, которую нужно вычислить;</a:t>
            </a:r>
          </a:p>
          <a:p>
            <a:pPr>
              <a:lnSpc>
                <a:spcPct val="80000"/>
              </a:lnSpc>
              <a:defRPr/>
            </a:pP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F9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вычисление</a:t>
            </a:r>
          </a:p>
          <a:p>
            <a:pPr>
              <a:lnSpc>
                <a:spcPct val="80000"/>
              </a:lnSpc>
              <a:defRPr/>
            </a:pP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Enter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результат вычисления выводит на экран</a:t>
            </a:r>
          </a:p>
          <a:p>
            <a:pPr>
              <a:lnSpc>
                <a:spcPct val="80000"/>
              </a:lnSpc>
              <a:defRPr/>
            </a:pP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Esc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-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возврат формулы в исходное состояние.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8107363" cy="1219200"/>
          </a:xfrm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Формулы: замена значениями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43050"/>
            <a:ext cx="7924800" cy="483395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Формулу на рабочем листе можно заменить её значением, если в дальнейшем понадобится только результат, а не сама формула.  </a:t>
            </a:r>
            <a:endParaRPr lang="en-US" sz="26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>
              <a:buNone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Для этого:</a:t>
            </a:r>
          </a:p>
          <a:p>
            <a:pPr algn="just"/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Выделите ячейку с формулой, которую нужно преобразовать в значение; </a:t>
            </a:r>
          </a:p>
          <a:p>
            <a:pPr algn="just"/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Щелкните на кнопке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Копировать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на стандартной панели инструментов; </a:t>
            </a:r>
          </a:p>
          <a:p>
            <a:pPr algn="just"/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Выберите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Правка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-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Специальная вставка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и щелкните на строке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Значения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. Щелкните на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ОК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</a:p>
          <a:p>
            <a:pPr algn="just"/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Нажмите  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Enter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.</a:t>
            </a:r>
            <a:r>
              <a:rPr lang="ru-RU" sz="2600" dirty="0" smtClean="0"/>
              <a:t>            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73163" y="0"/>
            <a:ext cx="7772400" cy="8382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Формулы: защита и скрытие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838200"/>
            <a:ext cx="8024842" cy="6019800"/>
          </a:xfrm>
        </p:spPr>
        <p:txBody>
          <a:bodyPr>
            <a:noAutofit/>
          </a:bodyPr>
          <a:lstStyle/>
          <a:p>
            <a:pPr algn="just">
              <a:lnSpc>
                <a:spcPct val="95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Чтобы снять защиту ячейки (диапазона ячеек)  или запретить отображение её содержимого в строке формул, сначала выделите нужную ячейку или диапазон; </a:t>
            </a:r>
          </a:p>
          <a:p>
            <a:pPr algn="just">
              <a:lnSpc>
                <a:spcPct val="95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Выберите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Формат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-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Ячейки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и  щелкните  на вкладке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Защита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; </a:t>
            </a:r>
          </a:p>
          <a:p>
            <a:pPr algn="just">
              <a:lnSpc>
                <a:spcPct val="95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Снимите  флажок 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Защищаемая ячейка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, чтобы  снять защиту ячейки. Установите флажок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Скрыть формулы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, чтобы они не отображались в строке формул при выборе ячейки. Щелкните на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ОК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</a:p>
          <a:p>
            <a:pPr algn="just">
              <a:lnSpc>
                <a:spcPct val="95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Установите флажок </a:t>
            </a:r>
            <a:r>
              <a:rPr lang="ru-RU" sz="26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Сервис – Защита – Защитить лист. </a:t>
            </a:r>
          </a:p>
          <a:p>
            <a:pPr algn="just">
              <a:lnSpc>
                <a:spcPct val="95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Результат – весь лист, кроме изменяемых ячеек, защищен</a:t>
            </a:r>
            <a:endParaRPr lang="ru-RU" sz="2600" dirty="0" smtClean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285750"/>
            <a:ext cx="7772400" cy="1371600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Формулы: ссылки на ячейки из других рабочих листов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928689" y="1676400"/>
            <a:ext cx="7858154" cy="46323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При  организации  формул  возможно  ссылаться  на ячейки других рабочих листов. Для этого: </a:t>
            </a:r>
          </a:p>
          <a:p>
            <a:pPr algn="just">
              <a:lnSpc>
                <a:spcPct val="80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Выделите ячейку, в которую нужно поместить формулу, и введите знак равенства (=);</a:t>
            </a:r>
          </a:p>
          <a:p>
            <a:pPr algn="just">
              <a:lnSpc>
                <a:spcPct val="80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Щелкните на ярлычке листа, содержащего нужную ячейку;</a:t>
            </a:r>
          </a:p>
          <a:p>
            <a:pPr algn="just">
              <a:lnSpc>
                <a:spcPct val="80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Выделите   ячейку  или   диапазон,  на   который   нужно установить ссылку. В строке формул появится полный адрес; </a:t>
            </a:r>
          </a:p>
          <a:p>
            <a:pPr algn="just">
              <a:lnSpc>
                <a:spcPct val="80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Завершите ввод формулы, затем нажмите 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Enter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. </a:t>
            </a:r>
          </a:p>
          <a:p>
            <a:pPr algn="just">
              <a:lnSpc>
                <a:spcPct val="80000"/>
              </a:lnSpc>
              <a:defRPr/>
            </a:pP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Пример: формула =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Лист1!В6+Лист2!D9</a:t>
            </a:r>
            <a:endParaRPr lang="ru-RU" sz="2600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Печать документа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Перед выводом документа на печать сделайте предварительный просмотр документа (гл. меню «Файл»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→ «Предварительный просмотр»)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Если часть документа выходит за пределы печати, установите новые параметры страницы или укажите область печати (гл. меню «Файл» → «Параметры страницы»)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ChangeArrowheads="1"/>
          </p:cNvSpPr>
          <p:nvPr>
            <p:ph type="title"/>
          </p:nvPr>
        </p:nvSpPr>
        <p:spPr>
          <a:xfrm>
            <a:off x="827088" y="2492375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Вопросы?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1137</TotalTime>
  <Words>725</Words>
  <Application>Microsoft PowerPoint</Application>
  <PresentationFormat>Экран (4:3)</PresentationFormat>
  <Paragraphs>80</Paragraphs>
  <Slides>17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Document</vt:lpstr>
      <vt:lpstr>Microsoft Excel</vt:lpstr>
      <vt:lpstr>Основные понятия</vt:lpstr>
      <vt:lpstr>Слайд 3</vt:lpstr>
      <vt:lpstr>Слайд 4</vt:lpstr>
      <vt:lpstr>Слайд 5</vt:lpstr>
      <vt:lpstr>Активная ячейка</vt:lpstr>
      <vt:lpstr>Формат данных</vt:lpstr>
      <vt:lpstr>Слайд 8</vt:lpstr>
      <vt:lpstr>Работа с формулами</vt:lpstr>
      <vt:lpstr>Ввод формулы</vt:lpstr>
      <vt:lpstr>Арифметические операторы</vt:lpstr>
      <vt:lpstr>Вывод формул на экран</vt:lpstr>
      <vt:lpstr>Формулы: замена значениями</vt:lpstr>
      <vt:lpstr>Формулы: защита и скрытие</vt:lpstr>
      <vt:lpstr>Формулы: ссылки на ячейки из других рабочих листов</vt:lpstr>
      <vt:lpstr>Печать документа</vt:lpstr>
      <vt:lpstr>Вопросы?</vt:lpstr>
    </vt:vector>
  </TitlesOfParts>
  <Company>НИИХСМ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Excel </dc:title>
  <dc:creator>Лапушкин С.С.</dc:creator>
  <cp:lastModifiedBy>metod4</cp:lastModifiedBy>
  <cp:revision>96</cp:revision>
  <dcterms:created xsi:type="dcterms:W3CDTF">2003-04-06T06:11:10Z</dcterms:created>
  <dcterms:modified xsi:type="dcterms:W3CDTF">2016-12-12T12:37:42Z</dcterms:modified>
</cp:coreProperties>
</file>