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7" r:id="rId3"/>
    <p:sldId id="270" r:id="rId4"/>
    <p:sldId id="268" r:id="rId5"/>
    <p:sldId id="269" r:id="rId6"/>
    <p:sldId id="261" r:id="rId7"/>
    <p:sldId id="263" r:id="rId8"/>
    <p:sldId id="275" r:id="rId9"/>
    <p:sldId id="277" r:id="rId10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5858"/>
    <a:srgbClr val="777FBA"/>
    <a:srgbClr val="C20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19" autoAdjust="0"/>
    <p:restoredTop sz="94599" autoAdjust="0"/>
  </p:normalViewPr>
  <p:slideViewPr>
    <p:cSldViewPr>
      <p:cViewPr varScale="1">
        <p:scale>
          <a:sx n="69" d="100"/>
          <a:sy n="69" d="100"/>
        </p:scale>
        <p:origin x="-810" y="-108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4080" y="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Школы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50"/>
      <c:rotY val="16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  <c:explosion val="12"/>
            <c:spPr>
              <a:solidFill>
                <a:schemeClr val="accent6">
                  <a:alpha val="90000"/>
                </a:schemeClr>
              </a:solidFill>
              <a:ln w="19050">
                <a:solidFill>
                  <a:schemeClr val="accent6">
                    <a:lumMod val="75000"/>
                  </a:schemeClr>
                </a:solidFill>
              </a:ln>
              <a:effectLst>
                <a:innerShdw blurRad="114300">
                  <a:schemeClr val="accent6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6">
                    <a:lumMod val="75000"/>
                  </a:schemeClr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87F-4913-8CC5-B07679A05E98}"/>
              </c:ext>
            </c:extLst>
          </c:dPt>
          <c:dPt>
            <c:idx val="1"/>
            <c:bubble3D val="0"/>
            <c:spPr>
              <a:solidFill>
                <a:schemeClr val="accent5">
                  <a:alpha val="90000"/>
                </a:schemeClr>
              </a:solidFill>
              <a:ln w="19050">
                <a:solidFill>
                  <a:schemeClr val="accent5">
                    <a:lumMod val="75000"/>
                  </a:schemeClr>
                </a:solidFill>
              </a:ln>
              <a:effectLst>
                <a:innerShdw blurRad="114300">
                  <a:schemeClr val="accent5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5">
                    <a:lumMod val="75000"/>
                  </a:schemeClr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87F-4913-8CC5-B07679A05E98}"/>
              </c:ext>
            </c:extLst>
          </c:dPt>
          <c:dPt>
            <c:idx val="2"/>
            <c:bubble3D val="0"/>
            <c:spPr>
              <a:solidFill>
                <a:schemeClr val="accent4">
                  <a:alpha val="90000"/>
                </a:schemeClr>
              </a:solidFill>
              <a:ln w="19050">
                <a:solidFill>
                  <a:schemeClr val="accent4">
                    <a:lumMod val="75000"/>
                  </a:schemeClr>
                </a:solidFill>
              </a:ln>
              <a:effectLst>
                <a:innerShdw blurRad="114300">
                  <a:schemeClr val="accent4"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4">
                    <a:lumMod val="75000"/>
                  </a:schemeClr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87F-4913-8CC5-B07679A05E98}"/>
              </c:ext>
            </c:extLst>
          </c:dPt>
          <c:dPt>
            <c:idx val="3"/>
            <c:bubble3D val="0"/>
            <c:spPr>
              <a:solidFill>
                <a:schemeClr val="accent6">
                  <a:lumMod val="60000"/>
                  <a:alpha val="90000"/>
                </a:schemeClr>
              </a:solidFill>
              <a:ln w="19050">
                <a:solidFill>
                  <a:schemeClr val="accent6">
                    <a:lumMod val="60000"/>
                    <a:lumMod val="75000"/>
                  </a:schemeClr>
                </a:solidFill>
              </a:ln>
              <a:effectLst>
                <a:innerShdw blurRad="114300">
                  <a:schemeClr val="accent6">
                    <a:lumMod val="60000"/>
                    <a:lumMod val="75000"/>
                  </a:schemeClr>
                </a:innerShdw>
              </a:effectLst>
              <a:scene3d>
                <a:camera prst="orthographicFront"/>
                <a:lightRig rig="threePt" dir="t"/>
              </a:scene3d>
              <a:sp3d contourW="19050" prstMaterial="flat">
                <a:contourClr>
                  <a:schemeClr val="accent6">
                    <a:lumMod val="60000"/>
                    <a:lumMod val="75000"/>
                  </a:schemeClr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887F-4913-8CC5-B07679A05E98}"/>
              </c:ext>
            </c:extLst>
          </c:dPt>
          <c:dLbls>
            <c:dLbl>
              <c:idx val="0"/>
              <c:layout/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0" i="0" u="none" strike="noStrike" kern="1200" baseline="0">
                        <a:solidFill>
                          <a:schemeClr val="accent6"/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2000" baseline="0" dirty="0" smtClean="0">
                        <a:solidFill>
                          <a:schemeClr val="tx1"/>
                        </a:solidFill>
                      </a:rPr>
                      <a:t>410 </a:t>
                    </a:r>
                    <a:r>
                      <a:rPr lang="ru-RU" sz="2000" baseline="0" dirty="0">
                        <a:solidFill>
                          <a:schemeClr val="tx1"/>
                        </a:solidFill>
                      </a:rPr>
                      <a:t>пресс-служб</a:t>
                    </a:r>
                    <a:endParaRPr lang="ru-RU" sz="110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solidFill>
                  <a:srgbClr val="777FBA"/>
                </a:solidFill>
                <a:ln w="12700" cap="flat" cmpd="sng" algn="ctr">
                  <a:solidFill>
                    <a:schemeClr val="accent6"/>
                  </a:solidFill>
                  <a:round/>
                </a:ln>
                <a:effectLst>
                  <a:outerShdw blurRad="50800" dist="38100" dir="2700000" algn="tl" rotWithShape="0">
                    <a:schemeClr val="accent6">
                      <a:lumMod val="75000"/>
                      <a:alpha val="40000"/>
                    </a:schemeClr>
                  </a:outerShdw>
                </a:effectLst>
              </c:spPr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87F-4913-8CC5-B07679A05E98}"/>
                </c:ext>
              </c:extLst>
            </c:dLbl>
            <c:dLbl>
              <c:idx val="1"/>
              <c:layout/>
              <c:tx>
                <c:rich>
                  <a:bodyPr rot="0" spcFirstLastPara="1" vertOverflow="clip" horzOverflow="clip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0" i="0" u="none" strike="noStrike" kern="1200" baseline="0">
                        <a:solidFill>
                          <a:schemeClr val="accent6"/>
                        </a:solidFill>
                        <a:effectLst/>
                        <a:latin typeface="+mn-lt"/>
                        <a:ea typeface="+mn-ea"/>
                        <a:cs typeface="+mn-cs"/>
                      </a:defRPr>
                    </a:pPr>
                    <a:r>
                      <a:rPr lang="ru-RU" sz="1800" dirty="0">
                        <a:solidFill>
                          <a:schemeClr val="tx1"/>
                        </a:solidFill>
                      </a:rPr>
                      <a:t>Не</a:t>
                    </a:r>
                    <a:r>
                      <a:rPr lang="ru-RU" sz="18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запущено </a:t>
                    </a:r>
                    <a:r>
                      <a:rPr lang="ru-RU" sz="1800" baseline="0" dirty="0">
                        <a:solidFill>
                          <a:schemeClr val="tx1"/>
                        </a:solidFill>
                      </a:rPr>
                      <a:t/>
                    </a:r>
                    <a:br>
                      <a:rPr lang="ru-RU" sz="1800" baseline="0" dirty="0">
                        <a:solidFill>
                          <a:schemeClr val="tx1"/>
                        </a:solidFill>
                      </a:rPr>
                    </a:br>
                    <a:r>
                      <a:rPr lang="ru-RU" sz="1800" baseline="0" dirty="0" smtClean="0">
                        <a:solidFill>
                          <a:schemeClr val="tx1"/>
                        </a:solidFill>
                      </a:rPr>
                      <a:t>53 школы</a:t>
                    </a:r>
                    <a:endParaRPr lang="ru-RU" sz="180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solidFill>
                  <a:srgbClr val="D25858"/>
                </a:solidFill>
                <a:ln w="12700" cap="flat" cmpd="sng" algn="ctr">
                  <a:solidFill>
                    <a:schemeClr val="accent5"/>
                  </a:solidFill>
                  <a:round/>
                </a:ln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</c:spPr>
              <c:dLblPos val="ctr"/>
              <c:showLegendKey val="0"/>
              <c:showVal val="0"/>
              <c:showCatName val="1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87F-4913-8CC5-B07679A05E98}"/>
                </c:ext>
              </c:extLst>
            </c:dLbl>
            <c:dLbl>
              <c:idx val="2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4"/>
                  </a:solidFill>
                  <a:round/>
                </a:ln>
                <a:effectLst>
                  <a:outerShdw blurRad="50800" dist="38100" dir="2700000" algn="tl" rotWithShape="0">
                    <a:schemeClr val="accent4"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4"/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3"/>
              <c:spPr>
                <a:solidFill>
                  <a:schemeClr val="lt1">
                    <a:alpha val="90000"/>
                  </a:schemeClr>
                </a:solidFill>
                <a:ln w="12700" cap="flat" cmpd="sng" algn="ctr">
                  <a:solidFill>
                    <a:schemeClr val="accent6">
                      <a:lumMod val="60000"/>
                    </a:schemeClr>
                  </a:solidFill>
                  <a:round/>
                </a:ln>
                <a:effectLst>
                  <a:outerShdw blurRad="50800" dist="38100" dir="2700000" algn="tl" rotWithShape="0">
                    <a:schemeClr val="accent6">
                      <a:lumMod val="60000"/>
                      <a:lumMod val="75000"/>
                      <a:alpha val="40000"/>
                    </a:schemeClr>
                  </a:outerShdw>
                </a:effectLst>
              </c:spPr>
              <c:txPr>
                <a:bodyPr rot="0" spcFirstLastPara="1" vertOverflow="clip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0" i="0" u="none" strike="noStrike" kern="1200" baseline="0">
                      <a:solidFill>
                        <a:schemeClr val="accent6">
                          <a:lumMod val="60000"/>
                        </a:schemeClr>
                      </a:solidFill>
                      <a:effectLst/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inEnd"/>
              <c:showLegendKey val="0"/>
              <c:showVal val="0"/>
              <c:showCatName val="1"/>
              <c:showSerName val="0"/>
              <c:showPercent val="0"/>
              <c:showBubbleSize val="0"/>
            </c:dLbl>
            <c:spPr>
              <a:solidFill>
                <a:prstClr val="white">
                  <a:alpha val="90000"/>
                </a:prstClr>
              </a:solidFill>
              <a:ln w="12700" cap="flat" cmpd="sng" algn="ctr">
                <a:solidFill>
                  <a:srgbClr val="828BCE"/>
                </a:solidFill>
                <a:round/>
              </a:ln>
              <a:effectLst>
                <a:outerShdw blurRad="50800" dist="38100" dir="2700000" algn="tl" rotWithShape="0">
                  <a:srgbClr val="828BCE">
                    <a:lumMod val="75000"/>
                    <a:alpha val="40000"/>
                  </a:srgbClr>
                </a:outerShdw>
              </a:effectLst>
            </c:spPr>
            <c:dLblPos val="inEnd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Проект запущен</c:v>
                </c:pt>
                <c:pt idx="1">
                  <c:v>Не запущено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410</c:v>
                </c:pt>
                <c:pt idx="1">
                  <c:v>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87F-4913-8CC5-B07679A05E98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3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8100" tIns="19050" rIns="38100" bIns="19050" anchor="ctr" anchorCtr="1">
      <a:spAutoFit/>
    </cs:bodyPr>
  </cs:dataLabel>
  <cs:dataLabelCallout>
    <cs:lnRef idx="0">
      <cs:styleClr val="auto"/>
    </cs:lnRef>
    <cs:fillRef idx="0"/>
    <cs:effectRef idx="0">
      <cs:styleClr val="auto"/>
    </cs:effectRef>
    <cs:fontRef idx="minor">
      <cs:styleClr val="auto"/>
    </cs:fontRef>
    <cs:spPr>
      <a:solidFill>
        <a:schemeClr val="lt1">
          <a:alpha val="90000"/>
        </a:schemeClr>
      </a:solidFill>
      <a:ln w="12700" cap="flat" cmpd="sng" algn="ctr">
        <a:solidFill>
          <a:schemeClr val="phClr"/>
        </a:solidFill>
        <a:round/>
      </a:ln>
      <a:effectLst>
        <a:outerShdw blurRad="50800" dist="38100" dir="2700000" algn="tl" rotWithShape="0">
          <a:schemeClr val="phClr">
            <a:lumMod val="75000"/>
            <a:alpha val="40000"/>
          </a:schemeClr>
        </a:outerShdw>
      </a:effectLst>
    </cs:spPr>
    <cs:defRPr sz="1330" b="0" i="0" u="none" strike="noStrike" kern="1200" baseline="0">
      <a:effectLst/>
    </cs:defRPr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>
          <a:alpha val="70000"/>
        </a:schemeClr>
      </a:solidFill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tx1"/>
    </cs:fontRef>
    <cs:spPr>
      <a:solidFill>
        <a:schemeClr val="phClr">
          <a:alpha val="90000"/>
        </a:schemeClr>
      </a:solidFill>
      <a:ln w="19050">
        <a:solidFill>
          <a:schemeClr val="phClr">
            <a:lumMod val="75000"/>
          </a:schemeClr>
        </a:solidFill>
      </a:ln>
      <a:effectLst>
        <a:innerShdw blurRad="114300">
          <a:schemeClr val="phClr">
            <a:lumMod val="75000"/>
          </a:schemeClr>
        </a:innerShdw>
      </a:effectLst>
      <a:scene3d>
        <a:camera prst="orthographicFront"/>
        <a:lightRig rig="threePt" dir="t"/>
      </a:scene3d>
      <a:sp3d contourW="19050" prstMaterial="flat">
        <a:contourClr>
          <a:schemeClr val="accent4">
            <a:lumMod val="75000"/>
          </a:schemeClr>
        </a:contourClr>
      </a:sp3d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13D02FD-F98D-4393-8C2A-AA2B1B59A463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5164D38-2738-4F9A-AE2C-9F3DA1661795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7649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41232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75003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53722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256" name="Линия" descr="Изображение линии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Полилиния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8" name="Полилиния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9" name="Полилиния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0" name="Полилиния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1" name="Полилиния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2" name="Полилиния 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3" name="Полилиния 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4" name="Полилиния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5" name="Полилиния 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6" name="Полилиния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7" name="Полилиния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8" name="Полилиния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9" name="Полилиния 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0" name="Полилиния 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1" name="Полилиния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2" name="Полилиния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3" name="Полилиния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4" name="Полилиния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5" name="Полилиния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6" name="Полилиния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7" name="Полилиния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8" name="Полилиния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9" name="Полилиния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0" name="Полилиния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1" name="Полилиния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2" name="Полилиния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3" name="Полилиния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4" name="Полилиния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5" name="Полилиния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6" name="Полилиния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7" name="Полилиния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8" name="Полилиния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9" name="Полилиния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0" name="Полилиния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1" name="Полилиния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2" name="Полилиния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3" name="Полилиния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4" name="Полилиния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5" name="Полилиния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6" name="Полилиния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7" name="Полилиния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8" name="Полилиния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9" name="Полилиния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0" name="Полилиния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1" name="Полилиния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2" name="Полилиния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3" name="Полилиния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4" name="Полилиния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5" name="Полилиния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6" name="Полилиния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7" name="Полилиния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8" name="Полилиния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9" name="Полилиния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0" name="Полилиния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1" name="Полилиния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2" name="Полилиния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3" name="Полилиния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4" name="Полилиния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5" name="Полилиния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6" name="Полилиния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7" name="Полилиния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8" name="Полилиния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9" name="Полилиния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0" name="Полилиния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1" name="Полилиния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2" name="Полилиния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3" name="Полилиния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4" name="Полилиния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5" name="Полилиния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6" name="Полилиния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7" name="Полилиния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8" name="Полилиния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9" name="Полилиния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0" name="Полилиния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1" name="Полилиния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2" name="Полилиния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3" name="Полилиния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4" name="Полилиния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5" name="Полилиния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6" name="Полилиния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7" name="Полилиния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8" name="Полилиния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9" name="Полилиния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0" name="Полилиния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1" name="Полилиния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2" name="Полилиния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3" name="Полилиния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4" name="Полилиния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5" name="Полилиния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6" name="Полилиния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7" name="Полилиния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8" name="Полилиния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9" name="Полилиния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0" name="Полилиния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1" name="Полилиния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2" name="Полилиния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3" name="Полилиния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4" name="Полилиния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5" name="Полилиния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6" name="Полилиния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7" name="Полилиния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8" name="Полилиния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9" name="Полилиния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0" name="Полилиния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1" name="Полилиния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2" name="Полилиния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3" name="Полилиния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4" name="Полилиния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5" name="Полилиния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6" name="Полилиния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7" name="Полилиния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8" name="Полилиния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9" name="Полилиния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0" name="Полилиния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1" name="Полилиния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2" name="Полилиния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3" name="Полилиния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4" name="Полилиния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5" name="Полилиния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6" name="Полилиния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7" name="Полилиния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8" name="Полилиния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9" name="Полилиния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67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567F8A-3B9B-475E-B703-D5E9DB2614A0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255" name="Линия" descr="Изображение линии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Полилиния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7" name="Полилиния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8" name="Полилиния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9" name="Полилиния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0" name="Полилиния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1" name="Полилиния 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2" name="Полилиния 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3" name="Полилиния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4" name="Полилиния 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5" name="Полилиния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6" name="Полилиния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7" name="Полилиния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8" name="Полилиния 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9" name="Полилиния 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0" name="Полилиния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1" name="Полилиния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2" name="Полилиния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3" name="Полилиния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4" name="Полилиния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5" name="Полилиния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6" name="Полилиния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7" name="Полилиния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8" name="Полилиния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9" name="Полилиния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0" name="Полилиния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1" name="Полилиния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2" name="Полилиния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3" name="Полилиния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4" name="Полилиния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5" name="Полилиния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6" name="Полилиния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7" name="Полилиния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8" name="Полилиния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9" name="Полилиния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0" name="Полилиния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1" name="Полилиния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2" name="Полилиния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3" name="Полилиния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4" name="Полилиния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5" name="Полилиния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6" name="Полилиния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7" name="Полилиния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8" name="Полилиния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9" name="Полилиния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0" name="Полилиния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1" name="Полилиния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2" name="Полилиния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3" name="Полилиния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4" name="Полилиния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5" name="Полилиния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6" name="Полилиния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7" name="Полилиния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8" name="Полилиния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9" name="Полилиния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0" name="Полилиния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1" name="Полилиния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2" name="Полилиния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3" name="Полилиния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4" name="Полилиния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5" name="Полилиния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6" name="Полилиния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7" name="Полилиния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8" name="Полилиния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9" name="Полилиния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0" name="Полилиния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1" name="Полилиния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2" name="Полилиния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3" name="Полилиния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4" name="Полилиния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5" name="Полилиния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6" name="Полилиния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7" name="Полилиния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8" name="Полилиния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9" name="Полилиния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0" name="Полилиния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1" name="Полилиния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2" name="Полилиния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3" name="Полилиния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4" name="Полилиния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5" name="Полилиния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6" name="Полилиния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7" name="Полилиния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8" name="Полилиния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9" name="Полилиния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0" name="Полилиния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1" name="Полилиния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2" name="Полилиния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3" name="Полилиния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4" name="Полилиния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5" name="Полилиния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6" name="Полилиния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7" name="Полилиния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8" name="Полилиния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9" name="Полилиния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0" name="Полилиния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1" name="Полилиния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2" name="Полилиния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3" name="Полилиния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4" name="Полилиния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5" name="Полилиния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6" name="Полилиния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7" name="Полилиния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8" name="Полилиния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9" name="Полилиния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0" name="Полилиния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1" name="Полилиния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2" name="Полилиния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3" name="Полилиния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4" name="Полилиния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5" name="Полилиния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6" name="Полилиния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7" name="Полилиния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8" name="Полилиния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9" name="Полилиния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0" name="Полилиния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1" name="Полилиния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2" name="Полилиния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3" name="Полилиния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4" name="Полилиния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5" name="Полилиния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6" name="Полилиния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7" name="Полилиния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8" name="Полилиния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86B7B8-68DB-4C8D-B1EE-F0C4532BD17D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58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0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1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2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3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4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5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6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7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8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1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2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8857C3-C93F-4E49-AD92-CBF7106F2783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60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Полилиния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2" name="Полилиния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3" name="Полилиния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4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5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6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7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8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1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2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3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4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C36C73-844D-4651-9FC2-22D52B486471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5" name="Объект 3"/>
          <p:cNvSpPr>
            <a:spLocks noGrp="1"/>
          </p:cNvSpPr>
          <p:nvPr>
            <p:ph sz="half" idx="13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56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8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9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0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1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2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3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4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5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6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7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8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2BE7C9-88BB-4EFE-8667-3062E1396877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013653-6E18-417E-A961-3DF0937C0BAA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grpSp>
        <p:nvGrpSpPr>
          <p:cNvPr id="615" name="рамка" descr="Изображение прямоугольника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Группа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Группа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Полилиния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Полилиния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Полилиния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Группа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Полилиния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Полилиния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Полилиния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Группа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Группа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Полилиния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Полилиния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Полилиния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Группа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Полилиния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Полилиния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Полилиния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19705AF-92A4-4691-A540-883D58C8D1DC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grpSp>
        <p:nvGrpSpPr>
          <p:cNvPr id="614" name="рамка" descr="Изображение прямоугольника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Группа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Группа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Полилиния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Полилиния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Полилиния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Группа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Полилиния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Полилиния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Полилиния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Группа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Группа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Полилиния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Полилиния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Полилиния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Группа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Полилиния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Полилиния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Полилиния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Полилиния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Полилиния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Полилиния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Полилиния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Полилиния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Полилиния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Полилиния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Полилиния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Полилиния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Полилиния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Полилиния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Полилиния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Полилиния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Полилиния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Полилиния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Полилиния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Полилиния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Полилиния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Полилиния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Полилиния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Полилиния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Полилиния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Полилиния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Полилиния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Полилиния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Полилиния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Полилиния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Полилиния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Полилиния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Полилиния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Полилиния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Полилиния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Полилиния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Полилиния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Полилиния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Полилиния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Полилиния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Полилиния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Полилиния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Полилиния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Полилиния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Полилиния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Полилиния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Полилиния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Полилиния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Полилиния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Полилиния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Полилиния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Полилиния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Полилиния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Полилиния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Полилиния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Полилиния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Полилиния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Полилиния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Полилиния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Полилиния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Полилиния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Полилиния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Полилиния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Полилиния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Полилиния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Полилиния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Полилиния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Полилиния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Полилиния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Полилиния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Полилиния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Полилиния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Полилиния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Полилиния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09E27C-4335-4F92-9135-AD8999CC569B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7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Полилиния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9" name="Полилиния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0" name="Полилиния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ADCAA3-DEBC-406D-8401-30E1F946FF53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7" name="Линия" descr="Изображение линии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9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0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55B83A8-B65A-4820-B3AA-18435A44086F}" type="datetime1">
              <a:rPr lang="ru-RU" smtClean="0"/>
              <a:t>28.03.2018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C9D4412-E0C6-4262-9FCB-58486E3B00CB}" type="datetime1">
              <a:rPr lang="ru-RU" noProof="0" smtClean="0"/>
              <a:t>28.03.2018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ru-RU" dirty="0">
                <a:solidFill>
                  <a:srgbClr val="C20E9B"/>
                </a:solidFill>
                <a:latin typeface="MicraDi" panose="02000000000000000000" pitchFamily="2" charset="0"/>
              </a:rPr>
              <a:t>Проект «Инфошкола»</a:t>
            </a:r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Количество охваченных школ Республики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="" xmlns:a16="http://schemas.microsoft.com/office/drawing/2014/main" id="{F8190177-96A9-4AEF-8E26-BACEC7FF79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5658550"/>
              </p:ext>
            </p:extLst>
          </p:nvPr>
        </p:nvGraphicFramePr>
        <p:xfrm>
          <a:off x="1522413" y="1905000"/>
          <a:ext cx="91440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6580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9BA851B-D35B-4C70-880E-EE2A5CC0F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Возможности охвата пользователей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3D971DB-1CF9-458D-BB5A-27F9050BC3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2414" y="1905000"/>
            <a:ext cx="10260630" cy="4267200"/>
          </a:xfrm>
        </p:spPr>
        <p:txBody>
          <a:bodyPr/>
          <a:lstStyle/>
          <a:p>
            <a:r>
              <a:rPr lang="ru-RU" sz="3600" dirty="0"/>
              <a:t>Одной из положительных сторон проекта является быстрое донесение информации учащимся всех школ Республики, таким образом в деятельности «Инфошкола» практиковалась распространение различной полезной информации учащимся.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125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CA43DA3-2F9D-4EA9-8ECB-E1467B90B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4513" y="0"/>
            <a:ext cx="4068585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3C8EC6A-B36A-4522-AB75-A1E5D0121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8508" y="188640"/>
            <a:ext cx="4714875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39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E9695D71-6DB0-42E6-BEA1-118350417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5118" y="0"/>
            <a:ext cx="3929146" cy="685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4E1CE1B8-6891-40C1-968B-A5F6E29BB9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066" y="0"/>
            <a:ext cx="4519198" cy="68580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0B6E85C-287A-4DDB-AFCC-E3FE30BB13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61" y="7573"/>
            <a:ext cx="33836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72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2747" y="-387424"/>
            <a:ext cx="10513168" cy="1020762"/>
          </a:xfrm>
        </p:spPr>
        <p:txBody>
          <a:bodyPr rtlCol="0"/>
          <a:lstStyle/>
          <a:p>
            <a:r>
              <a:rPr lang="ru-RU" dirty="0"/>
              <a:t>Примеры публикаций контента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F0D30B2-CE88-4C79-99C3-C5A2DC0F64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64" y="1563687"/>
            <a:ext cx="4629150" cy="50196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34BD9B7-EDB1-4B70-8C14-97217D9B51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8064" y="0"/>
            <a:ext cx="2330761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E517A3B-BA20-4E35-B375-310D3C7493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8489" y="1429080"/>
            <a:ext cx="4572000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9800" y="116632"/>
            <a:ext cx="9143998" cy="1020762"/>
          </a:xfrm>
        </p:spPr>
        <p:txBody>
          <a:bodyPr rtlCol="0"/>
          <a:lstStyle/>
          <a:p>
            <a:r>
              <a:rPr lang="ru-RU" b="1" dirty="0"/>
              <a:t>Рейтинговая система </a:t>
            </a:r>
            <a:br>
              <a:rPr lang="ru-RU" b="1" dirty="0"/>
            </a:br>
            <a:r>
              <a:rPr lang="ru-RU" b="1" dirty="0"/>
              <a:t>оценивания</a:t>
            </a:r>
          </a:p>
        </p:txBody>
      </p:sp>
      <p:pic>
        <p:nvPicPr>
          <p:cNvPr id="2050" name="Picture 2" descr="https://pp.userapi.com/c841032/v841032700/42dfb/Xs5gzix-3jc.jpg">
            <a:extLst>
              <a:ext uri="{FF2B5EF4-FFF2-40B4-BE49-F238E27FC236}">
                <a16:creationId xmlns="" xmlns:a16="http://schemas.microsoft.com/office/drawing/2014/main" id="{3315128D-6AA8-47E1-9B3A-63913AA208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00" y="-33717"/>
            <a:ext cx="4962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13">
            <a:extLst>
              <a:ext uri="{FF2B5EF4-FFF2-40B4-BE49-F238E27FC236}">
                <a16:creationId xmlns="" xmlns:a16="http://schemas.microsoft.com/office/drawing/2014/main" id="{4B1D2296-652C-44C8-93C1-A57FB3E373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012" y="1412776"/>
            <a:ext cx="6859488" cy="4810546"/>
          </a:xfrm>
        </p:spPr>
        <p:txBody>
          <a:bodyPr rtlCol="0">
            <a:normAutofit fontScale="85000" lnSpcReduction="20000"/>
          </a:bodyPr>
          <a:lstStyle/>
          <a:p>
            <a:pPr rtl="0"/>
            <a:r>
              <a:rPr lang="ru-RU" sz="3500" dirty="0">
                <a:solidFill>
                  <a:schemeClr val="tx1">
                    <a:lumMod val="85000"/>
                  </a:schemeClr>
                </a:solidFill>
              </a:rPr>
              <a:t>Индекс вовлеченности в посты;</a:t>
            </a:r>
          </a:p>
          <a:p>
            <a:pPr rtl="0"/>
            <a:r>
              <a:rPr lang="ru-RU" sz="3500" dirty="0">
                <a:solidFill>
                  <a:schemeClr val="tx1">
                    <a:lumMod val="85000"/>
                  </a:schemeClr>
                </a:solidFill>
              </a:rPr>
              <a:t>Отношение просмотров к подписчикам;</a:t>
            </a:r>
          </a:p>
          <a:p>
            <a:pPr rtl="0"/>
            <a:r>
              <a:rPr lang="ru-RU" sz="3500" dirty="0">
                <a:solidFill>
                  <a:schemeClr val="tx1">
                    <a:lumMod val="85000"/>
                  </a:schemeClr>
                </a:solidFill>
              </a:rPr>
              <a:t>Отношение просмотров к постам;</a:t>
            </a:r>
          </a:p>
          <a:p>
            <a:pPr rtl="0"/>
            <a:r>
              <a:rPr lang="ru-RU" sz="3500" dirty="0">
                <a:solidFill>
                  <a:schemeClr val="tx1">
                    <a:lumMod val="85000"/>
                  </a:schemeClr>
                </a:solidFill>
              </a:rPr>
              <a:t>Отношение постов к норме;</a:t>
            </a:r>
          </a:p>
          <a:p>
            <a:pPr rtl="0"/>
            <a:r>
              <a:rPr lang="ru-RU" sz="3500" dirty="0">
                <a:solidFill>
                  <a:schemeClr val="tx1">
                    <a:lumMod val="85000"/>
                  </a:schemeClr>
                </a:solidFill>
              </a:rPr>
              <a:t>Отношение подписчиков к размеру школы;</a:t>
            </a:r>
          </a:p>
          <a:p>
            <a:pPr rtl="0"/>
            <a:r>
              <a:rPr lang="ru-RU" sz="3500" dirty="0">
                <a:solidFill>
                  <a:schemeClr val="tx1">
                    <a:lumMod val="85000"/>
                  </a:schemeClr>
                </a:solidFill>
              </a:rPr>
              <a:t>Средний коэффициент вовлеченности;</a:t>
            </a:r>
          </a:p>
          <a:p>
            <a:pPr rtl="0"/>
            <a:r>
              <a:rPr lang="ru-RU" sz="3500" dirty="0">
                <a:solidFill>
                  <a:schemeClr val="tx1">
                    <a:lumMod val="85000"/>
                  </a:schemeClr>
                </a:solidFill>
              </a:rPr>
              <a:t>Отношение реакций в подписчикам.</a:t>
            </a:r>
            <a:endParaRPr lang="ru-RU" sz="28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30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pp.userapi.com/c621707/v621707945/41e59/tbQP-YSBD6U.jpg">
            <a:extLst>
              <a:ext uri="{FF2B5EF4-FFF2-40B4-BE49-F238E27FC236}">
                <a16:creationId xmlns="" xmlns:a16="http://schemas.microsoft.com/office/drawing/2014/main" id="{2F9B6857-03D4-4F1C-8695-1065FFFD2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914" y="3284984"/>
            <a:ext cx="6098178" cy="406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pp.userapi.com/c621707/v621707945/41e63/53xIRMRrYjc.jpg">
            <a:extLst>
              <a:ext uri="{FF2B5EF4-FFF2-40B4-BE49-F238E27FC236}">
                <a16:creationId xmlns="" xmlns:a16="http://schemas.microsoft.com/office/drawing/2014/main" id="{173E0826-4569-46F3-9364-010977E55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12" y="-1"/>
            <a:ext cx="6094413" cy="406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pp.userapi.com/c621707/v621707945/41e77/HJARO4OU-N8.jpg">
            <a:extLst>
              <a:ext uri="{FF2B5EF4-FFF2-40B4-BE49-F238E27FC236}">
                <a16:creationId xmlns="" xmlns:a16="http://schemas.microsoft.com/office/drawing/2014/main" id="{156D10F6-7B9E-48FD-8FBA-B8878AFB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" y="3427744"/>
            <a:ext cx="6098177" cy="406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pp.userapi.com/c621707/v621707945/41ea0/WxI1Kpqd21k.jpg">
            <a:extLst>
              <a:ext uri="{FF2B5EF4-FFF2-40B4-BE49-F238E27FC236}">
                <a16:creationId xmlns="" xmlns:a16="http://schemas.microsoft.com/office/drawing/2014/main" id="{5D1C888F-7164-4A1F-BB68-569AD8B15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9316"/>
            <a:ext cx="6094413" cy="406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653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A09D808-DE43-47DF-98AD-001DF25CE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0354" y="91642"/>
            <a:ext cx="7168116" cy="517953"/>
          </a:xfrm>
        </p:spPr>
        <p:txBody>
          <a:bodyPr/>
          <a:lstStyle/>
          <a:p>
            <a:r>
              <a:rPr lang="ru-RU" sz="2400" dirty="0">
                <a:solidFill>
                  <a:srgbClr val="92D050"/>
                </a:solidFill>
                <a:latin typeface="Citrica Cyrillic" pitchFamily="2" charset="0"/>
              </a:rPr>
              <a:t>Программа курсов интернет журналистики</a:t>
            </a:r>
          </a:p>
        </p:txBody>
      </p:sp>
      <p:graphicFrame>
        <p:nvGraphicFramePr>
          <p:cNvPr id="8" name="Таблица 7">
            <a:extLst>
              <a:ext uri="{FF2B5EF4-FFF2-40B4-BE49-F238E27FC236}">
                <a16:creationId xmlns="" xmlns:a16="http://schemas.microsoft.com/office/drawing/2014/main" id="{16B26763-2F0B-4752-AB27-3F32C2ACF1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680780"/>
              </p:ext>
            </p:extLst>
          </p:nvPr>
        </p:nvGraphicFramePr>
        <p:xfrm>
          <a:off x="280624" y="764704"/>
          <a:ext cx="5525756" cy="58754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25756">
                  <a:extLst>
                    <a:ext uri="{9D8B030D-6E8A-4147-A177-3AD203B41FA5}">
                      <a16:colId xmlns="" xmlns:a16="http://schemas.microsoft.com/office/drawing/2014/main" val="1122466176"/>
                    </a:ext>
                  </a:extLst>
                </a:gridCol>
              </a:tblGrid>
              <a:tr h="7219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Вводная лекция для участников программы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371873548"/>
                  </a:ext>
                </a:extLst>
              </a:tr>
              <a:tr h="7219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Лекция по функционалу социальной сети ВКонтакте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59341892"/>
                  </a:ext>
                </a:extLst>
              </a:tr>
              <a:tr h="3609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Наполнение школьных страниц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2189267"/>
                  </a:ext>
                </a:extLst>
              </a:tr>
              <a:tr h="3609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4) Введение в журналистику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96824975"/>
                  </a:ext>
                </a:extLst>
              </a:tr>
              <a:tr h="3609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5) Написание заголовков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20052474"/>
                  </a:ext>
                </a:extLst>
              </a:tr>
              <a:tr h="3868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6) Лекция по написанию пост-релизов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05458685"/>
                  </a:ext>
                </a:extLst>
              </a:tr>
              <a:tr h="3724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7) Лекция по написанию пост-релизов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08227014"/>
                  </a:ext>
                </a:extLst>
              </a:tr>
              <a:tr h="4009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8) Лекция по написанию пост-релизов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026760991"/>
                  </a:ext>
                </a:extLst>
              </a:tr>
              <a:tr h="3609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9) Лекция по интервью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551383699"/>
                  </a:ext>
                </a:extLst>
              </a:tr>
              <a:tr h="3609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10) Лекция по медиа грамотности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91892556"/>
                  </a:ext>
                </a:extLst>
              </a:tr>
              <a:tr h="3609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11) Лекция по медиа грамотности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16703465"/>
                  </a:ext>
                </a:extLst>
              </a:tr>
              <a:tr h="3836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12) Лекция по созданию инфографики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933823515"/>
                  </a:ext>
                </a:extLst>
              </a:tr>
              <a:tr h="72193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13) Подведение итога блока журналистики</a:t>
                      </a:r>
                      <a:endParaRPr lang="ru-RU" sz="2000" b="0" i="1" dirty="0">
                        <a:solidFill>
                          <a:schemeClr val="accent4">
                            <a:lumMod val="40000"/>
                            <a:lumOff val="6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66791818"/>
                  </a:ext>
                </a:extLst>
              </a:tr>
            </a:tbl>
          </a:graphicData>
        </a:graphic>
      </p:graphicFrame>
      <p:graphicFrame>
        <p:nvGraphicFramePr>
          <p:cNvPr id="11" name="Таблица 10">
            <a:extLst>
              <a:ext uri="{FF2B5EF4-FFF2-40B4-BE49-F238E27FC236}">
                <a16:creationId xmlns="" xmlns:a16="http://schemas.microsoft.com/office/drawing/2014/main" id="{3EB6AF4C-219D-4DA9-97E0-83E5B43938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02114"/>
              </p:ext>
            </p:extLst>
          </p:nvPr>
        </p:nvGraphicFramePr>
        <p:xfrm>
          <a:off x="6632547" y="764704"/>
          <a:ext cx="5275654" cy="5740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75654">
                  <a:extLst>
                    <a:ext uri="{9D8B030D-6E8A-4147-A177-3AD203B41FA5}">
                      <a16:colId xmlns="" xmlns:a16="http://schemas.microsoft.com/office/drawing/2014/main" val="2374968655"/>
                    </a:ext>
                  </a:extLst>
                </a:gridCol>
              </a:tblGrid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14) </a:t>
                      </a:r>
                      <a:r>
                        <a:rPr lang="ru-RU" sz="2000" b="0" i="1" dirty="0">
                          <a:solidFill>
                            <a:schemeClr val="accent4">
                              <a:lumMod val="40000"/>
                              <a:lumOff val="6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Устройство</a:t>
                      </a: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фотоаппаратов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880129684"/>
                  </a:ext>
                </a:extLst>
              </a:tr>
              <a:tr h="6851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15) Основы выполнения фотографий для репортажей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02161405"/>
                  </a:ext>
                </a:extLst>
              </a:tr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16) Съемка репортажей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692500601"/>
                  </a:ext>
                </a:extLst>
              </a:tr>
              <a:tr h="6851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17) Съемка и редактирование фото на телефоне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97637838"/>
                  </a:ext>
                </a:extLst>
              </a:tr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18) Основы фото редактирования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951159618"/>
                  </a:ext>
                </a:extLst>
              </a:tr>
              <a:tr h="6851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19) Подведение итога блока фотожурналистики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880809008"/>
                  </a:ext>
                </a:extLst>
              </a:tr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20) Основы видеосъемки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131907837"/>
                  </a:ext>
                </a:extLst>
              </a:tr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21) Выполнение практической работы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354956955"/>
                  </a:ext>
                </a:extLst>
              </a:tr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22) Интервью, обзоры, блоги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121899331"/>
                  </a:ext>
                </a:extLst>
              </a:tr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23) Основы видеомонтажа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046323954"/>
                  </a:ext>
                </a:extLst>
              </a:tr>
              <a:tr h="330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24) Основы видеомонтажа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3481700785"/>
                  </a:ext>
                </a:extLst>
              </a:tr>
              <a:tr h="10396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chemeClr val="accent3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25) Подведение итога блока работы с видео, выдача заданий для дипломных работ</a:t>
                      </a:r>
                      <a:endParaRPr lang="ru-RU" sz="2000" b="0" i="1" dirty="0">
                        <a:solidFill>
                          <a:schemeClr val="accent3">
                            <a:lumMod val="20000"/>
                            <a:lumOff val="8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8846823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885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кольная доска (16x9)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_9529488_TF02804846_TF02804846.potx" id="{B0D334FF-33A8-46AB-96CF-63558F5650FA}" vid="{48B67DF7-1DEB-4C08-A175-C7A2C8FA45E8}"/>
    </a:ext>
  </a:extLst>
</a:theme>
</file>

<file path=ppt/theme/theme2.xml><?xml version="1.0" encoding="utf-8"?>
<a:theme xmlns:a="http://schemas.openxmlformats.org/drawingml/2006/main" name="Тема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со школьной доской (широкоэкранный формат)</Template>
  <TotalTime>129</TotalTime>
  <Words>240</Words>
  <Application>Microsoft Office PowerPoint</Application>
  <PresentationFormat>Произвольный</PresentationFormat>
  <Paragraphs>46</Paragraphs>
  <Slides>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Школьная доска (16x9)</vt:lpstr>
      <vt:lpstr>Проект «Инфошкола»</vt:lpstr>
      <vt:lpstr>Количество охваченных школ Республики</vt:lpstr>
      <vt:lpstr>Возможности охвата пользователей</vt:lpstr>
      <vt:lpstr>Презентация PowerPoint</vt:lpstr>
      <vt:lpstr>Презентация PowerPoint</vt:lpstr>
      <vt:lpstr>Примеры публикаций контента</vt:lpstr>
      <vt:lpstr>Рейтинговая система  оценивания</vt:lpstr>
      <vt:lpstr>Презентация PowerPoint</vt:lpstr>
      <vt:lpstr>Программа курсов интернет журналистики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«Инфошкола»</dc:title>
  <dc:creator>MaXXXym</dc:creator>
  <cp:lastModifiedBy>Vorezzzo</cp:lastModifiedBy>
  <cp:revision>16</cp:revision>
  <dcterms:created xsi:type="dcterms:W3CDTF">2017-12-12T00:00:51Z</dcterms:created>
  <dcterms:modified xsi:type="dcterms:W3CDTF">2018-03-27T21:34:29Z</dcterms:modified>
</cp:coreProperties>
</file>