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3" r:id="rId5"/>
    <p:sldId id="259" r:id="rId6"/>
    <p:sldId id="269" r:id="rId7"/>
    <p:sldId id="270" r:id="rId8"/>
    <p:sldId id="268" r:id="rId9"/>
    <p:sldId id="261" r:id="rId10"/>
    <p:sldId id="260" r:id="rId11"/>
    <p:sldId id="265" r:id="rId12"/>
    <p:sldId id="262" r:id="rId13"/>
    <p:sldId id="266" r:id="rId14"/>
    <p:sldId id="274" r:id="rId15"/>
    <p:sldId id="298" r:id="rId16"/>
    <p:sldId id="276" r:id="rId17"/>
    <p:sldId id="302" r:id="rId18"/>
    <p:sldId id="301" r:id="rId19"/>
    <p:sldId id="303" r:id="rId20"/>
    <p:sldId id="309" r:id="rId21"/>
    <p:sldId id="305" r:id="rId22"/>
    <p:sldId id="304" r:id="rId23"/>
    <p:sldId id="277" r:id="rId24"/>
    <p:sldId id="278" r:id="rId25"/>
    <p:sldId id="310" r:id="rId26"/>
    <p:sldId id="279" r:id="rId27"/>
    <p:sldId id="280" r:id="rId28"/>
    <p:sldId id="293" r:id="rId29"/>
    <p:sldId id="294" r:id="rId30"/>
    <p:sldId id="281" r:id="rId31"/>
    <p:sldId id="282" r:id="rId32"/>
    <p:sldId id="283" r:id="rId33"/>
    <p:sldId id="285" r:id="rId34"/>
    <p:sldId id="284" r:id="rId35"/>
    <p:sldId id="286" r:id="rId36"/>
    <p:sldId id="291" r:id="rId37"/>
    <p:sldId id="292" r:id="rId38"/>
    <p:sldId id="297" r:id="rId39"/>
    <p:sldId id="289" r:id="rId40"/>
    <p:sldId id="290" r:id="rId41"/>
    <p:sldId id="295" r:id="rId42"/>
    <p:sldId id="306" r:id="rId43"/>
    <p:sldId id="307" r:id="rId44"/>
    <p:sldId id="308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7" autoAdjust="0"/>
    <p:restoredTop sz="94750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42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2FA6E-F2D1-4001-AE6A-40EF0A001E67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BBA1B-2B56-475D-B4A1-C9B497863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1643050"/>
            <a:ext cx="6643734" cy="1743086"/>
          </a:xfrm>
          <a:noFill/>
        </p:spPr>
        <p:txBody>
          <a:bodyPr>
            <a:noAutofit/>
          </a:bodyPr>
          <a:lstStyle/>
          <a:p>
            <a:r>
              <a:rPr lang="ru-RU" b="1" dirty="0" smtClean="0">
                <a:ln>
                  <a:solidFill>
                    <a:srgbClr val="7030A0"/>
                  </a:solidFill>
                </a:ln>
              </a:rPr>
              <a:t>БИБЛИОТЕКА И СРЕДСТВА МАССОВОЙ ИНФОРМАЦИИ</a:t>
            </a:r>
            <a:endParaRPr lang="ru-RU" b="1" dirty="0">
              <a:ln>
                <a:solidFill>
                  <a:srgbClr val="7030A0"/>
                </a:solidFill>
              </a:ln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6" y="4786322"/>
            <a:ext cx="4000528" cy="857256"/>
          </a:xfrm>
          <a:noFill/>
        </p:spPr>
        <p:txBody>
          <a:bodyPr>
            <a:normAutofit lnSpcReduction="10000"/>
          </a:bodyPr>
          <a:lstStyle/>
          <a:p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</a:rPr>
              <a:t>Подготовила Бойцова С.Г.</a:t>
            </a:r>
          </a:p>
          <a:p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</a:rPr>
              <a:t>ОНМР ДРУНБ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и СМИ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sz="3600" dirty="0" smtClean="0"/>
              <a:t>Кто из вас проводил массовое мероприятие?</a:t>
            </a: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sz="3600" dirty="0" smtClean="0"/>
              <a:t>Написали ли об этом журналисты?</a:t>
            </a: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sz="3600" dirty="0" smtClean="0"/>
              <a:t>Рассказали ли вы о новых услугах библиотеки?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43108" y="1000108"/>
            <a:ext cx="5857916" cy="2786082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зачем </a:t>
            </a:r>
            <a:r>
              <a:rPr lang="en-US" sz="60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en-US" sz="60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60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библиотеке нужны журналисты?</a:t>
            </a:r>
            <a:endParaRPr lang="ru-RU" sz="600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дает партнерство со СМИ библиотеке?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реклама услуг;</a:t>
            </a:r>
          </a:p>
          <a:p>
            <a:r>
              <a:rPr lang="ru-RU" dirty="0" smtClean="0"/>
              <a:t>продвижение возможностей библиотек;</a:t>
            </a:r>
          </a:p>
          <a:p>
            <a:r>
              <a:rPr lang="ru-RU" dirty="0" smtClean="0"/>
              <a:t>поддержка связи с пользователями;</a:t>
            </a:r>
          </a:p>
          <a:p>
            <a:r>
              <a:rPr lang="ru-RU" dirty="0" smtClean="0"/>
              <a:t>привлечение новых читателей в библиотеку;</a:t>
            </a:r>
          </a:p>
          <a:p>
            <a:r>
              <a:rPr lang="ru-RU" dirty="0" smtClean="0"/>
              <a:t>формирование привлекательного имиджа библиотеки в общественном сознании.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Зачем выстраивать эффективные отношения с журналистами?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dirty="0" smtClean="0"/>
              <a:t>медиа – широкая аудитория потенциальных читателей;</a:t>
            </a: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dirty="0" smtClean="0"/>
              <a:t>медиа формирует общественное мнение и отношение к вашей работе;</a:t>
            </a: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dirty="0" smtClean="0"/>
              <a:t>если о вас не написали медиа – вас не существует!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Что нужно СМИ: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новизна,</a:t>
            </a:r>
          </a:p>
          <a:p>
            <a:r>
              <a:rPr lang="ru-RU" dirty="0" smtClean="0"/>
              <a:t>конфликт, драма, столкновение интересов,</a:t>
            </a:r>
          </a:p>
          <a:p>
            <a:r>
              <a:rPr lang="ru-RU" dirty="0" smtClean="0"/>
              <a:t>уникальность, необычность,</a:t>
            </a:r>
          </a:p>
          <a:p>
            <a:r>
              <a:rPr lang="ru-RU" dirty="0" smtClean="0"/>
              <a:t>человеческий интерес,</a:t>
            </a:r>
          </a:p>
          <a:p>
            <a:r>
              <a:rPr lang="ru-RU" dirty="0" smtClean="0"/>
              <a:t>знаменитости,</a:t>
            </a:r>
          </a:p>
          <a:p>
            <a:r>
              <a:rPr lang="ru-RU" dirty="0" smtClean="0"/>
              <a:t>достоверность,</a:t>
            </a:r>
            <a:r>
              <a:rPr lang="en-US" dirty="0" smtClean="0"/>
              <a:t> </a:t>
            </a:r>
            <a:endParaRPr lang="ru-RU" dirty="0" smtClean="0"/>
          </a:p>
          <a:p>
            <a:r>
              <a:rPr lang="ru-RU" dirty="0" smtClean="0"/>
              <a:t>актуальность.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Журналисты не любят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общие фразы,</a:t>
            </a:r>
          </a:p>
          <a:p>
            <a:r>
              <a:rPr lang="ru-RU" sz="3600" dirty="0" smtClean="0"/>
              <a:t>канцелярскую лексику,</a:t>
            </a:r>
          </a:p>
          <a:p>
            <a:r>
              <a:rPr lang="ru-RU" sz="3600" dirty="0" smtClean="0"/>
              <a:t>слишком много статистики,</a:t>
            </a:r>
          </a:p>
          <a:p>
            <a:r>
              <a:rPr lang="ru-RU" sz="3600" dirty="0" smtClean="0"/>
              <a:t>уклонение от ответов на вопросы,</a:t>
            </a:r>
          </a:p>
          <a:p>
            <a:r>
              <a:rPr lang="ru-RU" sz="3600" dirty="0" smtClean="0"/>
              <a:t>явный </a:t>
            </a:r>
            <a:r>
              <a:rPr lang="ru-RU" sz="3600" dirty="0" err="1" smtClean="0"/>
              <a:t>самопиар</a:t>
            </a:r>
            <a:r>
              <a:rPr lang="ru-RU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5643602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Хорошие отношения с медиа – это компромисс между вашими и их интересами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Подготовительная работа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dirty="0" smtClean="0"/>
              <a:t>какие медиа работают в вашем районе?</a:t>
            </a: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dirty="0" smtClean="0"/>
              <a:t>кто из журналистов пишет об общественной жизни, культуре, работе библиотек?</a:t>
            </a: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dirty="0" smtClean="0"/>
              <a:t>что может их заинтересовать?</a:t>
            </a: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ru-RU" dirty="0" smtClean="0"/>
              <a:t>каким образом лучше донести информацию о вашей деятельности?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 чего начать?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dirty="0" smtClean="0"/>
              <a:t>формируем список лояльных и заинтересованных журналистов;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планируем систему работы с медиа: пишем оперативный и долгосрочный план;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продумываем формат различных мероприятий для представителей СМИ;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анализируем результат (опубликованные статьи и эфиры);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постоянно обновляем базу контактов журналистов.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поддерживать связь?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создать для журналистов электронную рассылку пресс-релизов;</a:t>
            </a:r>
          </a:p>
          <a:p>
            <a:r>
              <a:rPr lang="ru-RU" dirty="0" smtClean="0"/>
              <a:t>приглашать непосредственно по телефону или электронной почте;</a:t>
            </a:r>
          </a:p>
          <a:p>
            <a:r>
              <a:rPr lang="ru-RU" dirty="0" smtClean="0"/>
              <a:t>рассылать фото и видеоматериалы после мероприятия;</a:t>
            </a:r>
          </a:p>
          <a:p>
            <a:r>
              <a:rPr lang="ru-RU" dirty="0" smtClean="0"/>
              <a:t>организовывать специальные мероприятия для журналистов: круглые столы, тренинги,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поведения с журналистами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 бояться общения;</a:t>
            </a:r>
          </a:p>
          <a:p>
            <a:r>
              <a:rPr lang="ru-RU" dirty="0" smtClean="0"/>
              <a:t>выделять время;</a:t>
            </a:r>
          </a:p>
          <a:p>
            <a:r>
              <a:rPr lang="ru-RU" dirty="0" smtClean="0"/>
              <a:t>быть открытым к любым вопросам, даже неудобным;</a:t>
            </a:r>
          </a:p>
          <a:p>
            <a:r>
              <a:rPr lang="ru-RU" dirty="0" smtClean="0"/>
              <a:t>быть искренним и правдивым в ответах;</a:t>
            </a:r>
          </a:p>
          <a:p>
            <a:r>
              <a:rPr lang="ru-RU" dirty="0" smtClean="0"/>
              <a:t>регулярно  уведомлять журналистов о своих мероприятиях,</a:t>
            </a:r>
          </a:p>
          <a:p>
            <a:r>
              <a:rPr lang="ru-RU" dirty="0" smtClean="0"/>
              <a:t>не бояться звонков.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урналы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2071678"/>
            <a:ext cx="4321371" cy="257176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none"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Способы общения с медиа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 wrap="none"/>
          <a:lstStyle/>
          <a:p>
            <a:r>
              <a:rPr lang="ru-RU" dirty="0" smtClean="0"/>
              <a:t>пресс-релиз;</a:t>
            </a:r>
          </a:p>
          <a:p>
            <a:r>
              <a:rPr lang="ru-RU" dirty="0" smtClean="0"/>
              <a:t>звонки;</a:t>
            </a:r>
          </a:p>
          <a:p>
            <a:r>
              <a:rPr lang="ru-RU" dirty="0" smtClean="0"/>
              <a:t>интервью;</a:t>
            </a:r>
          </a:p>
          <a:p>
            <a:r>
              <a:rPr lang="ru-RU" dirty="0" err="1" smtClean="0"/>
              <a:t>медиа-брифинги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пресс-конференции;</a:t>
            </a:r>
          </a:p>
          <a:p>
            <a:r>
              <a:rPr lang="ru-RU" dirty="0" smtClean="0"/>
              <a:t>создание собственной программы;</a:t>
            </a:r>
          </a:p>
          <a:p>
            <a:r>
              <a:rPr lang="ru-RU" dirty="0" err="1" smtClean="0"/>
              <a:t>веб-сайты</a:t>
            </a:r>
            <a:r>
              <a:rPr lang="ru-RU" dirty="0" smtClean="0"/>
              <a:t>, социальные медиа, блоги.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Медиасопровождение библиотечного мероприятия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6513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400288"/>
                <a:gridCol w="5829312"/>
              </a:tblGrid>
              <a:tr h="649063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Задание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Чего вы хотите достигнуть</a:t>
                      </a:r>
                      <a:endParaRPr lang="ru-RU" sz="2400" b="0" dirty="0"/>
                    </a:p>
                  </a:txBody>
                  <a:tcPr/>
                </a:tc>
              </a:tr>
              <a:tr h="649063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Аудитория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Кто имеет влияние на это задание</a:t>
                      </a:r>
                      <a:endParaRPr lang="ru-RU" sz="2400" dirty="0"/>
                    </a:p>
                  </a:txBody>
                  <a:tcPr/>
                </a:tc>
              </a:tr>
              <a:tr h="649063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Их потребности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Чего хотят люди в контексте данного задания</a:t>
                      </a:r>
                      <a:endParaRPr lang="ru-RU" sz="2400" dirty="0"/>
                    </a:p>
                  </a:txBody>
                  <a:tcPr/>
                </a:tc>
              </a:tr>
              <a:tr h="649063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Ключевой </a:t>
                      </a:r>
                      <a:r>
                        <a:rPr lang="ru-RU" sz="2400" dirty="0" err="1" smtClean="0"/>
                        <a:t>месседж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Что они должны думать в контексте данного задания</a:t>
                      </a:r>
                      <a:endParaRPr lang="ru-RU" sz="2400" dirty="0"/>
                    </a:p>
                  </a:txBody>
                  <a:tcPr/>
                </a:tc>
              </a:tr>
              <a:tr h="649063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Стратегия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Как вы собираетесь их к этому</a:t>
                      </a:r>
                      <a:r>
                        <a:rPr lang="ru-RU" sz="2400" baseline="0" dirty="0" smtClean="0"/>
                        <a:t> склонить</a:t>
                      </a:r>
                      <a:endParaRPr lang="ru-RU" sz="2400" dirty="0"/>
                    </a:p>
                  </a:txBody>
                  <a:tcPr/>
                </a:tc>
              </a:tr>
              <a:tr h="649063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Публикация (текст)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Что вы скажите им, чтобы они думали именно так?</a:t>
                      </a:r>
                      <a:endParaRPr lang="ru-RU" sz="2400" dirty="0"/>
                    </a:p>
                  </a:txBody>
                  <a:tcPr/>
                </a:tc>
              </a:tr>
              <a:tr h="649063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Тактика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Что сделать, чтобы вас услышали?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781173"/>
            <a:ext cx="7772400" cy="2076455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chemeClr val="accent4">
                    <a:lumMod val="50000"/>
                  </a:schemeClr>
                </a:solidFill>
              </a:rPr>
              <a:t>как подготовить </a:t>
            </a:r>
            <a:br>
              <a:rPr lang="ru-RU" sz="60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6000" dirty="0" smtClean="0">
                <a:solidFill>
                  <a:schemeClr val="accent4">
                    <a:lumMod val="50000"/>
                  </a:schemeClr>
                </a:solidFill>
              </a:rPr>
              <a:t>пресс-релиз</a:t>
            </a:r>
            <a:endParaRPr lang="ru-RU" sz="60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пресс-релиза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логотип организации, адрес, номера телефона, </a:t>
            </a:r>
            <a:r>
              <a:rPr lang="en-US" dirty="0" smtClean="0"/>
              <a:t>e-mail, </a:t>
            </a:r>
            <a:r>
              <a:rPr lang="ru-RU" dirty="0" err="1" smtClean="0"/>
              <a:t>веб-сайт</a:t>
            </a:r>
            <a:r>
              <a:rPr lang="ru-RU" dirty="0" smtClean="0"/>
              <a:t> (или бланк);</a:t>
            </a:r>
          </a:p>
          <a:p>
            <a:r>
              <a:rPr lang="ru-RU" cap="all" dirty="0" smtClean="0"/>
              <a:t>пресс-релиз</a:t>
            </a:r>
            <a:r>
              <a:rPr lang="ru-RU" dirty="0" smtClean="0"/>
              <a:t>, дата;</a:t>
            </a:r>
          </a:p>
          <a:p>
            <a:r>
              <a:rPr lang="ru-RU" dirty="0" smtClean="0"/>
              <a:t>заголовок (одна строка);</a:t>
            </a:r>
          </a:p>
          <a:p>
            <a:r>
              <a:rPr lang="ru-RU" dirty="0" err="1" smtClean="0"/>
              <a:t>лид</a:t>
            </a:r>
            <a:r>
              <a:rPr lang="ru-RU" dirty="0" smtClean="0"/>
              <a:t>  (самое важное: что, где, когда);</a:t>
            </a:r>
          </a:p>
          <a:p>
            <a:r>
              <a:rPr lang="ru-RU" dirty="0" smtClean="0"/>
              <a:t>основной текст (продолжение  и развитие вступительной части);</a:t>
            </a:r>
          </a:p>
          <a:p>
            <a:r>
              <a:rPr lang="ru-RU" dirty="0" smtClean="0"/>
              <a:t>дополнительная информация (контакты).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Заголовок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r>
              <a:rPr lang="ru-RU" sz="4400" dirty="0" smtClean="0"/>
              <a:t>формулируется коротко, ёмко, информативно;</a:t>
            </a:r>
          </a:p>
          <a:p>
            <a:r>
              <a:rPr lang="ru-RU" sz="4400" dirty="0" smtClean="0"/>
              <a:t>основная задача заголовка – привлечь внимание к информации/событию.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должен быть выделен из текста;</a:t>
            </a:r>
          </a:p>
          <a:p>
            <a:r>
              <a:rPr lang="ru-RU" dirty="0" smtClean="0"/>
              <a:t>должен состоять максимум из 4 предложений (лучше 1-2);</a:t>
            </a:r>
          </a:p>
          <a:p>
            <a:r>
              <a:rPr lang="ru-RU" dirty="0" smtClean="0"/>
              <a:t>предложения должны быть короче, чем в основном тексте (7-8 слов);</a:t>
            </a:r>
          </a:p>
          <a:p>
            <a:r>
              <a:rPr lang="ru-RU" dirty="0" smtClean="0"/>
              <a:t>название организаций надо указывать полностью (ГУК ДРУНБ).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785794"/>
            <a:ext cx="7772400" cy="1470025"/>
          </a:xfrm>
        </p:spPr>
        <p:txBody>
          <a:bodyPr/>
          <a:lstStyle/>
          <a:p>
            <a:r>
              <a:rPr lang="ru-RU" dirty="0" smtClean="0"/>
              <a:t>Основной текст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1000100" y="2214554"/>
            <a:ext cx="7358114" cy="292418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1"/>
                </a:solidFill>
              </a:rPr>
              <a:t>пишется не в повествовательной разговорной  манере, а в более, нейтрально-информационной обезличенной.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Основной текст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простота (одно предложение – одна идея);</a:t>
            </a:r>
          </a:p>
          <a:p>
            <a:r>
              <a:rPr lang="ru-RU" dirty="0" smtClean="0"/>
              <a:t>ритмичность (длинное – короткое – очень  короткое – немного длиннее);</a:t>
            </a:r>
          </a:p>
          <a:p>
            <a:r>
              <a:rPr lang="ru-RU" dirty="0" smtClean="0"/>
              <a:t>читабельность (</a:t>
            </a:r>
            <a:r>
              <a:rPr lang="ru-RU" dirty="0" err="1" smtClean="0"/>
              <a:t>фог-индекс</a:t>
            </a:r>
            <a:r>
              <a:rPr lang="ru-RU" dirty="0" smtClean="0"/>
              <a:t> </a:t>
            </a:r>
            <a:r>
              <a:rPr lang="ru-RU" dirty="0" smtClean="0">
                <a:sym typeface="Symbol"/>
              </a:rPr>
              <a:t> 9-10</a:t>
            </a:r>
            <a:r>
              <a:rPr lang="ru-RU" dirty="0" smtClean="0"/>
              <a:t>);</a:t>
            </a:r>
          </a:p>
          <a:p>
            <a:r>
              <a:rPr lang="ru-RU" dirty="0" smtClean="0"/>
              <a:t>длина абзацев 50-70 слов (или 3-4 предложения);</a:t>
            </a:r>
          </a:p>
          <a:p>
            <a:r>
              <a:rPr lang="ru-RU" dirty="0" smtClean="0"/>
              <a:t>содержит цифры, факты, комментарии;</a:t>
            </a:r>
          </a:p>
          <a:p>
            <a:r>
              <a:rPr lang="ru-RU" dirty="0" smtClean="0"/>
              <a:t>простые слова.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Написание числительных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числительные от 1 до 9 нужно писать прописью, а далее - цифрами;</a:t>
            </a:r>
          </a:p>
          <a:p>
            <a:r>
              <a:rPr lang="ru-RU" dirty="0" smtClean="0"/>
              <a:t>меры, цены, даты пишутся цифрами;</a:t>
            </a:r>
          </a:p>
          <a:p>
            <a:r>
              <a:rPr lang="ru-RU" dirty="0" smtClean="0"/>
              <a:t>в очень больших цифрах словами пишутся «тысяча» и «миллион»;</a:t>
            </a:r>
          </a:p>
          <a:p>
            <a:r>
              <a:rPr lang="ru-RU" dirty="0" smtClean="0"/>
              <a:t>если предложение начинается с числительного, предпочтительнее давать его прописью.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Рассылка по </a:t>
            </a:r>
            <a:r>
              <a:rPr lang="en-US" dirty="0" smtClean="0"/>
              <a:t>e-mail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401080" cy="4625989"/>
          </a:xfrm>
        </p:spPr>
        <p:txBody>
          <a:bodyPr>
            <a:normAutofit/>
          </a:bodyPr>
          <a:lstStyle/>
          <a:p>
            <a:r>
              <a:rPr lang="ru-RU" dirty="0" smtClean="0"/>
              <a:t>готовить пресс-релиз лучше в формате </a:t>
            </a:r>
            <a:r>
              <a:rPr lang="en-US" dirty="0" smtClean="0"/>
              <a:t>doc</a:t>
            </a:r>
            <a:r>
              <a:rPr lang="ru-RU" dirty="0" smtClean="0"/>
              <a:t>;</a:t>
            </a:r>
          </a:p>
          <a:p>
            <a:r>
              <a:rPr lang="ru-RU" dirty="0" smtClean="0"/>
              <a:t>рассылать примерно за 10 дней до события;</a:t>
            </a:r>
          </a:p>
          <a:p>
            <a:r>
              <a:rPr lang="ru-RU" dirty="0" smtClean="0"/>
              <a:t>тема письма должна содержать краткую информацию о событии («пресс-релиз»);</a:t>
            </a:r>
          </a:p>
          <a:p>
            <a:r>
              <a:rPr lang="ru-RU" dirty="0" smtClean="0"/>
              <a:t>не отправляйте пустое письмо с вложением;</a:t>
            </a:r>
          </a:p>
          <a:p>
            <a:r>
              <a:rPr lang="ru-RU" dirty="0" smtClean="0"/>
              <a:t>настройте в почтовой программе опцию «Уведомления», чтобы быть уверенным в том, что получатель открыл ваше письмо.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Непрофессионально: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писать текст пресс-релиза больше 2 страниц ,</a:t>
            </a:r>
          </a:p>
          <a:p>
            <a:r>
              <a:rPr lang="ru-RU" dirty="0" smtClean="0"/>
              <a:t>начинать пресс-релиз общей информацией о библиотеке (это может быть дополнительной информацией),</a:t>
            </a:r>
          </a:p>
          <a:p>
            <a:r>
              <a:rPr lang="ru-RU" dirty="0" smtClean="0"/>
              <a:t>рассылать пресс-релиз с опозданием на неделю,</a:t>
            </a:r>
          </a:p>
          <a:p>
            <a:r>
              <a:rPr lang="ru-RU" dirty="0" smtClean="0"/>
              <a:t>описывать все мероприятия библиотеки,</a:t>
            </a:r>
          </a:p>
          <a:p>
            <a:r>
              <a:rPr lang="ru-RU" dirty="0" smtClean="0"/>
              <a:t>не указать контактное лицо, телефон, </a:t>
            </a:r>
            <a:r>
              <a:rPr lang="en-US" dirty="0" smtClean="0"/>
              <a:t>e-mail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Почему пресс-релиз не приносит ожидаемого результата?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не соответствует профилю медиа;</a:t>
            </a:r>
          </a:p>
          <a:p>
            <a:r>
              <a:rPr lang="ru-RU" dirty="0" smtClean="0"/>
              <a:t>не содержит интересных новостей;</a:t>
            </a:r>
          </a:p>
          <a:p>
            <a:r>
              <a:rPr lang="ru-RU" dirty="0" smtClean="0"/>
              <a:t>нудно написан (или информационный повод глубоко спрятан);</a:t>
            </a:r>
          </a:p>
          <a:p>
            <a:r>
              <a:rPr lang="ru-RU" dirty="0" smtClean="0"/>
              <a:t>опоздал или не попал к нужному человеку;</a:t>
            </a:r>
          </a:p>
          <a:p>
            <a:r>
              <a:rPr lang="ru-RU" dirty="0" smtClean="0"/>
              <a:t>содержит слишком </a:t>
            </a:r>
            <a:r>
              <a:rPr lang="ru-RU" smtClean="0"/>
              <a:t>много специальной </a:t>
            </a:r>
            <a:r>
              <a:rPr lang="ru-RU" dirty="0" smtClean="0"/>
              <a:t>или бюрократической лексики;</a:t>
            </a:r>
          </a:p>
          <a:p>
            <a:r>
              <a:rPr lang="ru-RU" dirty="0" smtClean="0"/>
              <a:t>на звонок журналиста ответили не подобающе.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Формат пресс-релиза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1214422"/>
            <a:ext cx="342902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Бланк организации или логотип , адрес,   телефон, </a:t>
            </a:r>
            <a:r>
              <a:rPr lang="en-US" sz="2400" dirty="0" smtClean="0"/>
              <a:t>e-mail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215074" y="3071810"/>
            <a:ext cx="200026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дата пресс-релиза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071934" y="2571745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ПРЕСС-РЕЛИЗ</a:t>
            </a:r>
            <a:endParaRPr lang="ru-RU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71472" y="3571876"/>
            <a:ext cx="77867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ЗАГОЛОВОК – ОДНА СТРОЧКА ЗАГЛАВНЫМИ БУКВАМИ</a:t>
            </a:r>
            <a:endParaRPr lang="ru-RU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71472" y="4000504"/>
            <a:ext cx="778674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/>
              <a:t>ЛИД:   </a:t>
            </a:r>
            <a:r>
              <a:rPr lang="ru-RU" dirty="0" smtClean="0"/>
              <a:t>КТО? ЧТО? ГДЕ? КОГДА? ЗАЧЕМ?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71472" y="4714884"/>
            <a:ext cx="778674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/>
              <a:t>ОСНОВНОЙ ТЕКСТ:</a:t>
            </a:r>
            <a:r>
              <a:rPr lang="ru-RU" dirty="0" smtClean="0"/>
              <a:t>  продолжение вступительной  части.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71472" y="5429264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ДОПОЛНИТЕЛЬНАЯ ИНФОРМАЦИЯ: </a:t>
            </a:r>
            <a:r>
              <a:rPr lang="ru-RU" dirty="0" smtClean="0"/>
              <a:t> информация о библиотеке, статистика.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71472" y="5929330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Контактные данные: Ф.И.О., телефон, </a:t>
            </a:r>
            <a:r>
              <a:rPr lang="en-US" dirty="0" smtClean="0"/>
              <a:t>e-mail.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57356" y="1785926"/>
            <a:ext cx="6786610" cy="2214578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Пишем статью </a:t>
            </a:r>
            <a:br>
              <a:rPr lang="ru-RU" sz="60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60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газету</a:t>
            </a:r>
            <a:endParaRPr lang="ru-RU" sz="600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заметки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заголовок (2-3 слова)</a:t>
            </a:r>
          </a:p>
          <a:p>
            <a:r>
              <a:rPr lang="ru-RU" dirty="0" smtClean="0"/>
              <a:t>подзаголовок (продолжение заголовка)</a:t>
            </a:r>
          </a:p>
          <a:p>
            <a:r>
              <a:rPr lang="ru-RU" dirty="0" err="1" smtClean="0"/>
              <a:t>лид</a:t>
            </a:r>
            <a:r>
              <a:rPr lang="ru-RU" dirty="0" smtClean="0"/>
              <a:t> (вступительная часть)</a:t>
            </a:r>
          </a:p>
          <a:p>
            <a:r>
              <a:rPr lang="ru-RU" dirty="0" smtClean="0"/>
              <a:t>новость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Заголовок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одно предложение, вкратце характеризующее содержание статьи;</a:t>
            </a:r>
          </a:p>
          <a:p>
            <a:r>
              <a:rPr lang="ru-RU" dirty="0" smtClean="0"/>
              <a:t>дополнительные данные, относящиеся к заголовку, лучше вынести в подзаголовок;</a:t>
            </a:r>
          </a:p>
          <a:p>
            <a:r>
              <a:rPr lang="ru-RU" dirty="0" smtClean="0"/>
              <a:t>используйте привлекающие внимание обороты речи;</a:t>
            </a:r>
          </a:p>
          <a:p>
            <a:r>
              <a:rPr lang="ru-RU" dirty="0" smtClean="0"/>
              <a:t>заголовок должен быть таким, чтобы захотелось прочитать статью.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Лид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вступительная часть новостной статьи, содержит  основную информацию по теме (даже если читатель не станет читать статью, он  будет знать  суть  вопроса);</a:t>
            </a:r>
          </a:p>
          <a:p>
            <a:r>
              <a:rPr lang="ru-RU" dirty="0" smtClean="0"/>
              <a:t>пишется от третьего лица;</a:t>
            </a:r>
          </a:p>
          <a:p>
            <a:r>
              <a:rPr lang="ru-RU" dirty="0" smtClean="0"/>
              <a:t> содержит ответы на вопросы: «что?», «кто?», «где?», «когда?», «зачем?» и т.д.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Текст заметки/публикации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 начала до конца в статье должна прослеживаться основная мысль;</a:t>
            </a:r>
          </a:p>
          <a:p>
            <a:r>
              <a:rPr lang="ru-RU" dirty="0" smtClean="0"/>
              <a:t>каждое предложение должно быть продолжением предыдущей – словно раскручивается спираль;</a:t>
            </a:r>
          </a:p>
          <a:p>
            <a:r>
              <a:rPr lang="ru-RU" dirty="0" smtClean="0"/>
              <a:t>избегайте сострадательного залога;</a:t>
            </a:r>
          </a:p>
          <a:p>
            <a:r>
              <a:rPr lang="ru-RU" dirty="0" smtClean="0"/>
              <a:t>проверьте правильность написания собственных имен.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лако 5"/>
          <p:cNvSpPr/>
          <p:nvPr/>
        </p:nvSpPr>
        <p:spPr>
          <a:xfrm>
            <a:off x="428596" y="714356"/>
            <a:ext cx="8358246" cy="54292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14414" y="1928802"/>
            <a:ext cx="7000924" cy="419736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>
                <a:latin typeface="Mistral" pitchFamily="66" charset="0"/>
              </a:rPr>
              <a:t>«… хозяин открыл дверь. Убийца произвел два выстрела из пистолеты системы ПСМ в голову. Пистолет обнаружен не был. В момент убийства в квартире находилась его жена…»</a:t>
            </a:r>
            <a:endParaRPr lang="ru-RU" sz="3600" dirty="0">
              <a:latin typeface="Mistral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Слишком длинное предложение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«Вечером, 18 января, около семи часов вечера солидный инженер одной солидной компании, содержащей офис на проспекте Гагарина, только что вернулся с работы, когда в дверь его дома на улице Лесной, 5 позвонил приятный молодой человек и, представившись связистом, предложил оперативное установление телефонного аппарата в его квартире».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избежать ошибок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одном предложении должно быть одно действие, нельзя допускать повторов;</a:t>
            </a:r>
          </a:p>
          <a:p>
            <a:r>
              <a:rPr lang="ru-RU" dirty="0" smtClean="0"/>
              <a:t>не употребляйте канцеляризмы;</a:t>
            </a:r>
          </a:p>
          <a:p>
            <a:r>
              <a:rPr lang="ru-RU" dirty="0" smtClean="0"/>
              <a:t>не пишите о том, что вы не знаете и что не раскрыто в вашей мысли;</a:t>
            </a:r>
          </a:p>
          <a:p>
            <a:r>
              <a:rPr lang="ru-RU" dirty="0" smtClean="0"/>
              <a:t>не указывайте точное время, если это не принципиально;</a:t>
            </a:r>
          </a:p>
          <a:p>
            <a:r>
              <a:rPr lang="ru-RU" dirty="0" smtClean="0"/>
              <a:t>избегайте лишней информации.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Правильно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«18 января в дом инженера  Ивана </a:t>
            </a:r>
            <a:r>
              <a:rPr lang="ru-RU" dirty="0" err="1" smtClean="0"/>
              <a:t>Сивушева</a:t>
            </a:r>
            <a:r>
              <a:rPr lang="ru-RU" dirty="0" smtClean="0"/>
              <a:t> позвонили. На пороге стоял молодой человек. «Я из «</a:t>
            </a:r>
            <a:r>
              <a:rPr lang="ru-RU" dirty="0" err="1" smtClean="0"/>
              <a:t>Городсвязь-информа</a:t>
            </a:r>
            <a:r>
              <a:rPr lang="ru-RU" dirty="0" smtClean="0"/>
              <a:t>», - представился он и предложил провести в квартиру телефон».</a:t>
            </a:r>
          </a:p>
          <a:p>
            <a:r>
              <a:rPr lang="ru-RU" dirty="0" smtClean="0"/>
              <a:t>«18 января в дом инженера Ивана С. позвонили. Молодой человек представился сотрудником «</a:t>
            </a:r>
            <a:r>
              <a:rPr lang="ru-RU" dirty="0" err="1" smtClean="0"/>
              <a:t>Городсвязьинформа</a:t>
            </a:r>
            <a:r>
              <a:rPr lang="ru-RU" dirty="0" smtClean="0"/>
              <a:t>» и предложил установить телефон».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85852" y="2071678"/>
            <a:ext cx="6280167" cy="285752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ПОСТ ДЛЯ СОЦИАЛЬНОЙ СЕТИ</a:t>
            </a:r>
            <a:endParaRPr lang="ru-RU" sz="600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может сделать публикация в сети?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проинформировать о событии;</a:t>
            </a:r>
          </a:p>
          <a:p>
            <a:r>
              <a:rPr lang="ru-RU" sz="3600" dirty="0" smtClean="0"/>
              <a:t>привлечь на сайт трафик;</a:t>
            </a:r>
          </a:p>
          <a:p>
            <a:r>
              <a:rPr lang="ru-RU" sz="3600" dirty="0" smtClean="0"/>
              <a:t>запустить волну комментариев и создать сообщество;</a:t>
            </a:r>
          </a:p>
          <a:p>
            <a:r>
              <a:rPr lang="ru-RU" sz="3600" dirty="0" smtClean="0"/>
              <a:t>разжечь дискуссию;</a:t>
            </a:r>
          </a:p>
          <a:p>
            <a:r>
              <a:rPr lang="ru-RU" sz="3600" dirty="0" smtClean="0"/>
              <a:t>заставить людей поделиться </a:t>
            </a:r>
            <a:r>
              <a:rPr lang="ru-RU" sz="3600" dirty="0" err="1" smtClean="0"/>
              <a:t>контентом</a:t>
            </a:r>
            <a:r>
              <a:rPr lang="ru-RU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вовлечь в обсуждение?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предложите читателю проделать конкретные действия: «поделитесь идеями», «расскажите, что вы думаете»…</a:t>
            </a:r>
          </a:p>
          <a:p>
            <a:r>
              <a:rPr lang="ru-RU" dirty="0" smtClean="0"/>
              <a:t>предложите выбрать один из двух /трех вариантов;</a:t>
            </a:r>
          </a:p>
          <a:p>
            <a:r>
              <a:rPr lang="ru-RU" dirty="0" smtClean="0"/>
              <a:t>составьте предложение, в котором надо будет заполнить пробелы;</a:t>
            </a:r>
          </a:p>
          <a:p>
            <a:r>
              <a:rPr lang="ru-RU" dirty="0" smtClean="0"/>
              <a:t>предложите придумать подпись </a:t>
            </a:r>
            <a:r>
              <a:rPr lang="en-US" dirty="0" smtClean="0"/>
              <a:t> </a:t>
            </a:r>
            <a:r>
              <a:rPr lang="ru-RU" dirty="0" smtClean="0"/>
              <a:t>к фото.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" y="-24"/>
            <a:ext cx="9251001" cy="685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352677"/>
            <a:ext cx="6350017" cy="1362075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информационная привлекательность</a:t>
            </a:r>
            <a:endParaRPr lang="ru-RU" sz="44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7190" y="2740879"/>
            <a:ext cx="2786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Информационная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привлекательность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Равно 6"/>
          <p:cNvSpPr/>
          <p:nvPr/>
        </p:nvSpPr>
        <p:spPr>
          <a:xfrm>
            <a:off x="3000364" y="2857496"/>
            <a:ext cx="428628" cy="428628"/>
          </a:xfrm>
          <a:prstGeom prst="mathEqual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571868" y="3071810"/>
            <a:ext cx="1928826" cy="1588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286512" y="3071810"/>
            <a:ext cx="2428892" cy="15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люс 11"/>
          <p:cNvSpPr/>
          <p:nvPr/>
        </p:nvSpPr>
        <p:spPr>
          <a:xfrm>
            <a:off x="5643570" y="2857496"/>
            <a:ext cx="428628" cy="428628"/>
          </a:xfrm>
          <a:prstGeom prst="mathPlus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14678" y="1643050"/>
            <a:ext cx="2500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Число опубликованных сообщений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00430" y="3214686"/>
            <a:ext cx="22145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Число направленных сообщений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15074" y="1502150"/>
            <a:ext cx="2571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Число опубликованных сообщений на запросы СМИ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0826" y="3143248"/>
            <a:ext cx="2000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Число запросов СМИ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епортер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6" y="285728"/>
            <a:ext cx="9130854" cy="60094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71670" y="1142984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ВОПРОСЫ???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5500702"/>
            <a:ext cx="29289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ПРЕДЛОЖЕНИЯ?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9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1435</TotalTime>
  <Words>1282</Words>
  <Application>Microsoft Office PowerPoint</Application>
  <PresentationFormat>Экран (4:3)</PresentationFormat>
  <Paragraphs>190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Тема Office</vt:lpstr>
      <vt:lpstr>БИБЛИОТЕКА И СРЕДСТВА МАССОВОЙ ИНФОРМАЦИИ</vt:lpstr>
      <vt:lpstr>Мы и СМИ</vt:lpstr>
      <vt:lpstr>зачем  библиотеке нужны журналисты?</vt:lpstr>
      <vt:lpstr>Что дает партнерство со СМИ библиотеке?</vt:lpstr>
      <vt:lpstr>Зачем выстраивать эффективные отношения с журналистами?</vt:lpstr>
      <vt:lpstr>Что нужно СМИ:</vt:lpstr>
      <vt:lpstr>Журналисты не любят</vt:lpstr>
      <vt:lpstr>Хорошие отношения с медиа – это компромисс между вашими и их интересами</vt:lpstr>
      <vt:lpstr>Подготовительная работа</vt:lpstr>
      <vt:lpstr>С чего начать?</vt:lpstr>
      <vt:lpstr>Как поддерживать связь?</vt:lpstr>
      <vt:lpstr>Правила поведения с журналистами</vt:lpstr>
      <vt:lpstr>Способы общения с медиа</vt:lpstr>
      <vt:lpstr>Медиасопровождение библиотечного мероприятия</vt:lpstr>
      <vt:lpstr>как подготовить  пресс-релиз</vt:lpstr>
      <vt:lpstr>Структура пресс-релиза</vt:lpstr>
      <vt:lpstr>Заголовок</vt:lpstr>
      <vt:lpstr>Лид</vt:lpstr>
      <vt:lpstr>Основной текст</vt:lpstr>
      <vt:lpstr>Основной текст</vt:lpstr>
      <vt:lpstr>Написание числительных</vt:lpstr>
      <vt:lpstr>Рассылка по e-mail</vt:lpstr>
      <vt:lpstr>Непрофессионально:</vt:lpstr>
      <vt:lpstr>Почему пресс-релиз не приносит ожидаемого результата?</vt:lpstr>
      <vt:lpstr>Формат пресс-релиза</vt:lpstr>
      <vt:lpstr>Пишем статью  в газету</vt:lpstr>
      <vt:lpstr>Структура заметки</vt:lpstr>
      <vt:lpstr>Заголовок</vt:lpstr>
      <vt:lpstr>Лид</vt:lpstr>
      <vt:lpstr>Текст заметки/публикации</vt:lpstr>
      <vt:lpstr>Слайд 31</vt:lpstr>
      <vt:lpstr>Слишком длинное предложение</vt:lpstr>
      <vt:lpstr>Как избежать ошибок</vt:lpstr>
      <vt:lpstr>Правильно</vt:lpstr>
      <vt:lpstr>ПОСТ ДЛЯ СОЦИАЛЬНОЙ СЕТИ</vt:lpstr>
      <vt:lpstr>Что может сделать публикация в сети?</vt:lpstr>
      <vt:lpstr>Как вовлечь в обсуждение?</vt:lpstr>
      <vt:lpstr>Слайд 38</vt:lpstr>
      <vt:lpstr>Слайд 39</vt:lpstr>
      <vt:lpstr>Слайд 40</vt:lpstr>
      <vt:lpstr>Слайд 41</vt:lpstr>
      <vt:lpstr>информационная привлекательность</vt:lpstr>
      <vt:lpstr>Слайд 43</vt:lpstr>
      <vt:lpstr>Слайд 44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БИБЛИОТЕКА И СРЕДСТВА МАССОВОЙ ИНФОРМАЦИИ</dc:title>
  <dc:creator>metod4</dc:creator>
  <cp:lastModifiedBy>metod4</cp:lastModifiedBy>
  <cp:revision>227</cp:revision>
  <dcterms:created xsi:type="dcterms:W3CDTF">2017-08-01T10:58:53Z</dcterms:created>
  <dcterms:modified xsi:type="dcterms:W3CDTF">2017-08-29T14:48:04Z</dcterms:modified>
</cp:coreProperties>
</file>