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4" r:id="rId8"/>
    <p:sldId id="265" r:id="rId9"/>
    <p:sldId id="263" r:id="rId10"/>
    <p:sldId id="262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D5BC6CC-5F2D-4C6C-AA8C-675C69B7AA1A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8038508-82A7-406F-959B-417F0371EA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3211978"/>
          </a:xfrm>
        </p:spPr>
        <p:txBody>
          <a:bodyPr>
            <a:normAutofit/>
          </a:bodyPr>
          <a:lstStyle/>
          <a:p>
            <a:r>
              <a:rPr lang="ru-RU" dirty="0" smtClean="0"/>
              <a:t>Музейная экспозиция в библиотеке: особенности создания и использования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4000504"/>
            <a:ext cx="6715172" cy="246698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r"/>
            <a:r>
              <a:rPr lang="ru-RU" dirty="0" smtClean="0"/>
              <a:t>Горшкова </a:t>
            </a:r>
            <a:r>
              <a:rPr lang="ru-RU" smtClean="0"/>
              <a:t>Майя </a:t>
            </a:r>
            <a:r>
              <a:rPr lang="ru-RU" smtClean="0"/>
              <a:t>Владимировна</a:t>
            </a:r>
            <a:endParaRPr lang="ru-RU" dirty="0" smtClean="0"/>
          </a:p>
          <a:p>
            <a:pPr algn="r"/>
            <a:r>
              <a:rPr lang="ru-RU" dirty="0" smtClean="0"/>
              <a:t>заведующий научно-методическим отделом Донецкого краеведческого музея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Что такое музей?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Музей </a:t>
            </a:r>
            <a:r>
              <a:rPr lang="ru-RU" dirty="0" smtClean="0"/>
              <a:t>– это научно-исследовательское, культурно-образовательное, просветительское учреждение, занимается сбором, изучением, хранением, экспонированием и популяризацией памятников естественной истории, материальной и духовной культуры. </a:t>
            </a:r>
          </a:p>
          <a:p>
            <a:pPr>
              <a:buNone/>
            </a:pPr>
            <a:r>
              <a:rPr lang="ru-RU" dirty="0" smtClean="0"/>
              <a:t>Главная задача музеев – привлечь граждан к достижениям мирового и </a:t>
            </a:r>
            <a:r>
              <a:rPr lang="ru-RU" dirty="0" err="1" smtClean="0"/>
              <a:t>национально-го</a:t>
            </a:r>
            <a:r>
              <a:rPr lang="ru-RU" dirty="0" smtClean="0"/>
              <a:t> историко-культурного наследия.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Регистрация музея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государственная регистрация;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музей в составе предприятий, учреждений не регистрируется, но подлежит учету в местных органах охраны культурного наследия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на музеи в составе  учреждений составляется паспорт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условия создания музея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1113" indent="-11113">
              <a:buNone/>
            </a:pPr>
            <a:r>
              <a:rPr lang="ru-RU" dirty="0" smtClean="0"/>
              <a:t>Решение о создании музея принимают их учредители. Для создания музея учредители должны обеспечить:</a:t>
            </a:r>
          </a:p>
          <a:p>
            <a:r>
              <a:rPr lang="ru-RU" dirty="0" smtClean="0"/>
              <a:t>материальную базу; </a:t>
            </a:r>
          </a:p>
          <a:p>
            <a:r>
              <a:rPr lang="ru-RU" dirty="0" smtClean="0"/>
              <a:t>формирование музейного собрания (собранных и зарегистрированных в </a:t>
            </a:r>
            <a:r>
              <a:rPr lang="ru-RU" b="1" dirty="0" smtClean="0"/>
              <a:t>Книге учета</a:t>
            </a:r>
            <a:r>
              <a:rPr lang="ru-RU" dirty="0" smtClean="0"/>
              <a:t> фондов музейных предметов и музейных коллекций);</a:t>
            </a:r>
          </a:p>
          <a:p>
            <a:r>
              <a:rPr lang="ru-RU" dirty="0" smtClean="0"/>
              <a:t>наличие общественного актива, который будет помогать в сборе материалов и музейного работника, который непосредственно будет вести работу музея;</a:t>
            </a:r>
          </a:p>
          <a:p>
            <a:r>
              <a:rPr lang="ru-RU" dirty="0" smtClean="0"/>
              <a:t>условия охраны музея, оснащение его пожарной сигнализацией.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Профили музеев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естественно-научные</a:t>
            </a:r>
            <a:r>
              <a:rPr lang="ru-RU" dirty="0" smtClean="0"/>
              <a:t> (ботанический, геологический, биологический);</a:t>
            </a:r>
          </a:p>
          <a:p>
            <a:r>
              <a:rPr lang="ru-RU" dirty="0" smtClean="0"/>
              <a:t>исторические, литературные, художественные, мемориальные, краеведческие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Музеи в библиотеках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Основная причина возникновения музеев в библиотеках – это активизация краеведческой деятельности библиотек;</a:t>
            </a:r>
          </a:p>
          <a:p>
            <a:r>
              <a:rPr lang="ru-RU" dirty="0" smtClean="0"/>
              <a:t>в библиотеках могут быть этнографические музеи, мемориальные, литературные, краеведческие, музеи истории книги, развития библиотечного дела, библиотеки.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Музеи, посвященных определенному человеку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424816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 </a:t>
            </a:r>
            <a:r>
              <a:rPr lang="ru-RU" b="1" dirty="0" smtClean="0"/>
              <a:t>музеях, посвященных определенному человеку</a:t>
            </a:r>
            <a:r>
              <a:rPr lang="ru-RU" dirty="0" smtClean="0"/>
              <a:t> – ученому, писателю, поэту, артисту могут быть представлены фотографии, документы, личные вещи, книги, сборники трудов данного автора, статьи о человеке из журналов и периодических изданий.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Музей истории книги, библиотечного дела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Отличительной особенностью </a:t>
            </a:r>
            <a:r>
              <a:rPr lang="ru-RU" b="1" dirty="0" smtClean="0"/>
              <a:t>музеев истории книги,</a:t>
            </a:r>
            <a:r>
              <a:rPr lang="ru-RU" dirty="0" smtClean="0"/>
              <a:t> </a:t>
            </a:r>
            <a:r>
              <a:rPr lang="ru-RU" b="1" dirty="0" smtClean="0"/>
              <a:t>библиотечного дела</a:t>
            </a:r>
            <a:r>
              <a:rPr lang="ru-RU" dirty="0" smtClean="0"/>
              <a:t> является наличие в фонде книжных памятников, архивных материалов, фотографий, документов по истории возникновения и развития библиотек в определенном регионе (городе, районе), материалов об их организаторах, читателях.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Музеи в библиотеках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Задача </a:t>
            </a:r>
            <a:r>
              <a:rPr lang="ru-RU" b="1" dirty="0" smtClean="0"/>
              <a:t>исторических и краеведческих музеев</a:t>
            </a:r>
            <a:r>
              <a:rPr lang="ru-RU" dirty="0" smtClean="0"/>
              <a:t> - изучение, сохранение, использование материальной и духовной культуры народов, населявших в прошлом ту или иную территорию и живущих в ней в настоящем. Здесь могут быть представлены фото, документы, комплексы людей, вещественные материалы : предметы быта, орудия труда, рушники, посуда, мебель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Библиотека с мемориальным комплексом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Мемориальный комплекс  в составе библиотеки, представляет собой музейную экспозицию, литературно-художественный салон, музыкальную гостиную, связанную с </a:t>
            </a:r>
            <a:r>
              <a:rPr lang="ru-RU" dirty="0" err="1" smtClean="0"/>
              <a:t>увековечива-нием</a:t>
            </a:r>
            <a:r>
              <a:rPr lang="ru-RU" dirty="0" smtClean="0"/>
              <a:t> памяти о ком-либо или о чем-либо;</a:t>
            </a:r>
          </a:p>
          <a:p>
            <a:r>
              <a:rPr lang="ru-RU" dirty="0" smtClean="0"/>
              <a:t>в основе библиотечной музейной экспозиции должна быть </a:t>
            </a:r>
            <a:r>
              <a:rPr lang="ru-RU" b="1" dirty="0" smtClean="0"/>
              <a:t>книга.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Музейный фонд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это совокупность музейных предметов, музейных коллекций, находящихся в ведении музеев, действующих выставок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Музейный предмет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памятник материальной и духовной культуры или объект природы, изъятый из среды бытования, прошедший все стадии научной обработки, обладающий ценностью и являющийся источником знаний, способный длительно сохраняться, что является основанием для включения его в музейный фонд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свойства музейного предмета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информативность – источник сведений о каких-то событиях; </a:t>
            </a:r>
          </a:p>
          <a:p>
            <a:r>
              <a:rPr lang="ru-RU" dirty="0" smtClean="0"/>
              <a:t>экспрессивность – воздействие на эмоциональную сферу человека; </a:t>
            </a:r>
          </a:p>
          <a:p>
            <a:r>
              <a:rPr lang="ru-RU" dirty="0" err="1" smtClean="0"/>
              <a:t>аттрактивность</a:t>
            </a:r>
            <a:r>
              <a:rPr lang="ru-RU" dirty="0" smtClean="0"/>
              <a:t> – способность привлекать внимание  (размерами, необычностью форм).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Предмет музейного значения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 предмет, культурная или иная ценность которого, особые признаки являются основанием для включения его в музейный фонд и приобретения им статуса музейного предмета с целью сохранения, изучения, использования.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Музейный фонд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4248160"/>
          </a:xfrm>
        </p:spPr>
        <p:txBody>
          <a:bodyPr>
            <a:normAutofit/>
          </a:bodyPr>
          <a:lstStyle/>
          <a:p>
            <a:pPr>
              <a:spcAft>
                <a:spcPts val="3000"/>
              </a:spcAft>
            </a:pPr>
            <a:r>
              <a:rPr lang="ru-RU" sz="4800" dirty="0" smtClean="0"/>
              <a:t>основной;</a:t>
            </a:r>
          </a:p>
          <a:p>
            <a:pPr>
              <a:spcAft>
                <a:spcPts val="3000"/>
              </a:spcAft>
            </a:pPr>
            <a:r>
              <a:rPr lang="ru-RU" sz="4800" dirty="0" smtClean="0"/>
              <a:t>научно-вспомогательный;</a:t>
            </a:r>
          </a:p>
          <a:p>
            <a:pPr>
              <a:spcAft>
                <a:spcPts val="3000"/>
              </a:spcAft>
            </a:pPr>
            <a:r>
              <a:rPr lang="ru-RU" sz="4800" dirty="0" smtClean="0"/>
              <a:t>обменный фонд. </a:t>
            </a:r>
            <a:endParaRPr lang="ru-RU" sz="4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Формирование музейного фонда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безвозмездная передача, </a:t>
            </a:r>
          </a:p>
          <a:p>
            <a:r>
              <a:rPr lang="ru-RU" dirty="0" smtClean="0"/>
              <a:t>приобретение, </a:t>
            </a:r>
          </a:p>
          <a:p>
            <a:r>
              <a:rPr lang="ru-RU" dirty="0" smtClean="0"/>
              <a:t>изъятие в порядке конфискации, в результате закрытия общественных музеев, </a:t>
            </a:r>
          </a:p>
          <a:p>
            <a:r>
              <a:rPr lang="ru-RU" dirty="0" smtClean="0"/>
              <a:t>дарения, </a:t>
            </a:r>
          </a:p>
          <a:p>
            <a:r>
              <a:rPr lang="ru-RU" dirty="0" smtClean="0"/>
              <a:t>организация археологических, этнографических, научно-естественных экспедиций.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Типы музейных коллекций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систематическая</a:t>
            </a:r>
            <a:r>
              <a:rPr lang="ru-RU" dirty="0" smtClean="0"/>
              <a:t>, состоит из однотипных материалов;</a:t>
            </a:r>
          </a:p>
          <a:p>
            <a:r>
              <a:rPr lang="ru-RU" b="1" i="1" dirty="0" smtClean="0"/>
              <a:t>тематическая</a:t>
            </a:r>
            <a:r>
              <a:rPr lang="ru-RU" dirty="0" smtClean="0"/>
              <a:t> – из разных типов предметов, но относящихся к определенной тема;</a:t>
            </a:r>
          </a:p>
          <a:p>
            <a:r>
              <a:rPr lang="ru-RU" b="1" i="1" dirty="0" smtClean="0"/>
              <a:t>персональная</a:t>
            </a:r>
            <a:r>
              <a:rPr lang="ru-RU" dirty="0" smtClean="0"/>
              <a:t> – принадлежащая одному лицу;</a:t>
            </a:r>
          </a:p>
          <a:p>
            <a:r>
              <a:rPr lang="ru-RU" b="1" i="1" dirty="0" smtClean="0"/>
              <a:t>мемориальная</a:t>
            </a:r>
            <a:r>
              <a:rPr lang="ru-RU" dirty="0" smtClean="0"/>
              <a:t> – состоит из предметов, связанных с жизнью и деятельностью исторического лица или события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музейных предметов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</a:t>
            </a:r>
            <a:r>
              <a:rPr lang="ru-RU" dirty="0" err="1" smtClean="0"/>
              <a:t>ещественные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предметы быта: одежда, посуда, украшения, мебель, домашняя утварь; орудия труда, производственный инвентарь, готовая продукция, оружие, военное снаряжение, каски, бинокли, флаги, знамена, вымпелы, монеты, бумажные деньги, знаки, медали, значки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Письменные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266820"/>
          </a:xfrm>
        </p:spPr>
        <p:txBody>
          <a:bodyPr/>
          <a:lstStyle/>
          <a:p>
            <a:pPr lvl="0"/>
            <a:r>
              <a:rPr lang="ru-RU" dirty="0" smtClean="0"/>
              <a:t>документы, летописи, письма, журналы, афиши, газеты, афиши и др.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285852" y="3000372"/>
            <a:ext cx="7498080" cy="1143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40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Изобразительные </a:t>
            </a:r>
            <a:r>
              <a:rPr lang="ru-RU" sz="40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источники</a:t>
            </a:r>
            <a:endParaRPr lang="ru-RU" sz="40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4000504"/>
            <a:ext cx="73581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ru-RU" sz="3200" dirty="0" smtClean="0"/>
              <a:t>живопись</a:t>
            </a:r>
            <a:r>
              <a:rPr lang="ru-RU" sz="3200" dirty="0"/>
              <a:t>, графика, рисунок, скульптура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Фоноисточники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357298"/>
            <a:ext cx="7719274" cy="1909762"/>
          </a:xfrm>
        </p:spPr>
        <p:txBody>
          <a:bodyPr>
            <a:noAutofit/>
          </a:bodyPr>
          <a:lstStyle/>
          <a:p>
            <a:pPr lvl="0"/>
            <a:r>
              <a:rPr lang="ru-RU" sz="3000" dirty="0" smtClean="0"/>
              <a:t>пластинки, магнитные пленки, т.е. музейные предметы, на которых зафиксирована информация в виде звуков человеческой речи, шумов, музыки</a:t>
            </a:r>
            <a:endParaRPr lang="ru-RU" sz="30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285852" y="3286124"/>
            <a:ext cx="7498080" cy="85724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40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Киноисточники</a:t>
            </a:r>
            <a:endParaRPr lang="ru-RU" sz="40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4000504"/>
            <a:ext cx="735811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ru-RU" sz="3000" dirty="0" smtClean="0"/>
              <a:t>музейные </a:t>
            </a:r>
            <a:r>
              <a:rPr lang="ru-RU" sz="3000" dirty="0"/>
              <a:t>предметы, содержащие информацию в виде динамического изображения, которое фиксируется и производится с помощью технических средств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Учет музейных фондов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Актирование всех материалов.</a:t>
            </a:r>
          </a:p>
          <a:p>
            <a:r>
              <a:rPr lang="ru-RU" dirty="0" smtClean="0"/>
              <a:t>Регистрация и описание материалов в </a:t>
            </a:r>
            <a:r>
              <a:rPr lang="ru-RU" b="1" dirty="0" smtClean="0"/>
              <a:t>Книге учета фондов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Акт</a:t>
            </a:r>
            <a:r>
              <a:rPr lang="ru-RU" dirty="0" smtClean="0"/>
              <a:t> складывается на все материалы, которые поступают в музей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Оптимальный режим хранения музейных предметов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85926"/>
            <a:ext cx="7498080" cy="446247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демонстрировать экспонаты следует в специальном музейном оборудовании – застекленных горизонтальных и вертикальных витринах; </a:t>
            </a:r>
          </a:p>
          <a:p>
            <a:r>
              <a:rPr lang="ru-RU" dirty="0" smtClean="0"/>
              <a:t>запрещается подлинные документы прикалывать кнопками, прибывать гвоздями, намертво приклеивать;</a:t>
            </a:r>
          </a:p>
          <a:p>
            <a:r>
              <a:rPr lang="ru-RU" dirty="0" smtClean="0"/>
              <a:t>оптимальный температурный режим: от + 10 до + 25, влажность – 50-55 %.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построения экспозиций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Коллекционный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или систематический – демонстрация однотипных предметов, представляющих собой систематические коллекции. </a:t>
            </a:r>
          </a:p>
          <a:p>
            <a:r>
              <a:rPr lang="ru-RU" dirty="0" smtClean="0"/>
              <a:t>Такой метод характерен для библиотек, обладающих обширными коллекциями произведений искусства, рукописных и книжных памятников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Иллюстративный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4248160"/>
          </a:xfrm>
        </p:spPr>
        <p:txBody>
          <a:bodyPr/>
          <a:lstStyle/>
          <a:p>
            <a:r>
              <a:rPr lang="ru-RU" sz="3600" dirty="0" smtClean="0"/>
              <a:t>или тематический – тематическая экспозиция, которая направлена на раскрытие определенной темы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Ансамблевый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реконструирует на документальной основе реальную обстановку жизни; </a:t>
            </a:r>
          </a:p>
          <a:p>
            <a:r>
              <a:rPr lang="ru-RU" dirty="0" smtClean="0"/>
              <a:t>в ее основе лежит жизненный бытовой комплекс, в котором экспонаты находятся в среде максимально приближенной к подлинной среде обитания;</a:t>
            </a:r>
          </a:p>
          <a:p>
            <a:r>
              <a:rPr lang="ru-RU" dirty="0" smtClean="0"/>
              <a:t>такой метод применяется в мемориальных, краеведческих, исторических музеях.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Научное проектирование экспозиции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разработка концепции</a:t>
            </a:r>
          </a:p>
          <a:p>
            <a:r>
              <a:rPr lang="ru-RU" dirty="0" smtClean="0"/>
              <a:t>подготовка тематической структуры</a:t>
            </a:r>
          </a:p>
          <a:p>
            <a:r>
              <a:rPr lang="ru-RU" dirty="0" smtClean="0"/>
              <a:t>подготовка тематико-экспозиционного плана с приложениями: а) подтекстовки, б)научно-вспомогательных материалов (карт, схем, таблиц и т.п.)</a:t>
            </a:r>
          </a:p>
          <a:p>
            <a:r>
              <a:rPr lang="ru-RU" dirty="0" smtClean="0"/>
              <a:t>документации для создания научных реконструкций, инсталляций.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Архитектурно-художественное проектирование экспозиции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художественное решение должно основываться на эмоциональном воздействии на посетителя;</a:t>
            </a:r>
          </a:p>
          <a:p>
            <a:r>
              <a:rPr lang="ru-RU" dirty="0" smtClean="0"/>
              <a:t>генеральное решение – первоначальное проектное выражение художественного замысла экспозиции. Оно обеспечивает единые стилевые принципы художественной разработки – цветовое, пространственное решения, технические средства и т.п.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научно-просветительской работы с посетителями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85992"/>
            <a:ext cx="7498080" cy="396240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интерактивные занятия;</a:t>
            </a:r>
          </a:p>
          <a:p>
            <a:r>
              <a:rPr lang="ru-RU" sz="4000" dirty="0" err="1" smtClean="0"/>
              <a:t>квесты</a:t>
            </a:r>
            <a:r>
              <a:rPr lang="ru-RU" sz="4000" dirty="0" smtClean="0"/>
              <a:t>;</a:t>
            </a:r>
          </a:p>
          <a:p>
            <a:r>
              <a:rPr lang="ru-RU" sz="4000" dirty="0" smtClean="0"/>
              <a:t>мастер-классы.</a:t>
            </a:r>
            <a:endParaRPr lang="ru-RU" sz="4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1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8143900" cy="543191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00364" y="5643578"/>
            <a:ext cx="38507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Вопросы???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175</TotalTime>
  <Words>1005</Words>
  <Application>Microsoft Office PowerPoint</Application>
  <PresentationFormat>Экран (4:3)</PresentationFormat>
  <Paragraphs>101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Солнцестояние</vt:lpstr>
      <vt:lpstr>Музейная экспозиция в библиотеке: особенности создания и использования</vt:lpstr>
      <vt:lpstr>Что такое музей?</vt:lpstr>
      <vt:lpstr>Регистрация музея</vt:lpstr>
      <vt:lpstr>Основные условия создания музея</vt:lpstr>
      <vt:lpstr>Профили музеев</vt:lpstr>
      <vt:lpstr>Музеи в библиотеках</vt:lpstr>
      <vt:lpstr>Музеи, посвященных определенному человеку</vt:lpstr>
      <vt:lpstr>Музей истории книги, библиотечного дела</vt:lpstr>
      <vt:lpstr>Музеи в библиотеках</vt:lpstr>
      <vt:lpstr>Библиотека с мемориальным комплексом</vt:lpstr>
      <vt:lpstr>Музейный фонд </vt:lpstr>
      <vt:lpstr>Музейный предмет </vt:lpstr>
      <vt:lpstr>Основные свойства музейного предмета</vt:lpstr>
      <vt:lpstr>Предмет музейного значения </vt:lpstr>
      <vt:lpstr>Музейный фонд</vt:lpstr>
      <vt:lpstr>Формирование музейного фонда</vt:lpstr>
      <vt:lpstr>Типы музейных коллекций</vt:lpstr>
      <vt:lpstr>Типы музейных предметов</vt:lpstr>
      <vt:lpstr>В ещественные </vt:lpstr>
      <vt:lpstr>Письменные</vt:lpstr>
      <vt:lpstr>Фоноисточники</vt:lpstr>
      <vt:lpstr>Учет музейных фондов</vt:lpstr>
      <vt:lpstr>Оптимальный режим хранения музейных предметов</vt:lpstr>
      <vt:lpstr>Методы построения экспозиций </vt:lpstr>
      <vt:lpstr>Коллекционный </vt:lpstr>
      <vt:lpstr>Иллюстративный</vt:lpstr>
      <vt:lpstr>Ансамблевый</vt:lpstr>
      <vt:lpstr>Научное проектирование экспозиции</vt:lpstr>
      <vt:lpstr>Архитектурно-художественное проектирование экспозиции</vt:lpstr>
      <vt:lpstr>Формы научно-просветительской работы с посетителями</vt:lpstr>
      <vt:lpstr>Слайд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Музейная экспозиция в библиотеке: особенности создания и использования»</dc:title>
  <dc:creator>ONMR</dc:creator>
  <cp:lastModifiedBy>ONMR</cp:lastModifiedBy>
  <cp:revision>42</cp:revision>
  <dcterms:created xsi:type="dcterms:W3CDTF">2019-03-26T11:27:07Z</dcterms:created>
  <dcterms:modified xsi:type="dcterms:W3CDTF">2019-03-27T11:30:52Z</dcterms:modified>
</cp:coreProperties>
</file>