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3" r:id="rId17"/>
    <p:sldId id="274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984" y="-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1160A5B-6CFD-4D2F-92B6-417692E5281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2D8C73B-D412-4C71-A16C-16589AA465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2996952"/>
            <a:ext cx="7772400" cy="237626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«Методика организации досуговых публичных мероприятий, которые носят информационно-просветительный, развлекательный или 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рекламный характер»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25402"/>
            <a:ext cx="7848872" cy="3096344"/>
          </a:xfrm>
        </p:spPr>
        <p:txBody>
          <a:bodyPr>
            <a:normAutofit/>
          </a:bodyPr>
          <a:lstStyle/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ДОКЛАД</a:t>
            </a:r>
          </a:p>
          <a:p>
            <a:pPr algn="ctr"/>
            <a:r>
              <a:rPr lang="ru-RU" sz="23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п</a:t>
            </a:r>
            <a:r>
              <a:rPr lang="ru-RU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реподавателя социально-культурных дисциплин</a:t>
            </a:r>
          </a:p>
          <a:p>
            <a:pPr algn="ctr"/>
            <a:r>
              <a:rPr lang="ru-RU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ГПОУ «Донецкий колледж культуры и искусств»</a:t>
            </a:r>
          </a:p>
          <a:p>
            <a:pPr algn="ctr"/>
            <a:r>
              <a:rPr lang="ru-RU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Мосийчук</a:t>
            </a:r>
            <a:r>
              <a:rPr lang="ru-RU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Светланы Александровны</a:t>
            </a:r>
          </a:p>
          <a:p>
            <a:endParaRPr lang="ru-RU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  <a:p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475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272808" cy="171906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Часть 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  <a:cs typeface="Times New Roman" panose="02020603050405020304" pitchFamily="18" charset="0"/>
              </a:rPr>
              <a:t>1. Разнообразие форм  досуговых мероприятий в культурно-досуговой деятельности  библиотек </a:t>
            </a:r>
            <a:r>
              <a:rPr lang="ru-RU" sz="2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2060848"/>
            <a:ext cx="7467600" cy="4419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Информационно-дискуссионные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формы:</a:t>
            </a:r>
          </a:p>
          <a:p>
            <a:r>
              <a:rPr lang="ru-RU" sz="2400" b="1" dirty="0" smtClean="0"/>
              <a:t> </a:t>
            </a:r>
            <a:r>
              <a:rPr lang="ru-RU" sz="2400" b="1" dirty="0"/>
              <a:t>выставка</a:t>
            </a:r>
          </a:p>
          <a:p>
            <a:r>
              <a:rPr lang="ru-RU" sz="2400" b="1" dirty="0" smtClean="0"/>
              <a:t> </a:t>
            </a:r>
            <a:r>
              <a:rPr lang="ru-RU" sz="2400" b="1" dirty="0"/>
              <a:t>экскурсия</a:t>
            </a:r>
          </a:p>
          <a:p>
            <a:r>
              <a:rPr lang="ru-RU" sz="2400" b="1" dirty="0" smtClean="0"/>
              <a:t> </a:t>
            </a:r>
            <a:r>
              <a:rPr lang="ru-RU" sz="2400" b="1" dirty="0"/>
              <a:t>лекция</a:t>
            </a:r>
          </a:p>
          <a:p>
            <a:r>
              <a:rPr lang="ru-RU" sz="2400" b="1" dirty="0" smtClean="0"/>
              <a:t> </a:t>
            </a:r>
            <a:r>
              <a:rPr lang="ru-RU" sz="2400" b="1" dirty="0"/>
              <a:t>беседа</a:t>
            </a:r>
          </a:p>
          <a:p>
            <a:r>
              <a:rPr lang="ru-RU" sz="2400" b="1" dirty="0" smtClean="0"/>
              <a:t> </a:t>
            </a:r>
            <a:r>
              <a:rPr lang="ru-RU" sz="2400" b="1" dirty="0"/>
              <a:t>диспут, дебаты, дискуссия</a:t>
            </a:r>
          </a:p>
          <a:p>
            <a:r>
              <a:rPr lang="ru-RU" sz="2400" b="1" dirty="0" smtClean="0"/>
              <a:t> </a:t>
            </a:r>
            <a:r>
              <a:rPr lang="ru-RU" sz="2400" b="1" dirty="0"/>
              <a:t>гостиная</a:t>
            </a:r>
          </a:p>
          <a:p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xmlns="" val="108930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2.Зрелищные формы: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Концерты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представления (цирковые, спортивные, эстрадные, театрализованные)</a:t>
            </a:r>
          </a:p>
          <a:p>
            <a:r>
              <a:rPr lang="ru-RU" dirty="0" smtClean="0"/>
              <a:t> </a:t>
            </a:r>
            <a:r>
              <a:rPr lang="ru-RU" dirty="0"/>
              <a:t>парады, шествия</a:t>
            </a:r>
          </a:p>
          <a:p>
            <a:r>
              <a:rPr lang="ru-RU" dirty="0" smtClean="0"/>
              <a:t> </a:t>
            </a:r>
            <a:r>
              <a:rPr lang="ru-RU" dirty="0"/>
              <a:t>карнавалы</a:t>
            </a:r>
          </a:p>
          <a:p>
            <a:r>
              <a:rPr lang="ru-RU" dirty="0" smtClean="0"/>
              <a:t> </a:t>
            </a:r>
            <a:r>
              <a:rPr lang="ru-RU" dirty="0"/>
              <a:t>фейерверки</a:t>
            </a:r>
          </a:p>
          <a:p>
            <a:r>
              <a:rPr lang="ru-RU" dirty="0" smtClean="0"/>
              <a:t> </a:t>
            </a:r>
            <a:r>
              <a:rPr lang="ru-RU" dirty="0"/>
              <a:t>спектакли</a:t>
            </a:r>
          </a:p>
          <a:p>
            <a:r>
              <a:rPr lang="ru-RU" dirty="0" smtClean="0"/>
              <a:t> </a:t>
            </a:r>
            <a:r>
              <a:rPr lang="ru-RU" dirty="0"/>
              <a:t>шоу (огненное, водное, мыльных пузырей и пр.)</a:t>
            </a:r>
          </a:p>
          <a:p>
            <a:r>
              <a:rPr lang="ru-RU" dirty="0" smtClean="0"/>
              <a:t> </a:t>
            </a:r>
            <a:r>
              <a:rPr lang="ru-RU" dirty="0"/>
              <a:t>мюзиклы, кабаре</a:t>
            </a:r>
          </a:p>
          <a:p>
            <a:r>
              <a:rPr lang="ru-RU" dirty="0" smtClean="0"/>
              <a:t> </a:t>
            </a:r>
            <a:r>
              <a:rPr lang="ru-RU" dirty="0"/>
              <a:t>эстрадные ревю, обозрения</a:t>
            </a:r>
          </a:p>
          <a:p>
            <a:r>
              <a:rPr lang="ru-RU" b="1" dirty="0" smtClean="0"/>
              <a:t> </a:t>
            </a:r>
            <a:r>
              <a:rPr lang="ru-RU" b="1" dirty="0"/>
              <a:t>кинопоказы (лектории, обозрения, альманахи)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1973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3.Клубные формы: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Клубные </a:t>
            </a:r>
            <a:r>
              <a:rPr lang="ru-RU" b="1" dirty="0"/>
              <a:t>вечера тематические (жанры: вечер-портрет, - рассказ, - хроника, -встречи, -чествования, -памяти, - реквием, - суд, юбилей, - живая новелла)</a:t>
            </a:r>
          </a:p>
          <a:p>
            <a:r>
              <a:rPr lang="ru-RU" b="1" dirty="0"/>
              <a:t>Клубные вечера отдыха </a:t>
            </a:r>
            <a:r>
              <a:rPr lang="ru-RU" dirty="0"/>
              <a:t>(жанры: «огонек», </a:t>
            </a:r>
            <a:r>
              <a:rPr lang="ru-RU" b="1" dirty="0"/>
              <a:t>посиделки, вечер юмора, </a:t>
            </a:r>
            <a:r>
              <a:rPr lang="ru-RU" dirty="0"/>
              <a:t>танцевальный вечер (бал, дискотека), </a:t>
            </a:r>
            <a:r>
              <a:rPr lang="ru-RU" b="1" dirty="0"/>
              <a:t>вечер-аукцион,</a:t>
            </a:r>
            <a:r>
              <a:rPr lang="ru-RU" dirty="0"/>
              <a:t> вечер отдыха трудового коллектива, отдыха для всей семьи, «для тех кому за …»)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4822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4.Специализированные формы: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Презентации </a:t>
            </a:r>
            <a:r>
              <a:rPr lang="ru-RU" b="1" dirty="0" smtClean="0"/>
              <a:t>(издания, отдела, </a:t>
            </a:r>
            <a:r>
              <a:rPr lang="ru-RU" b="1" dirty="0"/>
              <a:t>нового </a:t>
            </a:r>
            <a:r>
              <a:rPr lang="ru-RU" b="1" dirty="0" smtClean="0"/>
              <a:t>клуба, </a:t>
            </a:r>
            <a:r>
              <a:rPr lang="ru-RU" b="1" dirty="0"/>
              <a:t>новой линии продукции)</a:t>
            </a:r>
          </a:p>
          <a:p>
            <a:r>
              <a:rPr lang="ru-RU" dirty="0" smtClean="0"/>
              <a:t>Митинги</a:t>
            </a:r>
            <a:endParaRPr lang="ru-RU" dirty="0"/>
          </a:p>
          <a:p>
            <a:r>
              <a:rPr lang="ru-RU" b="1" dirty="0" smtClean="0"/>
              <a:t>круглый </a:t>
            </a:r>
            <a:r>
              <a:rPr lang="ru-RU" b="1" dirty="0"/>
              <a:t>стол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805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5.Игровые формы: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игровые </a:t>
            </a:r>
            <a:r>
              <a:rPr lang="ru-RU" b="1" dirty="0" smtClean="0"/>
              <a:t>программы: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тематические</a:t>
            </a:r>
            <a:r>
              <a:rPr lang="ru-RU" dirty="0" smtClean="0"/>
              <a:t> </a:t>
            </a:r>
            <a:r>
              <a:rPr lang="ru-RU" dirty="0"/>
              <a:t>- комплекс игровых заданий, объединенных </a:t>
            </a:r>
            <a:r>
              <a:rPr lang="ru-RU" dirty="0" smtClean="0"/>
              <a:t>сценарным </a:t>
            </a:r>
            <a:r>
              <a:rPr lang="ru-RU" dirty="0"/>
              <a:t>ходом</a:t>
            </a:r>
          </a:p>
          <a:p>
            <a:r>
              <a:rPr lang="ru-RU" b="1" dirty="0" smtClean="0"/>
              <a:t> </a:t>
            </a:r>
            <a:r>
              <a:rPr lang="ru-RU" b="1" dirty="0" smtClean="0"/>
              <a:t>театрализованные </a:t>
            </a:r>
            <a:r>
              <a:rPr lang="ru-RU" dirty="0" smtClean="0"/>
              <a:t>– комплекс игровых заданий, объединенных драматургическим ходом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9133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6.Конкурсные формы: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ru-RU" b="1" dirty="0" smtClean="0"/>
              <a:t> </a:t>
            </a:r>
            <a:r>
              <a:rPr lang="ru-RU" b="1" dirty="0"/>
              <a:t>конкурсные программы</a:t>
            </a:r>
          </a:p>
          <a:p>
            <a:r>
              <a:rPr lang="ru-RU" dirty="0" smtClean="0"/>
              <a:t> </a:t>
            </a:r>
            <a:r>
              <a:rPr lang="ru-RU" dirty="0"/>
              <a:t>конкурсные шоу</a:t>
            </a:r>
          </a:p>
          <a:p>
            <a:r>
              <a:rPr lang="ru-RU" b="1" dirty="0" smtClean="0"/>
              <a:t> </a:t>
            </a:r>
            <a:r>
              <a:rPr lang="ru-RU" b="1" dirty="0"/>
              <a:t>творческий конкурс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154572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7.Комплексные формы: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ru-RU" b="1" dirty="0"/>
              <a:t>праздники</a:t>
            </a:r>
          </a:p>
          <a:p>
            <a:r>
              <a:rPr lang="ru-RU" b="1" dirty="0" smtClean="0"/>
              <a:t> </a:t>
            </a:r>
            <a:r>
              <a:rPr lang="ru-RU" b="1" dirty="0"/>
              <a:t>фестивали</a:t>
            </a:r>
          </a:p>
          <a:p>
            <a:r>
              <a:rPr lang="ru-RU" b="1" dirty="0" smtClean="0"/>
              <a:t> </a:t>
            </a:r>
            <a:r>
              <a:rPr lang="ru-RU" b="1" dirty="0"/>
              <a:t>акции</a:t>
            </a:r>
          </a:p>
          <a:p>
            <a:r>
              <a:rPr lang="ru-RU" b="1" dirty="0" smtClean="0"/>
              <a:t> </a:t>
            </a:r>
            <a:r>
              <a:rPr lang="ru-RU" b="1" dirty="0"/>
              <a:t>декады, недели, </a:t>
            </a:r>
            <a:r>
              <a:rPr lang="ru-RU" b="1" dirty="0" smtClean="0"/>
              <a:t>дни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428348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Часть 2</a:t>
            </a:r>
            <a:r>
              <a:rPr lang="ru-RU" sz="3200" b="1" dirty="0"/>
              <a:t>. Общая методика подготовки культурно-досуговых мероприятий.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/>
              <a:t>Этапы </a:t>
            </a:r>
            <a:r>
              <a:rPr lang="ru-RU" b="1" dirty="0"/>
              <a:t>подготовки массового </a:t>
            </a:r>
            <a:r>
              <a:rPr lang="ru-RU" b="1" dirty="0" smtClean="0"/>
              <a:t>мероприятия: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анализ базы проведения </a:t>
            </a:r>
          </a:p>
          <a:p>
            <a:r>
              <a:rPr lang="ru-RU" dirty="0" smtClean="0"/>
              <a:t> </a:t>
            </a:r>
            <a:r>
              <a:rPr lang="ru-RU" dirty="0"/>
              <a:t>определение и анализ социальной группы</a:t>
            </a:r>
          </a:p>
          <a:p>
            <a:r>
              <a:rPr lang="ru-RU" dirty="0" smtClean="0"/>
              <a:t> </a:t>
            </a:r>
            <a:r>
              <a:rPr lang="ru-RU" dirty="0"/>
              <a:t>определение формы, темы, идеи, цели, задач мероприятия;</a:t>
            </a:r>
          </a:p>
          <a:p>
            <a:r>
              <a:rPr lang="ru-RU" dirty="0" smtClean="0"/>
              <a:t> </a:t>
            </a:r>
            <a:r>
              <a:rPr lang="ru-RU" dirty="0"/>
              <a:t>составление программы мероприятия и создание сценария</a:t>
            </a:r>
          </a:p>
          <a:p>
            <a:r>
              <a:rPr lang="ru-RU" dirty="0" smtClean="0"/>
              <a:t> </a:t>
            </a:r>
            <a:r>
              <a:rPr lang="ru-RU" dirty="0"/>
              <a:t>работа с художественно-иллюстративным, публицистическим, игровым, музыкальным материалом </a:t>
            </a:r>
          </a:p>
          <a:p>
            <a:r>
              <a:rPr lang="ru-RU" dirty="0" smtClean="0"/>
              <a:t>составление </a:t>
            </a:r>
            <a:r>
              <a:rPr lang="ru-RU" dirty="0"/>
              <a:t>плана подготовки и плана проведения мероприятия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4060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/>
              <a:t>ПЛАН ПОДГОТОВКИ</a:t>
            </a:r>
            <a:br>
              <a:rPr lang="ru-RU" sz="2700" dirty="0"/>
            </a:br>
            <a:r>
              <a:rPr lang="ru-RU" sz="2700" dirty="0"/>
              <a:t>КУЛЬТУРНО-ДОСУГОВОГО МЕРОПРИЯТИЯ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48079"/>
            <a:ext cx="4734083" cy="5283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2289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/>
              <a:t>Этапы подготовки массового мероприятия: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Репетиции </a:t>
            </a:r>
            <a:r>
              <a:rPr lang="ru-RU" dirty="0"/>
              <a:t>мероприятия: по эпизодам, монтировочная репетиция с участием исполнителей и героев мероприятия, прогонная репетиция, генеральная репетиция.</a:t>
            </a:r>
          </a:p>
          <a:p>
            <a:r>
              <a:rPr lang="ru-RU" dirty="0" smtClean="0"/>
              <a:t>Проведение </a:t>
            </a:r>
            <a:r>
              <a:rPr lang="ru-RU" dirty="0"/>
              <a:t>мероприятия.</a:t>
            </a:r>
          </a:p>
          <a:p>
            <a:r>
              <a:rPr lang="ru-RU" dirty="0" smtClean="0"/>
              <a:t> </a:t>
            </a:r>
            <a:r>
              <a:rPr lang="ru-RU" dirty="0"/>
              <a:t>Анализ проведения мероприятия.</a:t>
            </a:r>
          </a:p>
          <a:p>
            <a:r>
              <a:rPr lang="ru-RU" dirty="0" smtClean="0"/>
              <a:t>Пропаганда</a:t>
            </a:r>
            <a:r>
              <a:rPr lang="ru-RU" dirty="0"/>
              <a:t>, освещение результатов  в СМИ.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9091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908720"/>
            <a:ext cx="7498080" cy="854968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chemeClr val="accent5">
                    <a:lumMod val="75000"/>
                  </a:schemeClr>
                </a:solidFill>
              </a:rPr>
              <a:t>Часть 3. </a:t>
            </a:r>
            <a:r>
              <a:rPr lang="ru-RU" sz="2200" b="1" dirty="0">
                <a:solidFill>
                  <a:schemeClr val="accent5">
                    <a:lumMod val="75000"/>
                  </a:schemeClr>
                </a:solidFill>
              </a:rPr>
              <a:t>Методика подготовки и проведения комплексных мероприятий просветительско-агитационной направленности в </a:t>
            </a:r>
            <a:br>
              <a:rPr lang="ru-RU" sz="2200" b="1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2200" b="1" dirty="0">
                <a:solidFill>
                  <a:schemeClr val="accent5">
                    <a:lumMod val="75000"/>
                  </a:schemeClr>
                </a:solidFill>
              </a:rPr>
              <a:t>досуговой сфере библиотек</a:t>
            </a:r>
            <a:r>
              <a:rPr lang="ru-RU" sz="2200" b="1" dirty="0" smtClean="0">
                <a:solidFill>
                  <a:schemeClr val="accent5">
                    <a:lumMod val="75000"/>
                  </a:schemeClr>
                </a:solidFill>
              </a:rPr>
              <a:t>. Акции. </a:t>
            </a:r>
            <a:r>
              <a:rPr lang="ru-RU" sz="2200" b="1" dirty="0"/>
              <a:t/>
            </a:r>
            <a:br>
              <a:rPr lang="ru-RU" sz="2200" b="1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772816"/>
            <a:ext cx="7498080" cy="4824536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Слово </a:t>
            </a:r>
            <a:r>
              <a:rPr lang="ru-RU" b="1" dirty="0"/>
              <a:t>"акция" </a:t>
            </a:r>
            <a:r>
              <a:rPr lang="ru-RU" dirty="0"/>
              <a:t>является немецким заимствованием</a:t>
            </a:r>
            <a:r>
              <a:rPr lang="ru-RU" dirty="0" smtClean="0"/>
              <a:t>.  </a:t>
            </a:r>
            <a:r>
              <a:rPr lang="ru-RU" dirty="0" err="1"/>
              <a:t>Actie</a:t>
            </a:r>
            <a:r>
              <a:rPr lang="ru-RU" dirty="0"/>
              <a:t> переводится </a:t>
            </a:r>
            <a:r>
              <a:rPr lang="ru-RU" b="1" dirty="0"/>
              <a:t>как действие, воздействие, влияние. </a:t>
            </a:r>
            <a:endParaRPr lang="ru-RU" b="1" dirty="0" smtClean="0"/>
          </a:p>
          <a:p>
            <a:r>
              <a:rPr lang="ru-RU" dirty="0"/>
              <a:t>Акция может выполнять коммерческую или не коммерческую функцию.</a:t>
            </a:r>
          </a:p>
          <a:p>
            <a:r>
              <a:rPr lang="ru-RU" b="1" dirty="0"/>
              <a:t>Коммерческая</a:t>
            </a:r>
            <a:r>
              <a:rPr lang="ru-RU" dirty="0"/>
              <a:t> акция способствует расширению информации или продукции с целью получения прибыли. Целевая аудитория – маркетинговая группа людей.</a:t>
            </a:r>
          </a:p>
          <a:p>
            <a:r>
              <a:rPr lang="ru-RU" b="1" dirty="0"/>
              <a:t>Не коммерческая </a:t>
            </a:r>
            <a:r>
              <a:rPr lang="ru-RU" dirty="0"/>
              <a:t>– в большинстве случаев субсидируется организациями, которые занимаются делом не ради денег. Это благотворительные, общественные и иные организации. Целевая аудитория – все общество в государстве.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8242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Акции бывают: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 </a:t>
            </a:r>
            <a:r>
              <a:rPr lang="ru-RU" dirty="0"/>
              <a:t>торговые</a:t>
            </a:r>
          </a:p>
          <a:p>
            <a:r>
              <a:rPr lang="ru-RU" dirty="0" smtClean="0"/>
              <a:t> </a:t>
            </a:r>
            <a:r>
              <a:rPr lang="ru-RU" dirty="0"/>
              <a:t>политические</a:t>
            </a:r>
          </a:p>
          <a:p>
            <a:r>
              <a:rPr lang="ru-RU" dirty="0" smtClean="0"/>
              <a:t> </a:t>
            </a:r>
            <a:r>
              <a:rPr lang="ru-RU" dirty="0"/>
              <a:t>экологические</a:t>
            </a:r>
          </a:p>
          <a:p>
            <a:r>
              <a:rPr lang="ru-RU" dirty="0" smtClean="0"/>
              <a:t> </a:t>
            </a:r>
            <a:r>
              <a:rPr lang="ru-RU" dirty="0"/>
              <a:t>бизнес акции</a:t>
            </a:r>
          </a:p>
          <a:p>
            <a:r>
              <a:rPr lang="ru-RU" dirty="0" smtClean="0"/>
              <a:t> </a:t>
            </a:r>
            <a:r>
              <a:rPr lang="ru-RU" dirty="0"/>
              <a:t>патриотические</a:t>
            </a:r>
          </a:p>
          <a:p>
            <a:r>
              <a:rPr lang="ru-RU" dirty="0" smtClean="0"/>
              <a:t> </a:t>
            </a:r>
            <a:r>
              <a:rPr lang="ru-RU" dirty="0"/>
              <a:t>социальные</a:t>
            </a:r>
          </a:p>
          <a:p>
            <a:r>
              <a:rPr lang="ru-RU" dirty="0" smtClean="0"/>
              <a:t> </a:t>
            </a:r>
            <a:r>
              <a:rPr lang="ru-RU" dirty="0"/>
              <a:t>культурологические</a:t>
            </a:r>
          </a:p>
          <a:p>
            <a:r>
              <a:rPr lang="ru-RU" dirty="0" smtClean="0"/>
              <a:t> </a:t>
            </a:r>
            <a:r>
              <a:rPr lang="ru-RU" dirty="0"/>
              <a:t>благотворительные</a:t>
            </a:r>
          </a:p>
          <a:p>
            <a:r>
              <a:rPr lang="ru-RU" dirty="0" smtClean="0"/>
              <a:t> </a:t>
            </a:r>
            <a:r>
              <a:rPr lang="ru-RU" dirty="0"/>
              <a:t>волонтерские</a:t>
            </a:r>
          </a:p>
          <a:p>
            <a:r>
              <a:rPr lang="ru-RU" dirty="0" smtClean="0"/>
              <a:t> </a:t>
            </a:r>
            <a:r>
              <a:rPr lang="ru-RU" dirty="0"/>
              <a:t>корпоративные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685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Социальные акции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Социальная акция – это особый вид распространения некоммерческой информации, направленной  государством  или органами местной власти на достижение определенных благотворительных целей. Главная цель – это привлечение внимания к острой социальной проблеме, общественного явления.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584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Примеры акций.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Социальная </a:t>
            </a:r>
            <a:r>
              <a:rPr lang="ru-RU" dirty="0"/>
              <a:t>акция "Бессмертный полк" </a:t>
            </a:r>
            <a:endParaRPr lang="ru-RU" dirty="0" smtClean="0"/>
          </a:p>
          <a:p>
            <a:r>
              <a:rPr lang="ru-RU" dirty="0" smtClean="0"/>
              <a:t>Социальная </a:t>
            </a:r>
            <a:r>
              <a:rPr lang="ru-RU" dirty="0"/>
              <a:t>акция «Пешеход</a:t>
            </a:r>
            <a:r>
              <a:rPr lang="ru-RU" dirty="0" smtClean="0"/>
              <a:t>»</a:t>
            </a:r>
          </a:p>
          <a:p>
            <a:r>
              <a:rPr lang="ru-RU" dirty="0" smtClean="0"/>
              <a:t>Молодежная </a:t>
            </a:r>
            <a:r>
              <a:rPr lang="ru-RU" dirty="0"/>
              <a:t>акция «Время весенних улыбок</a:t>
            </a:r>
            <a:r>
              <a:rPr lang="ru-RU" dirty="0" smtClean="0"/>
              <a:t>»</a:t>
            </a:r>
          </a:p>
          <a:p>
            <a:r>
              <a:rPr lang="ru-RU"/>
              <a:t>Акция </a:t>
            </a:r>
            <a:r>
              <a:rPr lang="ru-RU" smtClean="0"/>
              <a:t>«Поменяй </a:t>
            </a:r>
            <a:r>
              <a:rPr lang="ru-RU" dirty="0"/>
              <a:t>сигарету на </a:t>
            </a:r>
            <a:r>
              <a:rPr lang="ru-RU"/>
              <a:t>конфету</a:t>
            </a:r>
            <a:r>
              <a:rPr lang="ru-RU" smtClean="0"/>
              <a:t>!»</a:t>
            </a:r>
            <a:endParaRPr lang="ru-RU" dirty="0" smtClean="0"/>
          </a:p>
          <a:p>
            <a:r>
              <a:rPr lang="ru-RU" dirty="0"/>
              <a:t>Акция "За места, свободные от курения" </a:t>
            </a:r>
            <a:endParaRPr lang="ru-RU" dirty="0" smtClean="0"/>
          </a:p>
          <a:p>
            <a:r>
              <a:rPr lang="ru-RU" dirty="0"/>
              <a:t>Социальная акция "Лети, лети, лепесток"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5418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/>
              <a:t>Программа  социальной акции «Счастливы вместе», </a:t>
            </a:r>
            <a:r>
              <a:rPr lang="ru-RU" sz="3100" b="1" dirty="0" smtClean="0"/>
              <a:t>посвященная </a:t>
            </a:r>
            <a:r>
              <a:rPr lang="ru-RU" sz="3100" b="1" dirty="0"/>
              <a:t>Дню семьи 15 мая.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5123656"/>
          </a:xfrm>
        </p:spPr>
        <p:txBody>
          <a:bodyPr>
            <a:normAutofit fontScale="92500" lnSpcReduction="20000"/>
          </a:bodyPr>
          <a:lstStyle/>
          <a:p>
            <a:r>
              <a:rPr lang="ru-RU" sz="3500" dirty="0" smtClean="0"/>
              <a:t>Цель</a:t>
            </a:r>
            <a:r>
              <a:rPr lang="ru-RU" sz="3500" dirty="0"/>
              <a:t>: </a:t>
            </a:r>
            <a:r>
              <a:rPr lang="ru-RU" sz="3500" dirty="0" smtClean="0"/>
              <a:t>пропаганда </a:t>
            </a:r>
            <a:r>
              <a:rPr lang="ru-RU" sz="3500" dirty="0"/>
              <a:t>семейного благополучия, широкого освещения опыта положительного семейного </a:t>
            </a:r>
            <a:r>
              <a:rPr lang="ru-RU" sz="3500" dirty="0" smtClean="0"/>
              <a:t>воспитания. </a:t>
            </a:r>
            <a:endParaRPr lang="ru-RU" sz="3500" dirty="0"/>
          </a:p>
          <a:p>
            <a:r>
              <a:rPr lang="ru-RU" sz="3500" dirty="0"/>
              <a:t> Участники: </a:t>
            </a:r>
          </a:p>
          <a:p>
            <a:r>
              <a:rPr lang="ru-RU" sz="3500" dirty="0"/>
              <a:t>Целевая группа: молодежь в возрасте от 16 до 31 года. </a:t>
            </a:r>
          </a:p>
          <a:p>
            <a:r>
              <a:rPr lang="ru-RU" sz="3500" dirty="0"/>
              <a:t>Порядок  проведения: </a:t>
            </a:r>
          </a:p>
          <a:p>
            <a:r>
              <a:rPr lang="ru-RU" sz="3500" dirty="0"/>
              <a:t>Молодежная акция «Счастливы вместе» проводится    с 20 апреля по 15 мая текущего года. </a:t>
            </a:r>
          </a:p>
          <a:p>
            <a:endParaRPr lang="ru-RU" b="1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6314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/>
              <a:t>Программа мероприятий, 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планируемых </a:t>
            </a:r>
            <a:r>
              <a:rPr lang="ru-RU" sz="2700" b="1" dirty="0"/>
              <a:t>в рамках </a:t>
            </a:r>
            <a:r>
              <a:rPr lang="ru-RU" sz="2700" b="1" dirty="0" smtClean="0"/>
              <a:t> </a:t>
            </a:r>
            <a:r>
              <a:rPr lang="ru-RU" sz="2700" b="1" dirty="0"/>
              <a:t>акции «Счастливы вместе</a:t>
            </a:r>
            <a:r>
              <a:rPr lang="ru-RU" sz="2700" b="1" dirty="0" smtClean="0"/>
              <a:t>»</a:t>
            </a:r>
            <a:r>
              <a:rPr lang="ru-RU" sz="2700" b="1" dirty="0"/>
              <a:t/>
            </a:r>
            <a:br>
              <a:rPr lang="ru-RU" sz="2700" b="1" dirty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5123656"/>
          </a:xfrm>
        </p:spPr>
        <p:txBody>
          <a:bodyPr>
            <a:normAutofit fontScale="55000" lnSpcReduction="20000"/>
          </a:bodyPr>
          <a:lstStyle/>
          <a:p>
            <a:r>
              <a:rPr lang="ru-RU" sz="3600" dirty="0" smtClean="0"/>
              <a:t>1</a:t>
            </a:r>
            <a:r>
              <a:rPr lang="ru-RU" sz="3600" b="1" dirty="0"/>
              <a:t>. «Семейные зарисовки».  </a:t>
            </a:r>
            <a:r>
              <a:rPr lang="ru-RU" sz="3600" dirty="0"/>
              <a:t>Конкурс-выставка фоторабот юниорских и молодежных студии, а также отдельных авторов </a:t>
            </a:r>
          </a:p>
          <a:p>
            <a:r>
              <a:rPr lang="ru-RU" sz="3600" dirty="0"/>
              <a:t>2. </a:t>
            </a:r>
            <a:r>
              <a:rPr lang="ru-RU" sz="3600" b="1" dirty="0"/>
              <a:t>«Объективная информация». </a:t>
            </a:r>
            <a:r>
              <a:rPr lang="ru-RU" sz="3600" dirty="0"/>
              <a:t>Проведение пресс-конференции (информационной встречи) для молодежи, молодых семей. Организация и проведение Интернет-опроса. Освещение в городских средствах массовой информации хода акции.</a:t>
            </a:r>
          </a:p>
          <a:p>
            <a:r>
              <a:rPr lang="ru-RU" sz="3600" dirty="0"/>
              <a:t>3.  </a:t>
            </a:r>
            <a:r>
              <a:rPr lang="ru-RU" sz="3600" b="1" dirty="0"/>
              <a:t>«Вместе против беды». </a:t>
            </a:r>
            <a:r>
              <a:rPr lang="ru-RU" sz="3600" dirty="0"/>
              <a:t>Конкурс видеороликов правовой направленности. Тематика видеороликов: предупреждение противоправного поведения, профилактика вредных привычек, формирование здорового образа жизни.  </a:t>
            </a:r>
          </a:p>
          <a:p>
            <a:r>
              <a:rPr lang="ru-RU" sz="3600" dirty="0"/>
              <a:t>4. </a:t>
            </a:r>
            <a:r>
              <a:rPr lang="ru-RU" sz="3600" b="1" dirty="0"/>
              <a:t>«Моя вторая половина». </a:t>
            </a:r>
            <a:r>
              <a:rPr lang="ru-RU" sz="3600" dirty="0"/>
              <a:t>Семинар-практикум и тренинг  для  молодежи, молодых семей по выбору партнера.</a:t>
            </a:r>
          </a:p>
          <a:p>
            <a:r>
              <a:rPr lang="ru-RU" sz="3600" dirty="0"/>
              <a:t>5. </a:t>
            </a:r>
            <a:r>
              <a:rPr lang="ru-RU" sz="3600" b="1" dirty="0"/>
              <a:t>«Кладезь семейных советов» </a:t>
            </a:r>
            <a:r>
              <a:rPr lang="ru-RU" sz="3600" dirty="0"/>
              <a:t>выставка-презентация литературы к рассматриваемой теме.</a:t>
            </a:r>
          </a:p>
          <a:p>
            <a:r>
              <a:rPr lang="ru-RU" sz="3600" dirty="0"/>
              <a:t>6. </a:t>
            </a:r>
            <a:r>
              <a:rPr lang="ru-RU" sz="3600" b="1" dirty="0"/>
              <a:t>«Секреты семейного счастья».  </a:t>
            </a:r>
            <a:r>
              <a:rPr lang="ru-RU" sz="3600" dirty="0"/>
              <a:t>Вечер чествования юбилейных семейных пар.</a:t>
            </a:r>
          </a:p>
          <a:p>
            <a:r>
              <a:rPr lang="ru-RU" sz="3600" dirty="0"/>
              <a:t>7. </a:t>
            </a:r>
            <a:r>
              <a:rPr lang="ru-RU" sz="3600" b="1" dirty="0"/>
              <a:t>«Счастливы вместе».  </a:t>
            </a:r>
            <a:r>
              <a:rPr lang="ru-RU" sz="3600" dirty="0" err="1"/>
              <a:t>Флеш</a:t>
            </a:r>
            <a:r>
              <a:rPr lang="ru-RU" sz="3600" dirty="0"/>
              <a:t>-моб.</a:t>
            </a:r>
          </a:p>
          <a:p>
            <a:endParaRPr lang="ru-RU" b="1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5543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6176" y="1700808"/>
            <a:ext cx="7297197" cy="4547592"/>
          </a:xfrm>
        </p:spPr>
      </p:pic>
    </p:spTree>
    <p:extLst>
      <p:ext uri="{BB962C8B-B14F-4D97-AF65-F5344CB8AC3E}">
        <p14:creationId xmlns:p14="http://schemas.microsoft.com/office/powerpoint/2010/main" xmlns="" val="64324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115</TotalTime>
  <Words>759</Words>
  <Application>Microsoft Office PowerPoint</Application>
  <PresentationFormat>Экран (4:3)</PresentationFormat>
  <Paragraphs>103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«Методика организации досуговых публичных мероприятий, которые носят информационно-просветительный, развлекательный или   рекламный характер» </vt:lpstr>
      <vt:lpstr>Часть 1. Разнообразие форм  досуговых мероприятий в культурно-досуговой деятельности  библиотек  </vt:lpstr>
      <vt:lpstr>2.Зрелищные формы: </vt:lpstr>
      <vt:lpstr>3.Клубные формы: </vt:lpstr>
      <vt:lpstr>4.Специализированные формы: </vt:lpstr>
      <vt:lpstr>5.Игровые формы: </vt:lpstr>
      <vt:lpstr>6.Конкурсные формы:</vt:lpstr>
      <vt:lpstr>7.Комплексные формы: </vt:lpstr>
      <vt:lpstr>Часть 2. Общая методика подготовки культурно-досуговых мероприятий.</vt:lpstr>
      <vt:lpstr>ПЛАН ПОДГОТОВКИ КУЛЬТУРНО-ДОСУГОВОГО МЕРОПРИЯТИЯ </vt:lpstr>
      <vt:lpstr>Этапы подготовки массового мероприятия: </vt:lpstr>
      <vt:lpstr>Часть 3. Методика подготовки и проведения комплексных мероприятий просветительско-агитационной направленности в  досуговой сфере библиотек. Акции.   </vt:lpstr>
      <vt:lpstr>Акции бывают: </vt:lpstr>
      <vt:lpstr>Социальные акции</vt:lpstr>
      <vt:lpstr> Примеры акций.</vt:lpstr>
      <vt:lpstr>Программа  социальной акции «Счастливы вместе», посвященная Дню семьи 15 мая.  </vt:lpstr>
      <vt:lpstr>Программа мероприятий,  планируемых в рамках  акции «Счастливы вместе»  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Фотоотчет  по итогам производственной преддипломной практики</dc:title>
  <dc:creator>user</dc:creator>
  <cp:lastModifiedBy>ОНМР 3</cp:lastModifiedBy>
  <cp:revision>26</cp:revision>
  <dcterms:created xsi:type="dcterms:W3CDTF">2021-04-19T22:10:52Z</dcterms:created>
  <dcterms:modified xsi:type="dcterms:W3CDTF">2021-04-21T14:42:15Z</dcterms:modified>
</cp:coreProperties>
</file>