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metod4\&#1056;&#1072;&#1073;&#1086;&#1095;&#1080;&#1081;%20&#1089;&#1090;&#1086;&#1083;\&#1050;&#1085;&#1080;&#1075;&#1072;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metod4\&#1056;&#1072;&#1073;&#1086;&#1095;&#1080;&#1081;%20&#1089;&#1090;&#1086;&#1083;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1"/>
  <c:chart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0.15514744611199641"/>
                  <c:y val="5.2469274673999089E-2"/>
                </c:manualLayout>
              </c:layout>
              <c:showVal val="1"/>
              <c:showPercent val="1"/>
            </c:dLbl>
            <c:dLbl>
              <c:idx val="1"/>
              <c:delete val="1"/>
            </c:dLbl>
            <c:spPr>
              <a:solidFill>
                <a:schemeClr val="accent3">
                  <a:lumMod val="40000"/>
                  <a:lumOff val="60000"/>
                </a:schemeClr>
              </a:solidFill>
            </c:spPr>
            <c:showVal val="1"/>
            <c:showPercent val="1"/>
            <c:showLeaderLines val="1"/>
          </c:dLbls>
          <c:cat>
            <c:strRef>
              <c:f>Лист1!$B$8:$B$9</c:f>
              <c:strCache>
                <c:ptCount val="2"/>
                <c:pt idx="0">
                  <c:v>Число библиотек в сельской местности</c:v>
                </c:pt>
                <c:pt idx="1">
                  <c:v>Городские и поселковые библиотеки</c:v>
                </c:pt>
              </c:strCache>
            </c:strRef>
          </c:cat>
          <c:val>
            <c:numRef>
              <c:f>Лист1!$A$8:$A$9</c:f>
              <c:numCache>
                <c:formatCode>General</c:formatCode>
                <c:ptCount val="2"/>
                <c:pt idx="0">
                  <c:v>87</c:v>
                </c:pt>
                <c:pt idx="1">
                  <c:v>150</c:v>
                </c:pt>
              </c:numCache>
            </c:numRef>
          </c:val>
        </c:ser>
      </c:pie3DChart>
    </c:plotArea>
    <c:legend>
      <c:legendPos val="r"/>
      <c:legendEntry>
        <c:idx val="1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chemeClr val="accent3">
                    <a:lumMod val="75000"/>
                  </a:schemeClr>
                </a:solidFill>
              </a:defRPr>
            </a:pPr>
            <a:r>
              <a:rPr lang="ru-RU" dirty="0"/>
              <a:t>Число </a:t>
            </a:r>
            <a:r>
              <a:rPr lang="ru-RU" dirty="0" smtClean="0"/>
              <a:t>пользователей</a:t>
            </a:r>
          </a:p>
          <a:p>
            <a:pPr>
              <a:defRPr sz="2000">
                <a:solidFill>
                  <a:schemeClr val="accent3">
                    <a:lumMod val="75000"/>
                  </a:schemeClr>
                </a:solidFill>
              </a:defRPr>
            </a:pPr>
            <a:r>
              <a:rPr lang="ru-RU" dirty="0" smtClean="0"/>
              <a:t>(чел.)</a:t>
            </a:r>
            <a:endParaRPr lang="ru-RU" dirty="0"/>
          </a:p>
        </c:rich>
      </c:tx>
      <c:layout/>
    </c:title>
    <c:view3D>
      <c:rAngAx val="1"/>
    </c:view3D>
    <c:floor>
      <c:sp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</c:spPr>
    </c:floor>
    <c:side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sideWall>
    <c:back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Лист1!$B$4</c:f>
              <c:strCache>
                <c:ptCount val="1"/>
                <c:pt idx="0">
                  <c:v>Число пользователей</c:v>
                </c:pt>
              </c:strCache>
            </c:strRef>
          </c:tx>
          <c:spPr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c:spPr>
          <c:dLbls>
            <c:dLbl>
              <c:idx val="0"/>
              <c:layout>
                <c:manualLayout>
                  <c:x val="1.0416666666666666E-2"/>
                  <c:y val="8.168822328114364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8.168822328114364E-2"/>
                </c:manualLayout>
              </c:layout>
              <c:showVal val="1"/>
            </c:dLbl>
            <c:spPr>
              <a:solidFill>
                <a:schemeClr val="accent1">
                  <a:lumMod val="20000"/>
                  <a:lumOff val="80000"/>
                </a:schemeClr>
              </a:solidFill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</c:dLbls>
          <c:cat>
            <c:numRef>
              <c:f>Лист1!$A$5:$A$6</c:f>
              <c:numCache>
                <c:formatCode>General</c:formatCode>
                <c:ptCount val="2"/>
                <c:pt idx="0">
                  <c:v>2015</c:v>
                </c:pt>
                <c:pt idx="1">
                  <c:v>2017</c:v>
                </c:pt>
              </c:numCache>
            </c:numRef>
          </c:cat>
          <c:val>
            <c:numRef>
              <c:f>Лист1!$B$5:$B$6</c:f>
              <c:numCache>
                <c:formatCode>General</c:formatCode>
                <c:ptCount val="2"/>
                <c:pt idx="0">
                  <c:v>37741</c:v>
                </c:pt>
                <c:pt idx="1">
                  <c:v>39103</c:v>
                </c:pt>
              </c:numCache>
            </c:numRef>
          </c:val>
        </c:ser>
        <c:shape val="box"/>
        <c:axId val="66337408"/>
        <c:axId val="66351488"/>
        <c:axId val="0"/>
      </c:bar3DChart>
      <c:catAx>
        <c:axId val="663374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66351488"/>
        <c:crosses val="autoZero"/>
        <c:auto val="1"/>
        <c:lblAlgn val="ctr"/>
        <c:lblOffset val="100"/>
      </c:catAx>
      <c:valAx>
        <c:axId val="66351488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66337408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 rtl="0">
              <a:defRPr lang="ru-RU" sz="2000" b="1" i="0" u="none" strike="noStrike" kern="1200" baseline="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/>
              <a:t>Выдача </a:t>
            </a:r>
            <a:r>
              <a:rPr smtClean="0"/>
              <a:t>документов</a:t>
            </a:r>
          </a:p>
          <a:p>
            <a:pPr algn="ctr" rtl="0">
              <a:defRPr lang="ru-RU" sz="2000" b="1" i="0" u="none" strike="noStrike" kern="1200" baseline="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(экз.)</a:t>
            </a:r>
            <a:endParaRPr/>
          </a:p>
        </c:rich>
      </c:tx>
      <c:layout/>
    </c:title>
    <c:view3D>
      <c:rAngAx val="1"/>
    </c:view3D>
    <c:floor>
      <c:sp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c:spPr>
    </c:floor>
    <c:sideWall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sideWall>
    <c:backWall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Лист1!$C$4</c:f>
              <c:strCache>
                <c:ptCount val="1"/>
                <c:pt idx="0">
                  <c:v>Выдача документов</c:v>
                </c:pt>
              </c:strCache>
            </c:strRef>
          </c:tx>
          <c:dPt>
            <c:idx val="0"/>
            <c:spPr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</c:spPr>
          </c:dPt>
          <c:dPt>
            <c:idx val="1"/>
            <c:spPr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</c:spPr>
          </c:dPt>
          <c:dLbls>
            <c:dLbl>
              <c:idx val="0"/>
              <c:layout>
                <c:manualLayout>
                  <c:x val="-6.9444444444444458E-3"/>
                  <c:y val="0.10074880871341049"/>
                </c:manualLayout>
              </c:layout>
              <c:showVal val="1"/>
            </c:dLbl>
            <c:dLbl>
              <c:idx val="1"/>
              <c:layout>
                <c:manualLayout>
                  <c:x val="1.3888888888888892E-2"/>
                  <c:y val="0.11436351259360109"/>
                </c:manualLayout>
              </c:layout>
              <c:showVal val="1"/>
            </c:dLbl>
            <c:spPr>
              <a:solidFill>
                <a:schemeClr val="accent2">
                  <a:lumMod val="40000"/>
                  <a:lumOff val="60000"/>
                </a:schemeClr>
              </a:solidFill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</c:dLbls>
          <c:cat>
            <c:numRef>
              <c:f>Лист1!$A$5:$A$6</c:f>
              <c:numCache>
                <c:formatCode>General</c:formatCode>
                <c:ptCount val="2"/>
                <c:pt idx="0">
                  <c:v>2015</c:v>
                </c:pt>
                <c:pt idx="1">
                  <c:v>2017</c:v>
                </c:pt>
              </c:numCache>
            </c:numRef>
          </c:cat>
          <c:val>
            <c:numRef>
              <c:f>Лист1!$C$5:$C$6</c:f>
              <c:numCache>
                <c:formatCode>General</c:formatCode>
                <c:ptCount val="2"/>
                <c:pt idx="0">
                  <c:v>747192</c:v>
                </c:pt>
                <c:pt idx="1">
                  <c:v>800505</c:v>
                </c:pt>
              </c:numCache>
            </c:numRef>
          </c:val>
        </c:ser>
        <c:shape val="box"/>
        <c:axId val="66380928"/>
        <c:axId val="66382464"/>
        <c:axId val="0"/>
      </c:bar3DChart>
      <c:catAx>
        <c:axId val="663809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66382464"/>
        <c:crossesAt val="720000"/>
        <c:auto val="1"/>
        <c:lblAlgn val="ctr"/>
        <c:lblOffset val="100"/>
      </c:catAx>
      <c:valAx>
        <c:axId val="66382464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66380928"/>
        <c:crosses val="autoZero"/>
        <c:crossBetween val="between"/>
        <c:majorUnit val="10000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plotArea>
      <c:layout/>
      <c:ofPieChart>
        <c:ofPieType val="bar"/>
        <c:varyColors val="1"/>
        <c:ser>
          <c:idx val="0"/>
          <c:order val="0"/>
          <c:dLbls>
            <c:dLbl>
              <c:idx val="0"/>
              <c:delete val="1"/>
            </c:dLbl>
            <c:dLbl>
              <c:idx val="2"/>
              <c:layout>
                <c:manualLayout>
                  <c:x val="-9.3141405588484369E-2"/>
                  <c:y val="5.2910052910052916E-3"/>
                </c:manualLayout>
              </c:layout>
              <c:showVal val="1"/>
            </c:dLbl>
            <c:dLbl>
              <c:idx val="3"/>
              <c:layout>
                <c:manualLayout>
                  <c:x val="-9.3141405588484369E-2"/>
                  <c:y val="-7.9365079365079378E-3"/>
                </c:manualLayout>
              </c:layout>
              <c:showVal val="1"/>
            </c:dLbl>
            <c:showVal val="1"/>
            <c:showLeaderLines val="1"/>
          </c:dLbls>
          <c:cat>
            <c:strRef>
              <c:f>Лист1!$C$2:$C$5</c:f>
              <c:strCache>
                <c:ptCount val="4"/>
                <c:pt idx="0">
                  <c:v>не имеют библиотечного образования</c:v>
                </c:pt>
                <c:pt idx="1">
                  <c:v>имеют профессиональное библиотечное образование     </c:v>
                </c:pt>
                <c:pt idx="2">
                  <c:v>имеют высшее библиотечное образование (чел.)</c:v>
                </c:pt>
                <c:pt idx="3">
                  <c:v>имеют среднее библиотечное образование (чел.)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93</c:v>
                </c:pt>
                <c:pt idx="2">
                  <c:v>12</c:v>
                </c:pt>
                <c:pt idx="3">
                  <c:v>34</c:v>
                </c:pt>
              </c:numCache>
            </c:numRef>
          </c:val>
        </c:ser>
        <c:gapWidth val="100"/>
        <c:secondPieSize val="75"/>
        <c:serLines/>
      </c:ofPieChart>
    </c:plotArea>
    <c:legend>
      <c:legendPos val="r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0.7030059938528006"/>
          <c:y val="0.20470753655793034"/>
          <c:w val="0.28032736170468125"/>
          <c:h val="0.61108778069407999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1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7.7907917760279971E-2"/>
          <c:y val="9.2452201133129283E-2"/>
          <c:w val="0.89626749781277337"/>
          <c:h val="0.90754779886687076"/>
        </c:manualLayout>
      </c:layout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3.4486001749781274E-2"/>
                  <c:y val="-4.7395035457191426E-2"/>
                </c:manualLayout>
              </c:layout>
              <c:showVal val="1"/>
              <c:showPercent val="1"/>
            </c:dLbl>
            <c:dLbl>
              <c:idx val="1"/>
              <c:layout>
                <c:manualLayout>
                  <c:x val="5.7873468941382344E-2"/>
                  <c:y val="9.9487679765012368E-2"/>
                </c:manualLayout>
              </c:layout>
              <c:showVal val="1"/>
              <c:showPercent val="1"/>
            </c:dLbl>
            <c:spPr>
              <a:solidFill>
                <a:schemeClr val="accent3">
                  <a:lumMod val="20000"/>
                  <a:lumOff val="80000"/>
                </a:schemeClr>
              </a:solidFill>
            </c:spPr>
            <c:showVal val="1"/>
            <c:showPercent val="1"/>
            <c:showLeaderLines val="1"/>
          </c:dLbls>
          <c:cat>
            <c:strRef>
              <c:f>Лист2!$C$4:$C$5</c:f>
              <c:strCache>
                <c:ptCount val="2"/>
                <c:pt idx="0">
                  <c:v>отапливаются</c:v>
                </c:pt>
                <c:pt idx="1">
                  <c:v>не отапливаются</c:v>
                </c:pt>
              </c:strCache>
            </c:strRef>
          </c:cat>
          <c:val>
            <c:numRef>
              <c:f>Лист2!$B$4:$B$5</c:f>
              <c:numCache>
                <c:formatCode>General</c:formatCode>
                <c:ptCount val="2"/>
                <c:pt idx="0">
                  <c:v>30</c:v>
                </c:pt>
                <c:pt idx="1">
                  <c:v>57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9.4391677602799637E-2"/>
          <c:y val="4.1972095217165252E-2"/>
          <c:w val="0.87690425415573081"/>
          <c:h val="0.24327160262217051"/>
        </c:manualLayout>
      </c:layout>
      <c:txPr>
        <a:bodyPr/>
        <a:lstStyle/>
        <a:p>
          <a:pPr>
            <a:defRPr sz="2000"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5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8194444444444448E-2"/>
          <c:y val="2.9952169390563527E-2"/>
          <c:w val="0.9618055555555558"/>
          <c:h val="0.97004765146358085"/>
        </c:manualLayout>
      </c:layout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7.0061105643044616E-2"/>
                  <c:y val="1.6641456237303225E-2"/>
                </c:manualLayout>
              </c:layout>
              <c:showVal val="1"/>
              <c:showPercent val="1"/>
            </c:dLbl>
            <c:dLbl>
              <c:idx val="1"/>
              <c:layout>
                <c:manualLayout>
                  <c:x val="-0.16485222550306211"/>
                  <c:y val="6.1352572589420187E-2"/>
                </c:manualLayout>
              </c:layout>
              <c:showVal val="1"/>
              <c:showPercent val="1"/>
            </c:dLbl>
            <c:spPr>
              <a:solidFill>
                <a:schemeClr val="bg2">
                  <a:lumMod val="75000"/>
                </a:schemeClr>
              </a:solidFill>
            </c:spPr>
            <c:showVal val="1"/>
            <c:showPercent val="1"/>
            <c:showLeaderLines val="1"/>
          </c:dLbls>
          <c:cat>
            <c:strRef>
              <c:f>Лист3!$C$3:$C$4</c:f>
              <c:strCache>
                <c:ptCount val="2"/>
                <c:pt idx="0">
                  <c:v>не имеют компьютерной техники</c:v>
                </c:pt>
                <c:pt idx="1">
                  <c:v>имеют компьютеры</c:v>
                </c:pt>
              </c:strCache>
            </c:strRef>
          </c:cat>
          <c:val>
            <c:numRef>
              <c:f>Лист3!$B$3:$B$4</c:f>
              <c:numCache>
                <c:formatCode>General</c:formatCode>
                <c:ptCount val="2"/>
                <c:pt idx="0">
                  <c:v>76</c:v>
                </c:pt>
                <c:pt idx="1">
                  <c:v>11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"/>
          <c:y val="0"/>
          <c:w val="0.94877597331583574"/>
          <c:h val="0.2533043416046860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CD0CCE5-7A59-4977-ABAD-F28EDCB98AEE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8A03CB1-DD48-4FDD-BAF0-5BF0AD593B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85852" y="359898"/>
            <a:ext cx="7553348" cy="242616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Сельские библиотеки </a:t>
            </a:r>
            <a:br>
              <a:rPr lang="ru-RU" sz="3600" b="1" dirty="0" smtClean="0"/>
            </a:br>
            <a:r>
              <a:rPr lang="ru-RU" sz="3600" b="1" dirty="0" smtClean="0"/>
              <a:t>Донецкой Народной Республики: </a:t>
            </a:r>
            <a:br>
              <a:rPr lang="ru-RU" sz="3600" b="1" dirty="0" smtClean="0"/>
            </a:br>
            <a:r>
              <a:rPr lang="ru-RU" sz="3600" b="1" dirty="0" smtClean="0"/>
              <a:t>проблемы развития и перспективы</a:t>
            </a:r>
            <a:endParaRPr lang="ru-RU" sz="36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85852" y="4000504"/>
            <a:ext cx="7406640" cy="2038352"/>
          </a:xfrm>
        </p:spPr>
        <p:txBody>
          <a:bodyPr>
            <a:normAutofit/>
          </a:bodyPr>
          <a:lstStyle/>
          <a:p>
            <a:r>
              <a:rPr lang="ru-RU" b="1" dirty="0" smtClean="0"/>
              <a:t>Горбатов И.А. </a:t>
            </a:r>
          </a:p>
          <a:p>
            <a:r>
              <a:rPr lang="ru-RU" dirty="0" smtClean="0"/>
              <a:t>генеральный директор ГУК «Донецкая республиканская универсальная </a:t>
            </a:r>
            <a:r>
              <a:rPr lang="ru-RU" dirty="0" smtClean="0"/>
              <a:t>научная</a:t>
            </a:r>
            <a:endParaRPr lang="ru-RU" dirty="0" smtClean="0"/>
          </a:p>
          <a:p>
            <a:r>
              <a:rPr lang="ru-RU" dirty="0" smtClean="0"/>
              <a:t>библиотека им. Н.К. Крупской»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29697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Сеть публичных библиотек ДНР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142976" y="20574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14414" y="1714488"/>
            <a:ext cx="75009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Calibri" pitchFamily="34" charset="0"/>
              </a:rPr>
              <a:t>П</a:t>
            </a:r>
            <a:r>
              <a:rPr lang="ru-RU" sz="2200" dirty="0" smtClean="0">
                <a:latin typeface="Calibri" pitchFamily="34" charset="0"/>
              </a:rPr>
              <a:t>о состоянию на 01.01.2018 г. сеть публичных библиотек, находящихся в ведомстве Министерства культуры ДНР, насчитывает 237 библиотек</a:t>
            </a:r>
            <a:endParaRPr lang="ru-RU" sz="2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показатели работы</a:t>
            </a:r>
            <a:endParaRPr lang="ru-RU" dirty="0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half" idx="1"/>
          </p:nvPr>
        </p:nvGraphicFramePr>
        <p:xfrm>
          <a:off x="1435100" y="1524000"/>
          <a:ext cx="3657600" cy="466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Содержимое 11"/>
          <p:cNvGraphicFramePr>
            <a:graphicFrameLocks noGrp="1"/>
          </p:cNvGraphicFramePr>
          <p:nvPr>
            <p:ph sz="half" idx="2"/>
          </p:nvPr>
        </p:nvGraphicFramePr>
        <p:xfrm>
          <a:off x="5276850" y="1524000"/>
          <a:ext cx="3657600" cy="466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r>
              <a:rPr lang="ru-RU" dirty="0" smtClean="0"/>
              <a:t>Библиотечные кадры</a:t>
            </a:r>
            <a:endParaRPr lang="ru-RU" dirty="0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1435100" y="2071678"/>
          <a:ext cx="7499350" cy="4176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857356" y="1285860"/>
            <a:ext cx="6072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Calibri" pitchFamily="34" charset="0"/>
              </a:rPr>
              <a:t>По состоянию на 01.01.2018 г.  в сельских библиотеках работают 93 библиотечных специалиста, из них:</a:t>
            </a:r>
            <a:endParaRPr lang="ru-RU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Число библиотек, которые: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half" idx="1"/>
          </p:nvPr>
        </p:nvGraphicFramePr>
        <p:xfrm>
          <a:off x="1435100" y="1524000"/>
          <a:ext cx="3657600" cy="466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5072066" y="1785926"/>
          <a:ext cx="365760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Социальное партнерство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1643050"/>
            <a:ext cx="7498080" cy="4605350"/>
          </a:xfrm>
        </p:spPr>
        <p:txBody>
          <a:bodyPr/>
          <a:lstStyle/>
          <a:p>
            <a:r>
              <a:rPr lang="ru-RU" sz="3600" dirty="0" smtClean="0"/>
              <a:t>органы государственной власти</a:t>
            </a:r>
          </a:p>
          <a:p>
            <a:r>
              <a:rPr lang="ru-RU" sz="3600" dirty="0" smtClean="0"/>
              <a:t>социальные учреждения</a:t>
            </a:r>
          </a:p>
          <a:p>
            <a:r>
              <a:rPr lang="ru-RU" sz="3600" dirty="0" smtClean="0"/>
              <a:t>образовательные учреждения</a:t>
            </a:r>
          </a:p>
          <a:p>
            <a:r>
              <a:rPr lang="ru-RU" sz="3600" dirty="0" smtClean="0"/>
              <a:t>общественные организации</a:t>
            </a:r>
          </a:p>
          <a:p>
            <a:r>
              <a:rPr lang="ru-RU" sz="3600" dirty="0" smtClean="0"/>
              <a:t>библиотеки других ведомств</a:t>
            </a:r>
          </a:p>
          <a:p>
            <a:r>
              <a:rPr lang="ru-RU" sz="3600" dirty="0" smtClean="0"/>
              <a:t>учреждения культуры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Специализация библиотек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453391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центр историко-краеведческой деятельности</a:t>
            </a:r>
          </a:p>
          <a:p>
            <a:r>
              <a:rPr lang="ru-RU" sz="3600" dirty="0" smtClean="0"/>
              <a:t>центр экологического просвещения</a:t>
            </a:r>
          </a:p>
          <a:p>
            <a:r>
              <a:rPr lang="ru-RU" sz="3600" dirty="0" err="1" smtClean="0"/>
              <a:t>досуговый</a:t>
            </a:r>
            <a:r>
              <a:rPr lang="ru-RU" sz="3600" dirty="0" smtClean="0"/>
              <a:t> центр</a:t>
            </a:r>
          </a:p>
          <a:p>
            <a:r>
              <a:rPr lang="ru-RU" sz="3600" dirty="0" smtClean="0"/>
              <a:t>центр семейного воспитания</a:t>
            </a:r>
          </a:p>
          <a:p>
            <a:r>
              <a:rPr lang="ru-RU" sz="3600" dirty="0" smtClean="0"/>
              <a:t>центр греческой культуры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11288"/>
          </a:xfrm>
        </p:spPr>
        <p:txBody>
          <a:bodyPr>
            <a:normAutofit/>
          </a:bodyPr>
          <a:lstStyle/>
          <a:p>
            <a:r>
              <a:rPr lang="ru-RU" dirty="0" smtClean="0"/>
              <a:t>Новые формы культурно-массовой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85992"/>
            <a:ext cx="7498080" cy="396240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акции</a:t>
            </a:r>
          </a:p>
          <a:p>
            <a:r>
              <a:rPr lang="ru-RU" sz="3600" dirty="0" err="1" smtClean="0"/>
              <a:t>квесты</a:t>
            </a:r>
            <a:endParaRPr lang="ru-RU" sz="3600" dirty="0" smtClean="0"/>
          </a:p>
          <a:p>
            <a:r>
              <a:rPr lang="ru-RU" sz="3600" dirty="0" err="1" smtClean="0"/>
              <a:t>флешмобы</a:t>
            </a:r>
            <a:endParaRPr lang="ru-RU" sz="3600" dirty="0" smtClean="0"/>
          </a:p>
          <a:p>
            <a:r>
              <a:rPr lang="ru-RU" sz="3600" dirty="0" smtClean="0"/>
              <a:t>праздники села</a:t>
            </a:r>
          </a:p>
          <a:p>
            <a:r>
              <a:rPr lang="ru-RU" sz="3600" dirty="0" smtClean="0"/>
              <a:t>праздник чтения</a:t>
            </a:r>
          </a:p>
          <a:p>
            <a:r>
              <a:rPr lang="ru-RU" sz="3600" dirty="0" smtClean="0"/>
              <a:t>литературное кафе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14414" y="1142984"/>
            <a:ext cx="7498080" cy="178595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  <p:pic>
        <p:nvPicPr>
          <p:cNvPr id="5" name="Рисунок 4" descr="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3214686"/>
            <a:ext cx="3752850" cy="28575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155</TotalTime>
  <Words>156</Words>
  <Application>Microsoft Office PowerPoint</Application>
  <PresentationFormat>Экран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Сельские библиотеки  Донецкой Народной Республики:  проблемы развития и перспективы</vt:lpstr>
      <vt:lpstr>Сеть публичных библиотек ДНР</vt:lpstr>
      <vt:lpstr>Основные показатели работы</vt:lpstr>
      <vt:lpstr>Библиотечные кадры</vt:lpstr>
      <vt:lpstr>Число библиотек, которые:</vt:lpstr>
      <vt:lpstr>Социальное партнерство</vt:lpstr>
      <vt:lpstr>Специализация библиотек</vt:lpstr>
      <vt:lpstr>Новые формы культурно-массовой работы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Сельские библиотеки Донецкой Народной Республики:  проблемы развития и перспективы </dc:title>
  <dc:creator>ONMR</dc:creator>
  <cp:lastModifiedBy>metod1</cp:lastModifiedBy>
  <cp:revision>33</cp:revision>
  <dcterms:created xsi:type="dcterms:W3CDTF">2018-09-19T11:59:09Z</dcterms:created>
  <dcterms:modified xsi:type="dcterms:W3CDTF">2018-09-19T15:27:16Z</dcterms:modified>
</cp:coreProperties>
</file>